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6.xml" ContentType="application/vnd.openxmlformats-officedocument.presentationml.notesSlide+xml"/>
  <Override PartName="/ppt/tags/tag46.xml" ContentType="application/vnd.openxmlformats-officedocument.presentationml.tags+xml"/>
  <Override PartName="/ppt/notesSlides/notesSlide1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8.xml" ContentType="application/vnd.openxmlformats-officedocument.presentationml.notesSlide+xml"/>
  <Override PartName="/ppt/tags/tag50.xml" ContentType="application/vnd.openxmlformats-officedocument.presentationml.tags+xml"/>
  <Override PartName="/ppt/notesSlides/notesSlide19.xml" ContentType="application/vnd.openxmlformats-officedocument.presentationml.notesSlide+xml"/>
  <Override PartName="/ppt/tags/tag51.xml" ContentType="application/vnd.openxmlformats-officedocument.presentationml.tags+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7"/>
  </p:notesMasterIdLst>
  <p:handoutMasterIdLst>
    <p:handoutMasterId r:id="rId48"/>
  </p:handoutMasterIdLst>
  <p:sldIdLst>
    <p:sldId id="335" r:id="rId5"/>
    <p:sldId id="433" r:id="rId6"/>
    <p:sldId id="440" r:id="rId7"/>
    <p:sldId id="436" r:id="rId8"/>
    <p:sldId id="437" r:id="rId9"/>
    <p:sldId id="438" r:id="rId10"/>
    <p:sldId id="263" r:id="rId11"/>
    <p:sldId id="434" r:id="rId12"/>
    <p:sldId id="343" r:id="rId13"/>
    <p:sldId id="382" r:id="rId14"/>
    <p:sldId id="383" r:id="rId15"/>
    <p:sldId id="384" r:id="rId16"/>
    <p:sldId id="385" r:id="rId17"/>
    <p:sldId id="391" r:id="rId18"/>
    <p:sldId id="435" r:id="rId19"/>
    <p:sldId id="387" r:id="rId20"/>
    <p:sldId id="388" r:id="rId21"/>
    <p:sldId id="389" r:id="rId22"/>
    <p:sldId id="392" r:id="rId23"/>
    <p:sldId id="427" r:id="rId24"/>
    <p:sldId id="393" r:id="rId25"/>
    <p:sldId id="413" r:id="rId26"/>
    <p:sldId id="414" r:id="rId27"/>
    <p:sldId id="415" r:id="rId28"/>
    <p:sldId id="398" r:id="rId29"/>
    <p:sldId id="428" r:id="rId30"/>
    <p:sldId id="399" r:id="rId31"/>
    <p:sldId id="416" r:id="rId32"/>
    <p:sldId id="417" r:id="rId33"/>
    <p:sldId id="418" r:id="rId34"/>
    <p:sldId id="403" r:id="rId35"/>
    <p:sldId id="429" r:id="rId36"/>
    <p:sldId id="404" r:id="rId37"/>
    <p:sldId id="420" r:id="rId38"/>
    <p:sldId id="421" r:id="rId39"/>
    <p:sldId id="422" r:id="rId40"/>
    <p:sldId id="409" r:id="rId41"/>
    <p:sldId id="430" r:id="rId42"/>
    <p:sldId id="410" r:id="rId43"/>
    <p:sldId id="423" r:id="rId44"/>
    <p:sldId id="424" r:id="rId45"/>
    <p:sldId id="439" r:id="rId46"/>
  </p:sldIdLst>
  <p:sldSz cx="9144000" cy="5143500" type="screen16x9"/>
  <p:notesSz cx="6724650" cy="9774238"/>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420" userDrawn="1">
          <p15:clr>
            <a:srgbClr val="A4A3A4"/>
          </p15:clr>
        </p15:guide>
        <p15:guide id="3" pos="340" userDrawn="1">
          <p15:clr>
            <a:srgbClr val="A4A3A4"/>
          </p15:clr>
        </p15:guide>
        <p15:guide id="4" orient="horz" pos="1257" userDrawn="1">
          <p15:clr>
            <a:srgbClr val="A4A3A4"/>
          </p15:clr>
        </p15:guide>
        <p15:guide id="5" orient="horz" pos="27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3D260B-BCE3-02A2-3BAD-B6D031FEBDD2}" name="Nutt, Richard" initials="NR" userId="S::Richard.Nutt@icare.nsw.gov.au::85b5ed34-b6c5-409a-a2d7-2648b97c2106" providerId="AD"/>
  <p188:author id="{C0D4FCF7-B94D-0E63-FF2C-D0AE91FCE6BE}" name="Tadros, Mariam" initials="TM" userId="S::Mariam.Tadros@icare.nsw.gov.au::bb5d7ca6-7ca3-4059-81a6-e4feee6255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ujadinovic, Vesna" initials="VV" lastIdx="60" clrIdx="0"/>
  <p:cmAuthor id="2" name="Milojevic, Milena" initials="MM" lastIdx="1" clrIdx="1"/>
  <p:cmAuthor id="3" name="Joliffe, Taylor" initials="JT" lastIdx="53" clrIdx="2"/>
  <p:cmAuthor id="4" name="Nutt, Richard" initials="NR" lastIdx="3" clrIdx="3"/>
  <p:cmAuthor id="5" name="Tadros, Mariam" initials="TM" lastIdx="1" clrIdx="4"/>
  <p:cmAuthor id="6" name="Michalik, Gee" initials="MG"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BFBFBF"/>
    <a:srgbClr val="FCE4D6"/>
    <a:srgbClr val="F2F2F2"/>
    <a:srgbClr val="7F7F7F"/>
    <a:srgbClr val="E5E5E5"/>
    <a:srgbClr val="702082"/>
    <a:srgbClr val="E6E6E6"/>
    <a:srgbClr val="D9107B"/>
    <a:srgbClr val="D00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EF2135-C086-4186-96BC-1557D680C7AC}" v="2" dt="2025-02-10T01:33:26.641"/>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954" y="102"/>
      </p:cViewPr>
      <p:guideLst>
        <p:guide pos="5420"/>
        <p:guide pos="340"/>
        <p:guide orient="horz" pos="1257"/>
        <p:guide orient="horz" pos="274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CDBE94-5A9F-4A95-8E96-88AC1D4DE24E}"/>
              </a:ext>
            </a:extLst>
          </p:cNvPr>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en-AU"/>
          </a:p>
        </p:txBody>
      </p:sp>
      <p:sp>
        <p:nvSpPr>
          <p:cNvPr id="3" name="Date Placeholder 2">
            <a:extLst>
              <a:ext uri="{FF2B5EF4-FFF2-40B4-BE49-F238E27FC236}">
                <a16:creationId xmlns:a16="http://schemas.microsoft.com/office/drawing/2014/main" id="{9AA19479-1811-49B8-B855-0DDE93DE5BD6}"/>
              </a:ext>
            </a:extLst>
          </p:cNvPr>
          <p:cNvSpPr>
            <a:spLocks noGrp="1"/>
          </p:cNvSpPr>
          <p:nvPr>
            <p:ph type="dt" sz="quarter" idx="1"/>
          </p:nvPr>
        </p:nvSpPr>
        <p:spPr>
          <a:xfrm>
            <a:off x="3809079" y="0"/>
            <a:ext cx="2914015" cy="490409"/>
          </a:xfrm>
          <a:prstGeom prst="rect">
            <a:avLst/>
          </a:prstGeom>
        </p:spPr>
        <p:txBody>
          <a:bodyPr vert="horz" lIns="91861" tIns="45930" rIns="91861" bIns="45930" rtlCol="0"/>
          <a:lstStyle>
            <a:lvl1pPr algn="r">
              <a:defRPr sz="1200"/>
            </a:lvl1pPr>
          </a:lstStyle>
          <a:p>
            <a:fld id="{9CE645B1-04F6-4E21-8694-AEA0CF3E742B}" type="datetimeFigureOut">
              <a:rPr lang="en-AU" smtClean="0"/>
              <a:t>10/02/2025</a:t>
            </a:fld>
            <a:endParaRPr lang="en-AU"/>
          </a:p>
        </p:txBody>
      </p:sp>
      <p:sp>
        <p:nvSpPr>
          <p:cNvPr id="4" name="Footer Placeholder 3">
            <a:extLst>
              <a:ext uri="{FF2B5EF4-FFF2-40B4-BE49-F238E27FC236}">
                <a16:creationId xmlns:a16="http://schemas.microsoft.com/office/drawing/2014/main" id="{AC1D5D68-43DB-4F65-89C5-3018ACC68134}"/>
              </a:ext>
            </a:extLst>
          </p:cNvPr>
          <p:cNvSpPr>
            <a:spLocks noGrp="1"/>
          </p:cNvSpPr>
          <p:nvPr>
            <p:ph type="ftr" sz="quarter" idx="2"/>
          </p:nvPr>
        </p:nvSpPr>
        <p:spPr>
          <a:xfrm>
            <a:off x="0" y="9283831"/>
            <a:ext cx="2914015" cy="490408"/>
          </a:xfrm>
          <a:prstGeom prst="rect">
            <a:avLst/>
          </a:prstGeom>
        </p:spPr>
        <p:txBody>
          <a:bodyPr vert="horz" lIns="91861" tIns="45930" rIns="91861" bIns="4593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96063385-FED2-48E0-A07D-0B43315A2600}"/>
              </a:ext>
            </a:extLst>
          </p:cNvPr>
          <p:cNvSpPr>
            <a:spLocks noGrp="1"/>
          </p:cNvSpPr>
          <p:nvPr>
            <p:ph type="sldNum" sz="quarter" idx="3"/>
          </p:nvPr>
        </p:nvSpPr>
        <p:spPr>
          <a:xfrm>
            <a:off x="3809079" y="9283831"/>
            <a:ext cx="2914015" cy="490408"/>
          </a:xfrm>
          <a:prstGeom prst="rect">
            <a:avLst/>
          </a:prstGeom>
        </p:spPr>
        <p:txBody>
          <a:bodyPr vert="horz" lIns="91861" tIns="45930" rIns="91861" bIns="45930" rtlCol="0" anchor="b"/>
          <a:lstStyle>
            <a:lvl1pPr algn="r">
              <a:defRPr sz="1200"/>
            </a:lvl1pPr>
          </a:lstStyle>
          <a:p>
            <a:fld id="{370CC4D1-0901-4C5B-BB37-A5F23E9B7F90}" type="slidenum">
              <a:rPr lang="en-AU" smtClean="0"/>
              <a:t>‹#›</a:t>
            </a:fld>
            <a:endParaRPr lang="en-AU"/>
          </a:p>
        </p:txBody>
      </p:sp>
    </p:spTree>
    <p:extLst>
      <p:ext uri="{BB962C8B-B14F-4D97-AF65-F5344CB8AC3E}">
        <p14:creationId xmlns:p14="http://schemas.microsoft.com/office/powerpoint/2010/main" val="3398467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en-AU"/>
          </a:p>
        </p:txBody>
      </p:sp>
      <p:sp>
        <p:nvSpPr>
          <p:cNvPr id="3" name="Date Placeholder 2"/>
          <p:cNvSpPr>
            <a:spLocks noGrp="1"/>
          </p:cNvSpPr>
          <p:nvPr>
            <p:ph type="dt" idx="1"/>
          </p:nvPr>
        </p:nvSpPr>
        <p:spPr>
          <a:xfrm>
            <a:off x="3809079" y="0"/>
            <a:ext cx="2914015" cy="490409"/>
          </a:xfrm>
          <a:prstGeom prst="rect">
            <a:avLst/>
          </a:prstGeom>
        </p:spPr>
        <p:txBody>
          <a:bodyPr vert="horz" lIns="91861" tIns="45930" rIns="91861" bIns="45930" rtlCol="0"/>
          <a:lstStyle>
            <a:lvl1pPr algn="r">
              <a:defRPr sz="1200"/>
            </a:lvl1pPr>
          </a:lstStyle>
          <a:p>
            <a:fld id="{35F34D27-CA58-4906-BEDB-107EEBD21F4C}" type="datetimeFigureOut">
              <a:rPr lang="en-AU" smtClean="0"/>
              <a:t>10/02/2025</a:t>
            </a:fld>
            <a:endParaRPr lang="en-AU"/>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861" tIns="45930" rIns="91861" bIns="45930" rtlCol="0" anchor="ctr"/>
          <a:lstStyle/>
          <a:p>
            <a:endParaRPr lang="en-AU"/>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861" tIns="45930" rIns="91861" bIns="4593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283831"/>
            <a:ext cx="2914015" cy="490408"/>
          </a:xfrm>
          <a:prstGeom prst="rect">
            <a:avLst/>
          </a:prstGeom>
        </p:spPr>
        <p:txBody>
          <a:bodyPr vert="horz" lIns="91861" tIns="45930" rIns="91861" bIns="45930" rtlCol="0" anchor="b"/>
          <a:lstStyle>
            <a:lvl1pPr algn="l">
              <a:defRPr sz="1200"/>
            </a:lvl1pPr>
          </a:lstStyle>
          <a:p>
            <a:endParaRPr lang="en-AU"/>
          </a:p>
        </p:txBody>
      </p:sp>
      <p:sp>
        <p:nvSpPr>
          <p:cNvPr id="7" name="Slide Number Placeholder 6"/>
          <p:cNvSpPr>
            <a:spLocks noGrp="1"/>
          </p:cNvSpPr>
          <p:nvPr>
            <p:ph type="sldNum" sz="quarter" idx="5"/>
          </p:nvPr>
        </p:nvSpPr>
        <p:spPr>
          <a:xfrm>
            <a:off x="3809079" y="9283831"/>
            <a:ext cx="2914015" cy="490408"/>
          </a:xfrm>
          <a:prstGeom prst="rect">
            <a:avLst/>
          </a:prstGeom>
        </p:spPr>
        <p:txBody>
          <a:bodyPr vert="horz" lIns="91861" tIns="45930" rIns="91861" bIns="45930" rtlCol="0" anchor="b"/>
          <a:lstStyle>
            <a:lvl1pPr algn="r">
              <a:defRPr sz="1200"/>
            </a:lvl1pPr>
          </a:lstStyle>
          <a:p>
            <a:fld id="{38E49C01-FCEE-405C-A32C-0A2752CCAEE3}" type="slidenum">
              <a:rPr lang="en-AU" smtClean="0"/>
              <a:t>‹#›</a:t>
            </a:fld>
            <a:endParaRPr lang="en-AU"/>
          </a:p>
        </p:txBody>
      </p:sp>
    </p:spTree>
    <p:extLst>
      <p:ext uri="{BB962C8B-B14F-4D97-AF65-F5344CB8AC3E}">
        <p14:creationId xmlns:p14="http://schemas.microsoft.com/office/powerpoint/2010/main" val="4130195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6</a:t>
            </a:fld>
            <a:endParaRPr lang="en-AU"/>
          </a:p>
        </p:txBody>
      </p:sp>
    </p:spTree>
    <p:extLst>
      <p:ext uri="{BB962C8B-B14F-4D97-AF65-F5344CB8AC3E}">
        <p14:creationId xmlns:p14="http://schemas.microsoft.com/office/powerpoint/2010/main" val="11603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23</a:t>
            </a:fld>
            <a:endParaRPr lang="en-AU"/>
          </a:p>
        </p:txBody>
      </p:sp>
    </p:spTree>
    <p:extLst>
      <p:ext uri="{BB962C8B-B14F-4D97-AF65-F5344CB8AC3E}">
        <p14:creationId xmlns:p14="http://schemas.microsoft.com/office/powerpoint/2010/main" val="1998812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24</a:t>
            </a:fld>
            <a:endParaRPr lang="en-AU"/>
          </a:p>
        </p:txBody>
      </p:sp>
    </p:spTree>
    <p:extLst>
      <p:ext uri="{BB962C8B-B14F-4D97-AF65-F5344CB8AC3E}">
        <p14:creationId xmlns:p14="http://schemas.microsoft.com/office/powerpoint/2010/main" val="216220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27</a:t>
            </a:fld>
            <a:endParaRPr lang="en-AU"/>
          </a:p>
        </p:txBody>
      </p:sp>
    </p:spTree>
    <p:extLst>
      <p:ext uri="{BB962C8B-B14F-4D97-AF65-F5344CB8AC3E}">
        <p14:creationId xmlns:p14="http://schemas.microsoft.com/office/powerpoint/2010/main" val="272102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28</a:t>
            </a:fld>
            <a:endParaRPr lang="en-AU"/>
          </a:p>
        </p:txBody>
      </p:sp>
    </p:spTree>
    <p:extLst>
      <p:ext uri="{BB962C8B-B14F-4D97-AF65-F5344CB8AC3E}">
        <p14:creationId xmlns:p14="http://schemas.microsoft.com/office/powerpoint/2010/main" val="1962729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highlight>
                <a:srgbClr val="FF00FF"/>
              </a:highlight>
            </a:endParaRPr>
          </a:p>
        </p:txBody>
      </p:sp>
      <p:sp>
        <p:nvSpPr>
          <p:cNvPr id="4" name="Slide Number Placeholder 3"/>
          <p:cNvSpPr>
            <a:spLocks noGrp="1"/>
          </p:cNvSpPr>
          <p:nvPr>
            <p:ph type="sldNum" sz="quarter" idx="5"/>
          </p:nvPr>
        </p:nvSpPr>
        <p:spPr/>
        <p:txBody>
          <a:bodyPr/>
          <a:lstStyle/>
          <a:p>
            <a:fld id="{38E49C01-FCEE-405C-A32C-0A2752CCAEE3}" type="slidenum">
              <a:rPr lang="en-AU" smtClean="0"/>
              <a:t>29</a:t>
            </a:fld>
            <a:endParaRPr lang="en-AU"/>
          </a:p>
        </p:txBody>
      </p:sp>
    </p:spTree>
    <p:extLst>
      <p:ext uri="{BB962C8B-B14F-4D97-AF65-F5344CB8AC3E}">
        <p14:creationId xmlns:p14="http://schemas.microsoft.com/office/powerpoint/2010/main" val="1099585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33</a:t>
            </a:fld>
            <a:endParaRPr lang="en-AU"/>
          </a:p>
        </p:txBody>
      </p:sp>
    </p:spTree>
    <p:extLst>
      <p:ext uri="{BB962C8B-B14F-4D97-AF65-F5344CB8AC3E}">
        <p14:creationId xmlns:p14="http://schemas.microsoft.com/office/powerpoint/2010/main" val="420819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35</a:t>
            </a:fld>
            <a:endParaRPr lang="en-AU"/>
          </a:p>
        </p:txBody>
      </p:sp>
    </p:spTree>
    <p:extLst>
      <p:ext uri="{BB962C8B-B14F-4D97-AF65-F5344CB8AC3E}">
        <p14:creationId xmlns:p14="http://schemas.microsoft.com/office/powerpoint/2010/main" val="2401325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36</a:t>
            </a:fld>
            <a:endParaRPr lang="en-AU"/>
          </a:p>
        </p:txBody>
      </p:sp>
    </p:spTree>
    <p:extLst>
      <p:ext uri="{BB962C8B-B14F-4D97-AF65-F5344CB8AC3E}">
        <p14:creationId xmlns:p14="http://schemas.microsoft.com/office/powerpoint/2010/main" val="221085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39</a:t>
            </a:fld>
            <a:endParaRPr lang="en-AU"/>
          </a:p>
        </p:txBody>
      </p:sp>
    </p:spTree>
    <p:extLst>
      <p:ext uri="{BB962C8B-B14F-4D97-AF65-F5344CB8AC3E}">
        <p14:creationId xmlns:p14="http://schemas.microsoft.com/office/powerpoint/2010/main" val="1718784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40</a:t>
            </a:fld>
            <a:endParaRPr lang="en-AU"/>
          </a:p>
        </p:txBody>
      </p:sp>
    </p:spTree>
    <p:extLst>
      <p:ext uri="{BB962C8B-B14F-4D97-AF65-F5344CB8AC3E}">
        <p14:creationId xmlns:p14="http://schemas.microsoft.com/office/powerpoint/2010/main" val="74050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7</a:t>
            </a:fld>
            <a:endParaRPr lang="en-AU"/>
          </a:p>
        </p:txBody>
      </p:sp>
    </p:spTree>
    <p:extLst>
      <p:ext uri="{BB962C8B-B14F-4D97-AF65-F5344CB8AC3E}">
        <p14:creationId xmlns:p14="http://schemas.microsoft.com/office/powerpoint/2010/main" val="3890058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41</a:t>
            </a:fld>
            <a:endParaRPr lang="en-AU"/>
          </a:p>
        </p:txBody>
      </p:sp>
    </p:spTree>
    <p:extLst>
      <p:ext uri="{BB962C8B-B14F-4D97-AF65-F5344CB8AC3E}">
        <p14:creationId xmlns:p14="http://schemas.microsoft.com/office/powerpoint/2010/main" val="49162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9</a:t>
            </a:fld>
            <a:endParaRPr lang="en-AU"/>
          </a:p>
        </p:txBody>
      </p:sp>
    </p:spTree>
    <p:extLst>
      <p:ext uri="{BB962C8B-B14F-4D97-AF65-F5344CB8AC3E}">
        <p14:creationId xmlns:p14="http://schemas.microsoft.com/office/powerpoint/2010/main" val="210339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15</a:t>
            </a:fld>
            <a:endParaRPr lang="en-AU"/>
          </a:p>
        </p:txBody>
      </p:sp>
    </p:spTree>
    <p:extLst>
      <p:ext uri="{BB962C8B-B14F-4D97-AF65-F5344CB8AC3E}">
        <p14:creationId xmlns:p14="http://schemas.microsoft.com/office/powerpoint/2010/main" val="118499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16</a:t>
            </a:fld>
            <a:endParaRPr lang="en-AU"/>
          </a:p>
        </p:txBody>
      </p:sp>
    </p:spTree>
    <p:extLst>
      <p:ext uri="{BB962C8B-B14F-4D97-AF65-F5344CB8AC3E}">
        <p14:creationId xmlns:p14="http://schemas.microsoft.com/office/powerpoint/2010/main" val="312775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17</a:t>
            </a:fld>
            <a:endParaRPr lang="en-AU"/>
          </a:p>
        </p:txBody>
      </p:sp>
    </p:spTree>
    <p:extLst>
      <p:ext uri="{BB962C8B-B14F-4D97-AF65-F5344CB8AC3E}">
        <p14:creationId xmlns:p14="http://schemas.microsoft.com/office/powerpoint/2010/main" val="89624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18</a:t>
            </a:fld>
            <a:endParaRPr lang="en-AU"/>
          </a:p>
        </p:txBody>
      </p:sp>
    </p:spTree>
    <p:extLst>
      <p:ext uri="{BB962C8B-B14F-4D97-AF65-F5344CB8AC3E}">
        <p14:creationId xmlns:p14="http://schemas.microsoft.com/office/powerpoint/2010/main" val="276332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21</a:t>
            </a:fld>
            <a:endParaRPr lang="en-AU"/>
          </a:p>
        </p:txBody>
      </p:sp>
    </p:spTree>
    <p:extLst>
      <p:ext uri="{BB962C8B-B14F-4D97-AF65-F5344CB8AC3E}">
        <p14:creationId xmlns:p14="http://schemas.microsoft.com/office/powerpoint/2010/main" val="1645785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E49C01-FCEE-405C-A32C-0A2752CCAEE3}" type="slidenum">
              <a:rPr lang="en-AU" smtClean="0"/>
              <a:t>22</a:t>
            </a:fld>
            <a:endParaRPr lang="en-AU"/>
          </a:p>
        </p:txBody>
      </p:sp>
    </p:spTree>
    <p:extLst>
      <p:ext uri="{BB962C8B-B14F-4D97-AF65-F5344CB8AC3E}">
        <p14:creationId xmlns:p14="http://schemas.microsoft.com/office/powerpoint/2010/main" val="1780494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1059582"/>
            <a:ext cx="8064000" cy="2085738"/>
          </a:xfrm>
        </p:spPr>
        <p:txBody>
          <a:bodyPr/>
          <a:lstStyle>
            <a:lvl1pPr algn="l">
              <a:spcBef>
                <a:spcPts val="0"/>
              </a:spcBef>
              <a:defRPr sz="5000">
                <a:solidFill>
                  <a:schemeClr val="bg1"/>
                </a:solidFill>
              </a:defRPr>
            </a:lvl1pPr>
          </a:lstStyle>
          <a:p>
            <a:r>
              <a:rPr lang="en-AU" noProof="0"/>
              <a:t>Click to add presentation title</a:t>
            </a:r>
          </a:p>
        </p:txBody>
      </p:sp>
      <p:sp>
        <p:nvSpPr>
          <p:cNvPr id="3" name="Subtitle 2"/>
          <p:cNvSpPr>
            <a:spLocks noGrp="1"/>
          </p:cNvSpPr>
          <p:nvPr>
            <p:ph type="subTitle" idx="1" hasCustomPrompt="1"/>
          </p:nvPr>
        </p:nvSpPr>
        <p:spPr>
          <a:xfrm>
            <a:off x="540000" y="3345532"/>
            <a:ext cx="8064000" cy="1314450"/>
          </a:xfrm>
        </p:spPr>
        <p:txBody>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a:t>Click to add subtitle</a:t>
            </a:r>
          </a:p>
        </p:txBody>
      </p:sp>
      <p:pic>
        <p:nvPicPr>
          <p:cNvPr id="9" name="Picture 8">
            <a:extLst>
              <a:ext uri="{FF2B5EF4-FFF2-40B4-BE49-F238E27FC236}">
                <a16:creationId xmlns:a16="http://schemas.microsoft.com/office/drawing/2014/main" id="{30CDF3FD-025B-4777-B681-A666CF10C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415219"/>
            <a:ext cx="1440000" cy="572355"/>
          </a:xfrm>
          <a:prstGeom prst="rect">
            <a:avLst/>
          </a:prstGeom>
        </p:spPr>
      </p:pic>
    </p:spTree>
    <p:custDataLst>
      <p:tags r:id="rId1"/>
    </p:custDataLst>
    <p:extLst>
      <p:ext uri="{BB962C8B-B14F-4D97-AF65-F5344CB8AC3E}">
        <p14:creationId xmlns:p14="http://schemas.microsoft.com/office/powerpoint/2010/main" val="44357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85CB78-8ECD-4903-BCAA-5798C3480E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Tree>
    <p:extLst>
      <p:ext uri="{BB962C8B-B14F-4D97-AF65-F5344CB8AC3E}">
        <p14:creationId xmlns:p14="http://schemas.microsoft.com/office/powerpoint/2010/main" val="387144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83518"/>
            <a:ext cx="8064000" cy="2324318"/>
          </a:xfrm>
        </p:spPr>
        <p:txBody>
          <a:bodyPr/>
          <a:lstStyle>
            <a:lvl1pPr algn="l">
              <a:spcBef>
                <a:spcPts val="0"/>
              </a:spcBef>
              <a:defRPr sz="5000">
                <a:solidFill>
                  <a:schemeClr val="bg1"/>
                </a:solidFill>
              </a:defRPr>
            </a:lvl1pPr>
          </a:lstStyle>
          <a:p>
            <a:r>
              <a:rPr lang="en-AU" noProof="0"/>
              <a:t>Click to add divider slide title</a:t>
            </a:r>
          </a:p>
        </p:txBody>
      </p:sp>
      <p:sp>
        <p:nvSpPr>
          <p:cNvPr id="3" name="Subtitle 2"/>
          <p:cNvSpPr>
            <a:spLocks noGrp="1"/>
          </p:cNvSpPr>
          <p:nvPr>
            <p:ph type="subTitle" idx="1" hasCustomPrompt="1"/>
          </p:nvPr>
        </p:nvSpPr>
        <p:spPr>
          <a:xfrm>
            <a:off x="540000" y="3008048"/>
            <a:ext cx="8064000" cy="1314450"/>
          </a:xfrm>
        </p:spPr>
        <p:txBody>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a:t>Click to add subtitle</a:t>
            </a:r>
          </a:p>
        </p:txBody>
      </p:sp>
      <p:pic>
        <p:nvPicPr>
          <p:cNvPr id="7" name="Picture 6">
            <a:extLst>
              <a:ext uri="{FF2B5EF4-FFF2-40B4-BE49-F238E27FC236}">
                <a16:creationId xmlns:a16="http://schemas.microsoft.com/office/drawing/2014/main" id="{35533D79-371F-4D90-9FF3-4B1C80D219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Tree>
    <p:extLst>
      <p:ext uri="{BB962C8B-B14F-4D97-AF65-F5344CB8AC3E}">
        <p14:creationId xmlns:p14="http://schemas.microsoft.com/office/powerpoint/2010/main" val="367272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ull Quo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D54E299-20F4-422D-83CB-E555EE3DD464}"/>
              </a:ext>
            </a:extLst>
          </p:cNvPr>
          <p:cNvSpPr>
            <a:spLocks noGrp="1"/>
          </p:cNvSpPr>
          <p:nvPr>
            <p:ph type="pic" sz="quarter" idx="13"/>
          </p:nvPr>
        </p:nvSpPr>
        <p:spPr>
          <a:xfrm>
            <a:off x="0" y="2"/>
            <a:ext cx="9144000" cy="4571998"/>
          </a:xfrm>
          <a:solidFill>
            <a:schemeClr val="bg1">
              <a:lumMod val="65000"/>
            </a:schemeClr>
          </a:solidFill>
        </p:spPr>
        <p:txBody>
          <a:bodyPr bIns="648000" anchor="ctr" anchorCtr="0"/>
          <a:lstStyle>
            <a:lvl1pPr marL="0" indent="0" algn="ctr">
              <a:buNone/>
              <a:defRPr/>
            </a:lvl1pPr>
          </a:lstStyle>
          <a:p>
            <a:r>
              <a:rPr lang="en-US"/>
              <a:t>Click icon to add picture</a:t>
            </a:r>
            <a:endParaRPr lang="en-AU"/>
          </a:p>
        </p:txBody>
      </p:sp>
      <p:sp>
        <p:nvSpPr>
          <p:cNvPr id="3" name="Text Placeholder 2"/>
          <p:cNvSpPr>
            <a:spLocks noGrp="1"/>
          </p:cNvSpPr>
          <p:nvPr>
            <p:ph type="body" idx="1" hasCustomPrompt="1"/>
          </p:nvPr>
        </p:nvSpPr>
        <p:spPr>
          <a:xfrm>
            <a:off x="544482" y="2552295"/>
            <a:ext cx="3600000" cy="369332"/>
          </a:xfrm>
        </p:spPr>
        <p:txBody>
          <a:bodyPr anchor="t" anchorCtr="0">
            <a:spAutoFit/>
          </a:bodyPr>
          <a:lstStyle>
            <a:lvl1pPr marL="0" indent="0">
              <a:lnSpc>
                <a:spcPct val="100000"/>
              </a:lnSpc>
              <a:spcBef>
                <a:spcPts val="0"/>
              </a:spcBef>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to add text</a:t>
            </a:r>
          </a:p>
        </p:txBody>
      </p:sp>
      <p:sp>
        <p:nvSpPr>
          <p:cNvPr id="4" name="Rectangle 3">
            <a:extLst>
              <a:ext uri="{FF2B5EF4-FFF2-40B4-BE49-F238E27FC236}">
                <a16:creationId xmlns:a16="http://schemas.microsoft.com/office/drawing/2014/main" id="{639D073B-0A01-4D3B-9EA1-3A34110F798F}"/>
              </a:ext>
            </a:extLst>
          </p:cNvPr>
          <p:cNvSpPr/>
          <p:nvPr userDrawn="1"/>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0" name="Picture 9">
            <a:extLst>
              <a:ext uri="{FF2B5EF4-FFF2-40B4-BE49-F238E27FC236}">
                <a16:creationId xmlns:a16="http://schemas.microsoft.com/office/drawing/2014/main" id="{83A7DC6B-C383-4A39-AB01-6D3A5BF285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9" name="object 2">
            <a:extLst>
              <a:ext uri="{FF2B5EF4-FFF2-40B4-BE49-F238E27FC236}">
                <a16:creationId xmlns:a16="http://schemas.microsoft.com/office/drawing/2014/main" id="{9B770BE2-7EC2-4542-9114-B7FE49C311B7}"/>
              </a:ext>
            </a:extLst>
          </p:cNvPr>
          <p:cNvSpPr txBox="1"/>
          <p:nvPr userDrawn="1"/>
        </p:nvSpPr>
        <p:spPr>
          <a:xfrm>
            <a:off x="801447" y="4835338"/>
            <a:ext cx="1714788" cy="109348"/>
          </a:xfrm>
          <a:prstGeom prst="rect">
            <a:avLst/>
          </a:prstGeom>
        </p:spPr>
        <p:txBody>
          <a:bodyPr vert="horz" wrap="square" lIns="0" tIns="11516" rIns="0" bIns="0" rtlCol="0">
            <a:spAutoFit/>
          </a:bodyPr>
          <a:lstStyle/>
          <a:p>
            <a:pPr marL="34549" defTabSz="829178">
              <a:spcBef>
                <a:spcPts val="91"/>
              </a:spcBef>
            </a:pPr>
            <a:r>
              <a:rPr sz="640" kern="0" spc="-113">
                <a:solidFill>
                  <a:schemeClr val="bg1"/>
                </a:solidFill>
                <a:latin typeface="Verdana"/>
                <a:cs typeface="Verdana"/>
              </a:rPr>
              <a:t>©</a:t>
            </a:r>
            <a:r>
              <a:rPr sz="640" kern="0" spc="-23">
                <a:solidFill>
                  <a:schemeClr val="bg1"/>
                </a:solidFill>
                <a:latin typeface="Verdana"/>
                <a:cs typeface="Verdana"/>
              </a:rPr>
              <a:t> </a:t>
            </a:r>
            <a:r>
              <a:rPr sz="640" kern="0" err="1">
                <a:solidFill>
                  <a:schemeClr val="bg1"/>
                </a:solidFill>
                <a:latin typeface="Verdana"/>
                <a:cs typeface="Verdana"/>
              </a:rPr>
              <a:t>icare</a:t>
            </a:r>
            <a:r>
              <a:rPr sz="640" kern="0" baseline="34722" err="1">
                <a:solidFill>
                  <a:schemeClr val="bg1"/>
                </a:solidFill>
                <a:latin typeface="Verdana"/>
                <a:cs typeface="Verdana"/>
              </a:rPr>
              <a:t>TM</a:t>
            </a:r>
            <a:r>
              <a:rPr sz="640" kern="0" spc="109" baseline="34722">
                <a:solidFill>
                  <a:schemeClr val="bg1"/>
                </a:solidFill>
                <a:latin typeface="Verdana"/>
                <a:cs typeface="Verdana"/>
              </a:rPr>
              <a:t> </a:t>
            </a:r>
            <a:r>
              <a:rPr sz="640" kern="0" spc="-103">
                <a:solidFill>
                  <a:schemeClr val="bg1"/>
                </a:solidFill>
                <a:latin typeface="Verdana"/>
                <a:cs typeface="Verdana"/>
              </a:rPr>
              <a:t>|</a:t>
            </a:r>
            <a:r>
              <a:rPr sz="640" kern="0" spc="-23">
                <a:solidFill>
                  <a:schemeClr val="bg1"/>
                </a:solidFill>
                <a:latin typeface="Verdana"/>
                <a:cs typeface="Verdana"/>
              </a:rPr>
              <a:t> Insurance </a:t>
            </a:r>
            <a:r>
              <a:rPr sz="640" kern="0">
                <a:solidFill>
                  <a:schemeClr val="bg1"/>
                </a:solidFill>
                <a:latin typeface="Verdana"/>
                <a:cs typeface="Verdana"/>
              </a:rPr>
              <a:t>and</a:t>
            </a:r>
            <a:r>
              <a:rPr sz="640" kern="0" spc="-23">
                <a:solidFill>
                  <a:schemeClr val="bg1"/>
                </a:solidFill>
                <a:latin typeface="Verdana"/>
                <a:cs typeface="Verdana"/>
              </a:rPr>
              <a:t> </a:t>
            </a:r>
            <a:r>
              <a:rPr sz="640" kern="0" spc="-9">
                <a:solidFill>
                  <a:schemeClr val="bg1"/>
                </a:solidFill>
                <a:latin typeface="Verdana"/>
                <a:cs typeface="Verdana"/>
              </a:rPr>
              <a:t>Care</a:t>
            </a:r>
            <a:r>
              <a:rPr sz="640" kern="0" spc="-23">
                <a:solidFill>
                  <a:schemeClr val="bg1"/>
                </a:solidFill>
                <a:latin typeface="Verdana"/>
                <a:cs typeface="Verdana"/>
              </a:rPr>
              <a:t> </a:t>
            </a:r>
            <a:r>
              <a:rPr sz="640" kern="0">
                <a:solidFill>
                  <a:schemeClr val="bg1"/>
                </a:solidFill>
                <a:latin typeface="Verdana"/>
                <a:cs typeface="Verdana"/>
              </a:rPr>
              <a:t>NSW</a:t>
            </a:r>
            <a:r>
              <a:rPr sz="640" kern="0" spc="-23">
                <a:solidFill>
                  <a:schemeClr val="bg1"/>
                </a:solidFill>
                <a:latin typeface="Verdana"/>
                <a:cs typeface="Verdana"/>
              </a:rPr>
              <a:t> </a:t>
            </a:r>
            <a:r>
              <a:rPr lang="en-AU" sz="640" kern="0" spc="-18">
                <a:solidFill>
                  <a:schemeClr val="bg1"/>
                </a:solidFill>
                <a:latin typeface="Verdana"/>
                <a:cs typeface="Verdana"/>
              </a:rPr>
              <a:t>2024</a:t>
            </a:r>
            <a:endParaRPr sz="640" kern="0">
              <a:solidFill>
                <a:schemeClr val="bg1"/>
              </a:solidFill>
              <a:latin typeface="Verdana"/>
              <a:cs typeface="Verdana"/>
            </a:endParaRPr>
          </a:p>
        </p:txBody>
      </p:sp>
      <p:sp>
        <p:nvSpPr>
          <p:cNvPr id="11" name="Rectangle 10">
            <a:extLst>
              <a:ext uri="{FF2B5EF4-FFF2-40B4-BE49-F238E27FC236}">
                <a16:creationId xmlns:a16="http://schemas.microsoft.com/office/drawing/2014/main" id="{AAB2BCF9-7287-4684-AAB7-62D68044E600}"/>
              </a:ext>
            </a:extLst>
          </p:cNvPr>
          <p:cNvSpPr/>
          <p:nvPr userDrawn="1"/>
        </p:nvSpPr>
        <p:spPr>
          <a:xfrm>
            <a:off x="3119089" y="4794602"/>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a:cs typeface="Verdana"/>
              </a:rPr>
              <a:t>Professional</a:t>
            </a:r>
            <a:r>
              <a:rPr lang="en-AU" sz="640" kern="0" spc="-36">
                <a:solidFill>
                  <a:schemeClr val="bg1"/>
                </a:solidFill>
                <a:latin typeface="Verdana"/>
                <a:cs typeface="Verdana"/>
              </a:rPr>
              <a:t> </a:t>
            </a:r>
            <a:r>
              <a:rPr lang="en-AU" sz="640" kern="0" spc="-9">
                <a:solidFill>
                  <a:schemeClr val="bg1"/>
                </a:solidFill>
                <a:latin typeface="Verdana"/>
                <a:cs typeface="Verdana"/>
              </a:rPr>
              <a:t>Standards</a:t>
            </a:r>
            <a:r>
              <a:rPr lang="en-AU" sz="640" kern="0" spc="-32">
                <a:solidFill>
                  <a:schemeClr val="bg1"/>
                </a:solidFill>
                <a:latin typeface="Verdana"/>
                <a:cs typeface="Verdana"/>
              </a:rPr>
              <a:t> </a:t>
            </a:r>
            <a:r>
              <a:rPr lang="en-AU" sz="640" kern="0">
                <a:solidFill>
                  <a:schemeClr val="bg1"/>
                </a:solidFill>
                <a:latin typeface="Verdana"/>
                <a:cs typeface="Verdana"/>
              </a:rPr>
              <a:t>Framework</a:t>
            </a:r>
            <a:r>
              <a:rPr lang="en-AU" sz="640" kern="0" spc="159">
                <a:solidFill>
                  <a:schemeClr val="bg1"/>
                </a:solidFill>
                <a:latin typeface="Verdana"/>
                <a:cs typeface="Verdana"/>
              </a:rPr>
              <a:t> </a:t>
            </a:r>
            <a:r>
              <a:rPr lang="en-AU" sz="640" kern="0">
                <a:solidFill>
                  <a:schemeClr val="bg1"/>
                </a:solidFill>
                <a:latin typeface="Verdana"/>
                <a:cs typeface="Verdana"/>
              </a:rPr>
              <a:t>|</a:t>
            </a:r>
            <a:r>
              <a:rPr lang="en-AU" sz="640" kern="0" spc="163">
                <a:solidFill>
                  <a:schemeClr val="bg1"/>
                </a:solidFill>
                <a:latin typeface="Verdana"/>
                <a:cs typeface="Verdana"/>
              </a:rPr>
              <a:t> </a:t>
            </a:r>
            <a:r>
              <a:rPr lang="en-AU" sz="640" kern="0">
                <a:solidFill>
                  <a:schemeClr val="bg1"/>
                </a:solidFill>
                <a:latin typeface="Verdana"/>
                <a:cs typeface="Verdana"/>
              </a:rPr>
              <a:t>NSW</a:t>
            </a:r>
            <a:r>
              <a:rPr lang="en-AU" sz="640" kern="0" spc="-36">
                <a:solidFill>
                  <a:schemeClr val="bg1"/>
                </a:solidFill>
                <a:latin typeface="Verdana"/>
                <a:cs typeface="Verdana"/>
              </a:rPr>
              <a:t> </a:t>
            </a:r>
            <a:r>
              <a:rPr lang="en-AU" sz="640" kern="0" spc="-9">
                <a:solidFill>
                  <a:schemeClr val="bg1"/>
                </a:solidFill>
                <a:latin typeface="Verdana"/>
                <a:cs typeface="Verdana"/>
              </a:rPr>
              <a:t>Nominal</a:t>
            </a:r>
            <a:r>
              <a:rPr lang="en-AU" sz="640" kern="0" spc="-32">
                <a:solidFill>
                  <a:schemeClr val="bg1"/>
                </a:solidFill>
                <a:latin typeface="Verdana"/>
                <a:cs typeface="Verdana"/>
              </a:rPr>
              <a:t> </a:t>
            </a:r>
            <a:r>
              <a:rPr lang="en-AU" sz="640" kern="0" spc="-27">
                <a:solidFill>
                  <a:schemeClr val="bg1"/>
                </a:solidFill>
                <a:latin typeface="Verdana"/>
                <a:cs typeface="Verdana"/>
              </a:rPr>
              <a:t>Insurer</a:t>
            </a:r>
            <a:r>
              <a:rPr lang="en-AU" sz="640" kern="0" spc="-32">
                <a:solidFill>
                  <a:schemeClr val="bg1"/>
                </a:solidFill>
                <a:latin typeface="Verdana"/>
                <a:cs typeface="Verdana"/>
              </a:rPr>
              <a:t> </a:t>
            </a:r>
            <a:r>
              <a:rPr lang="en-AU" sz="640" kern="0" spc="-27">
                <a:solidFill>
                  <a:schemeClr val="bg1"/>
                </a:solidFill>
                <a:latin typeface="Verdana"/>
                <a:cs typeface="Verdana"/>
              </a:rPr>
              <a:t>&amp;</a:t>
            </a:r>
            <a:r>
              <a:rPr lang="en-AU" sz="640" kern="0" spc="-32">
                <a:solidFill>
                  <a:schemeClr val="bg1"/>
                </a:solidFill>
                <a:latin typeface="Verdana"/>
                <a:cs typeface="Verdana"/>
              </a:rPr>
              <a:t> </a:t>
            </a:r>
            <a:r>
              <a:rPr lang="en-AU" sz="640" kern="0" spc="-23">
                <a:solidFill>
                  <a:schemeClr val="bg1"/>
                </a:solidFill>
                <a:latin typeface="Verdana"/>
                <a:cs typeface="Verdana"/>
              </a:rPr>
              <a:t>Treasury</a:t>
            </a:r>
            <a:r>
              <a:rPr lang="en-AU" sz="640" kern="0" spc="-36">
                <a:solidFill>
                  <a:schemeClr val="bg1"/>
                </a:solidFill>
                <a:latin typeface="Verdana"/>
                <a:cs typeface="Verdana"/>
              </a:rPr>
              <a:t> </a:t>
            </a:r>
            <a:r>
              <a:rPr lang="en-AU" sz="640" kern="0">
                <a:solidFill>
                  <a:schemeClr val="bg1"/>
                </a:solidFill>
                <a:latin typeface="Verdana"/>
                <a:cs typeface="Verdana"/>
              </a:rPr>
              <a:t>Managed</a:t>
            </a:r>
            <a:r>
              <a:rPr lang="en-AU" sz="640" kern="0" spc="-32">
                <a:solidFill>
                  <a:schemeClr val="bg1"/>
                </a:solidFill>
                <a:latin typeface="Verdana"/>
                <a:cs typeface="Verdana"/>
              </a:rPr>
              <a:t> </a:t>
            </a:r>
            <a:r>
              <a:rPr lang="en-AU" sz="640" kern="0">
                <a:solidFill>
                  <a:schemeClr val="bg1"/>
                </a:solidFill>
                <a:latin typeface="Verdana"/>
                <a:cs typeface="Verdana"/>
              </a:rPr>
              <a:t>Fund</a:t>
            </a:r>
            <a:r>
              <a:rPr lang="en-AU" sz="640" kern="0" spc="159">
                <a:solidFill>
                  <a:schemeClr val="bg1"/>
                </a:solidFill>
                <a:latin typeface="Verdana"/>
                <a:cs typeface="Verdana"/>
              </a:rPr>
              <a:t> </a:t>
            </a:r>
            <a:r>
              <a:rPr lang="en-AU" sz="640" kern="0">
                <a:solidFill>
                  <a:schemeClr val="bg1"/>
                </a:solidFill>
                <a:latin typeface="Verdana"/>
                <a:cs typeface="Verdana"/>
              </a:rPr>
              <a:t>|</a:t>
            </a:r>
            <a:r>
              <a:rPr lang="en-AU" sz="640" kern="0" spc="163">
                <a:solidFill>
                  <a:schemeClr val="bg1"/>
                </a:solidFill>
                <a:latin typeface="Verdana"/>
                <a:cs typeface="Verdana"/>
              </a:rPr>
              <a:t> </a:t>
            </a:r>
            <a:r>
              <a:rPr lang="en-AU" sz="640" kern="0" spc="-9">
                <a:solidFill>
                  <a:schemeClr val="bg1"/>
                </a:solidFill>
                <a:latin typeface="Verdana"/>
                <a:cs typeface="Verdana"/>
              </a:rPr>
              <a:t>Workers</a:t>
            </a:r>
            <a:r>
              <a:rPr lang="en-AU" sz="640" kern="0" spc="-32">
                <a:solidFill>
                  <a:schemeClr val="bg1"/>
                </a:solidFill>
                <a:latin typeface="Verdana"/>
                <a:cs typeface="Verdana"/>
              </a:rPr>
              <a:t> </a:t>
            </a:r>
            <a:r>
              <a:rPr lang="en-AU" sz="640" kern="0" spc="-9">
                <a:solidFill>
                  <a:schemeClr val="bg1"/>
                </a:solidFill>
                <a:latin typeface="Verdana"/>
                <a:cs typeface="Verdana"/>
              </a:rPr>
              <a:t>Compensation</a:t>
            </a:r>
            <a:endParaRPr lang="en-AU" sz="640" kern="0">
              <a:solidFill>
                <a:schemeClr val="bg1"/>
              </a:solidFill>
              <a:latin typeface="Verdana"/>
              <a:cs typeface="Verdana"/>
            </a:endParaRPr>
          </a:p>
        </p:txBody>
      </p:sp>
    </p:spTree>
    <p:custDataLst>
      <p:tags r:id="rId1"/>
    </p:custDataLst>
    <p:extLst>
      <p:ext uri="{BB962C8B-B14F-4D97-AF65-F5344CB8AC3E}">
        <p14:creationId xmlns:p14="http://schemas.microsoft.com/office/powerpoint/2010/main" val="290208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Tree>
    <p:custDataLst>
      <p:tags r:id="rId1"/>
    </p:custDataLst>
    <p:extLst>
      <p:ext uri="{BB962C8B-B14F-4D97-AF65-F5344CB8AC3E}">
        <p14:creationId xmlns:p14="http://schemas.microsoft.com/office/powerpoint/2010/main" val="305710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213200"/>
            <a:ext cx="3852000" cy="315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7" name="Content Placeholder 2">
            <a:extLst>
              <a:ext uri="{FF2B5EF4-FFF2-40B4-BE49-F238E27FC236}">
                <a16:creationId xmlns:a16="http://schemas.microsoft.com/office/drawing/2014/main" id="{EE719985-C313-4F9E-937A-18AFCA30B21E}"/>
              </a:ext>
            </a:extLst>
          </p:cNvPr>
          <p:cNvSpPr>
            <a:spLocks noGrp="1"/>
          </p:cNvSpPr>
          <p:nvPr>
            <p:ph idx="13"/>
          </p:nvPr>
        </p:nvSpPr>
        <p:spPr>
          <a:xfrm>
            <a:off x="4752000" y="1213200"/>
            <a:ext cx="3852000" cy="315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8" name="Title 7">
            <a:extLst>
              <a:ext uri="{FF2B5EF4-FFF2-40B4-BE49-F238E27FC236}">
                <a16:creationId xmlns:a16="http://schemas.microsoft.com/office/drawing/2014/main" id="{718F293B-9CEC-43CE-BB27-365E21F4BF15}"/>
              </a:ext>
            </a:extLst>
          </p:cNvPr>
          <p:cNvSpPr>
            <a:spLocks noGrp="1"/>
          </p:cNvSpPr>
          <p:nvPr>
            <p:ph type="title"/>
          </p:nvPr>
        </p:nvSpPr>
        <p:spPr/>
        <p:txBody>
          <a:bodyPr/>
          <a:lstStyle/>
          <a:p>
            <a:r>
              <a:rPr lang="en-US"/>
              <a:t>Click to edit Master title style</a:t>
            </a:r>
            <a:endParaRPr lang="en-AU"/>
          </a:p>
        </p:txBody>
      </p:sp>
    </p:spTree>
    <p:custDataLst>
      <p:tags r:id="rId1"/>
    </p:custDataLst>
    <p:extLst>
      <p:ext uri="{BB962C8B-B14F-4D97-AF65-F5344CB8AC3E}">
        <p14:creationId xmlns:p14="http://schemas.microsoft.com/office/powerpoint/2010/main" val="2503653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Tree>
    <p:custDataLst>
      <p:tags r:id="rId1"/>
    </p:custDataLst>
    <p:extLst>
      <p:ext uri="{BB962C8B-B14F-4D97-AF65-F5344CB8AC3E}">
        <p14:creationId xmlns:p14="http://schemas.microsoft.com/office/powerpoint/2010/main" val="100954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hart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AU" noProof="0"/>
          </a:p>
        </p:txBody>
      </p:sp>
      <p:sp>
        <p:nvSpPr>
          <p:cNvPr id="3" name="Content Placeholder 2"/>
          <p:cNvSpPr>
            <a:spLocks noGrp="1"/>
          </p:cNvSpPr>
          <p:nvPr>
            <p:ph idx="1" hasCustomPrompt="1"/>
          </p:nvPr>
        </p:nvSpPr>
        <p:spPr>
          <a:xfrm>
            <a:off x="540000" y="1554161"/>
            <a:ext cx="8064000" cy="2819946"/>
          </a:xfrm>
        </p:spPr>
        <p:txBody>
          <a:bodyPr/>
          <a:lstStyle>
            <a:lvl1pPr>
              <a:defRPr/>
            </a:lvl1pPr>
          </a:lstStyle>
          <a:p>
            <a:pPr lvl="0"/>
            <a:r>
              <a:rPr lang="en-AU" noProof="0"/>
              <a:t>Click an icon in the centre of screen to add a chart or table</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 name="Text Placeholder 2">
            <a:extLst>
              <a:ext uri="{FF2B5EF4-FFF2-40B4-BE49-F238E27FC236}">
                <a16:creationId xmlns:a16="http://schemas.microsoft.com/office/drawing/2014/main" id="{60952242-F72C-47D8-A38D-470E9E1A56D7}"/>
              </a:ext>
            </a:extLst>
          </p:cNvPr>
          <p:cNvSpPr>
            <a:spLocks noGrp="1"/>
          </p:cNvSpPr>
          <p:nvPr>
            <p:ph type="body" idx="13" hasCustomPrompt="1"/>
          </p:nvPr>
        </p:nvSpPr>
        <p:spPr>
          <a:xfrm>
            <a:off x="540000" y="1214499"/>
            <a:ext cx="8064000" cy="242615"/>
          </a:xfrm>
        </p:spPr>
        <p:txBody>
          <a:bodyPr anchor="t" anchorCtr="0"/>
          <a:lstStyle>
            <a:lvl1pPr marL="0" indent="0">
              <a:spcBef>
                <a:spcPts val="0"/>
              </a:spcBef>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to add chart or table title</a:t>
            </a:r>
          </a:p>
        </p:txBody>
      </p:sp>
    </p:spTree>
    <p:custDataLst>
      <p:tags r:id="rId1"/>
    </p:custDataLst>
    <p:extLst>
      <p:ext uri="{BB962C8B-B14F-4D97-AF65-F5344CB8AC3E}">
        <p14:creationId xmlns:p14="http://schemas.microsoft.com/office/powerpoint/2010/main" val="185722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harts or Tabl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40000" y="1555200"/>
            <a:ext cx="3852000" cy="2818800"/>
          </a:xfrm>
        </p:spPr>
        <p:txBody>
          <a:bodyPr/>
          <a:lstStyle>
            <a:lvl1pPr>
              <a:defRPr/>
            </a:lvl1pPr>
          </a:lstStyle>
          <a:p>
            <a:pPr lvl="0"/>
            <a:r>
              <a:rPr lang="en-AU" noProof="0"/>
              <a:t>Click an icon to add a chart or table</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 name="Text Placeholder 2">
            <a:extLst>
              <a:ext uri="{FF2B5EF4-FFF2-40B4-BE49-F238E27FC236}">
                <a16:creationId xmlns:a16="http://schemas.microsoft.com/office/drawing/2014/main" id="{60952242-F72C-47D8-A38D-470E9E1A56D7}"/>
              </a:ext>
            </a:extLst>
          </p:cNvPr>
          <p:cNvSpPr>
            <a:spLocks noGrp="1"/>
          </p:cNvSpPr>
          <p:nvPr>
            <p:ph type="body" idx="13" hasCustomPrompt="1"/>
          </p:nvPr>
        </p:nvSpPr>
        <p:spPr>
          <a:xfrm>
            <a:off x="540000" y="1213200"/>
            <a:ext cx="3852000" cy="242615"/>
          </a:xfrm>
        </p:spPr>
        <p:txBody>
          <a:bodyPr anchor="t" anchorCtr="0"/>
          <a:lstStyle>
            <a:lvl1pPr marL="0" indent="0">
              <a:spcBef>
                <a:spcPts val="0"/>
              </a:spcBef>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to add chart or table title</a:t>
            </a:r>
          </a:p>
        </p:txBody>
      </p:sp>
      <p:sp>
        <p:nvSpPr>
          <p:cNvPr id="8" name="Content Placeholder 2">
            <a:extLst>
              <a:ext uri="{FF2B5EF4-FFF2-40B4-BE49-F238E27FC236}">
                <a16:creationId xmlns:a16="http://schemas.microsoft.com/office/drawing/2014/main" id="{3EDEE3E7-081D-4714-A658-4DBCB89E35A6}"/>
              </a:ext>
            </a:extLst>
          </p:cNvPr>
          <p:cNvSpPr>
            <a:spLocks noGrp="1"/>
          </p:cNvSpPr>
          <p:nvPr>
            <p:ph idx="14" hasCustomPrompt="1"/>
          </p:nvPr>
        </p:nvSpPr>
        <p:spPr>
          <a:xfrm>
            <a:off x="4752000" y="1555200"/>
            <a:ext cx="3852000" cy="2818800"/>
          </a:xfrm>
        </p:spPr>
        <p:txBody>
          <a:bodyPr/>
          <a:lstStyle>
            <a:lvl1pPr>
              <a:defRPr/>
            </a:lvl1pPr>
          </a:lstStyle>
          <a:p>
            <a:pPr lvl="0"/>
            <a:r>
              <a:rPr lang="en-AU" noProof="0"/>
              <a:t>Click an icon to add a chart or table</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Text Placeholder 2">
            <a:extLst>
              <a:ext uri="{FF2B5EF4-FFF2-40B4-BE49-F238E27FC236}">
                <a16:creationId xmlns:a16="http://schemas.microsoft.com/office/drawing/2014/main" id="{2367B5E9-C6B3-4069-9EB2-376BD1C96BE5}"/>
              </a:ext>
            </a:extLst>
          </p:cNvPr>
          <p:cNvSpPr>
            <a:spLocks noGrp="1"/>
          </p:cNvSpPr>
          <p:nvPr>
            <p:ph type="body" idx="15" hasCustomPrompt="1"/>
          </p:nvPr>
        </p:nvSpPr>
        <p:spPr>
          <a:xfrm>
            <a:off x="4752000" y="1213200"/>
            <a:ext cx="3852000" cy="242615"/>
          </a:xfrm>
        </p:spPr>
        <p:txBody>
          <a:bodyPr anchor="t" anchorCtr="0"/>
          <a:lstStyle>
            <a:lvl1pPr marL="0" indent="0">
              <a:spcBef>
                <a:spcPts val="0"/>
              </a:spcBef>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to add chart or table title</a:t>
            </a:r>
          </a:p>
        </p:txBody>
      </p:sp>
      <p:sp>
        <p:nvSpPr>
          <p:cNvPr id="2" name="Title 1">
            <a:extLst>
              <a:ext uri="{FF2B5EF4-FFF2-40B4-BE49-F238E27FC236}">
                <a16:creationId xmlns:a16="http://schemas.microsoft.com/office/drawing/2014/main" id="{E3730CEF-44A9-426E-8EC6-4D47F6530D5D}"/>
              </a:ext>
            </a:extLst>
          </p:cNvPr>
          <p:cNvSpPr>
            <a:spLocks noGrp="1"/>
          </p:cNvSpPr>
          <p:nvPr>
            <p:ph type="title"/>
          </p:nvPr>
        </p:nvSpPr>
        <p:spPr/>
        <p:txBody>
          <a:bodyPr/>
          <a:lstStyle/>
          <a:p>
            <a:r>
              <a:rPr lang="en-US"/>
              <a:t>Click to edit Master title style</a:t>
            </a:r>
            <a:endParaRPr lang="en-AU"/>
          </a:p>
        </p:txBody>
      </p:sp>
    </p:spTree>
    <p:custDataLst>
      <p:tags r:id="rId1"/>
    </p:custDataLst>
    <p:extLst>
      <p:ext uri="{BB962C8B-B14F-4D97-AF65-F5344CB8AC3E}">
        <p14:creationId xmlns:p14="http://schemas.microsoft.com/office/powerpoint/2010/main" val="224070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6245D2-9980-4DA1-B94A-1C18941F5FCF}"/>
              </a:ext>
            </a:extLst>
          </p:cNvPr>
          <p:cNvSpPr/>
          <p:nvPr userDrawn="1"/>
        </p:nvSpPr>
        <p:spPr>
          <a:xfrm>
            <a:off x="0" y="4553935"/>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0" name="Picture 9">
            <a:extLst>
              <a:ext uri="{FF2B5EF4-FFF2-40B4-BE49-F238E27FC236}">
                <a16:creationId xmlns:a16="http://schemas.microsoft.com/office/drawing/2014/main" id="{0071DD11-97AB-4D62-B4C6-1C537D47CF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8" name="object 2">
            <a:extLst>
              <a:ext uri="{FF2B5EF4-FFF2-40B4-BE49-F238E27FC236}">
                <a16:creationId xmlns:a16="http://schemas.microsoft.com/office/drawing/2014/main" id="{DB47BD25-314D-4CD1-8ADC-82D3EEFCB7FA}"/>
              </a:ext>
            </a:extLst>
          </p:cNvPr>
          <p:cNvSpPr txBox="1"/>
          <p:nvPr userDrawn="1"/>
        </p:nvSpPr>
        <p:spPr>
          <a:xfrm>
            <a:off x="792716" y="4800187"/>
            <a:ext cx="1714788" cy="109348"/>
          </a:xfrm>
          <a:prstGeom prst="rect">
            <a:avLst/>
          </a:prstGeom>
        </p:spPr>
        <p:txBody>
          <a:bodyPr vert="horz" wrap="square" lIns="0" tIns="11516" rIns="0" bIns="0" rtlCol="0">
            <a:spAutoFit/>
          </a:bodyPr>
          <a:lstStyle/>
          <a:p>
            <a:pPr marL="34549" defTabSz="829178">
              <a:spcBef>
                <a:spcPts val="91"/>
              </a:spcBef>
            </a:pPr>
            <a:r>
              <a:rPr sz="640" kern="0" spc="-113">
                <a:solidFill>
                  <a:schemeClr val="bg1"/>
                </a:solidFill>
                <a:latin typeface="Verdana"/>
                <a:cs typeface="Verdana"/>
              </a:rPr>
              <a:t>©</a:t>
            </a:r>
            <a:r>
              <a:rPr sz="640" kern="0" spc="-23">
                <a:solidFill>
                  <a:schemeClr val="bg1"/>
                </a:solidFill>
                <a:latin typeface="Verdana"/>
                <a:cs typeface="Verdana"/>
              </a:rPr>
              <a:t> </a:t>
            </a:r>
            <a:r>
              <a:rPr sz="640" kern="0" err="1">
                <a:solidFill>
                  <a:schemeClr val="bg1"/>
                </a:solidFill>
                <a:latin typeface="Verdana"/>
                <a:cs typeface="Verdana"/>
              </a:rPr>
              <a:t>icare</a:t>
            </a:r>
            <a:r>
              <a:rPr sz="640" kern="0" baseline="34722" err="1">
                <a:solidFill>
                  <a:schemeClr val="bg1"/>
                </a:solidFill>
                <a:latin typeface="Verdana"/>
                <a:cs typeface="Verdana"/>
              </a:rPr>
              <a:t>TM</a:t>
            </a:r>
            <a:r>
              <a:rPr sz="640" kern="0" spc="109" baseline="34722">
                <a:solidFill>
                  <a:schemeClr val="bg1"/>
                </a:solidFill>
                <a:latin typeface="Verdana"/>
                <a:cs typeface="Verdana"/>
              </a:rPr>
              <a:t> </a:t>
            </a:r>
            <a:r>
              <a:rPr sz="640" kern="0" spc="-103">
                <a:solidFill>
                  <a:schemeClr val="bg1"/>
                </a:solidFill>
                <a:latin typeface="Verdana"/>
                <a:cs typeface="Verdana"/>
              </a:rPr>
              <a:t>|</a:t>
            </a:r>
            <a:r>
              <a:rPr sz="640" kern="0" spc="-23">
                <a:solidFill>
                  <a:schemeClr val="bg1"/>
                </a:solidFill>
                <a:latin typeface="Verdana"/>
                <a:cs typeface="Verdana"/>
              </a:rPr>
              <a:t> Insurance </a:t>
            </a:r>
            <a:r>
              <a:rPr sz="640" kern="0">
                <a:solidFill>
                  <a:schemeClr val="bg1"/>
                </a:solidFill>
                <a:latin typeface="Verdana"/>
                <a:cs typeface="Verdana"/>
              </a:rPr>
              <a:t>and</a:t>
            </a:r>
            <a:r>
              <a:rPr sz="640" kern="0" spc="-23">
                <a:solidFill>
                  <a:schemeClr val="bg1"/>
                </a:solidFill>
                <a:latin typeface="Verdana"/>
                <a:cs typeface="Verdana"/>
              </a:rPr>
              <a:t> </a:t>
            </a:r>
            <a:r>
              <a:rPr sz="640" kern="0" spc="-9">
                <a:solidFill>
                  <a:schemeClr val="bg1"/>
                </a:solidFill>
                <a:latin typeface="Verdana"/>
                <a:cs typeface="Verdana"/>
              </a:rPr>
              <a:t>Care</a:t>
            </a:r>
            <a:r>
              <a:rPr sz="640" kern="0" spc="-23">
                <a:solidFill>
                  <a:schemeClr val="bg1"/>
                </a:solidFill>
                <a:latin typeface="Verdana"/>
                <a:cs typeface="Verdana"/>
              </a:rPr>
              <a:t> </a:t>
            </a:r>
            <a:r>
              <a:rPr sz="640" kern="0">
                <a:solidFill>
                  <a:schemeClr val="bg1"/>
                </a:solidFill>
                <a:latin typeface="Verdana"/>
                <a:cs typeface="Verdana"/>
              </a:rPr>
              <a:t>NSW</a:t>
            </a:r>
            <a:r>
              <a:rPr sz="640" kern="0" spc="-23">
                <a:solidFill>
                  <a:schemeClr val="bg1"/>
                </a:solidFill>
                <a:latin typeface="Verdana"/>
                <a:cs typeface="Verdana"/>
              </a:rPr>
              <a:t> </a:t>
            </a:r>
            <a:r>
              <a:rPr lang="en-AU" sz="640" kern="0" spc="-18">
                <a:solidFill>
                  <a:schemeClr val="bg1"/>
                </a:solidFill>
                <a:latin typeface="Verdana"/>
                <a:cs typeface="Verdana"/>
              </a:rPr>
              <a:t>2024</a:t>
            </a:r>
            <a:endParaRPr sz="640" kern="0">
              <a:solidFill>
                <a:schemeClr val="bg1"/>
              </a:solidFill>
              <a:latin typeface="Verdana"/>
              <a:cs typeface="Verdana"/>
            </a:endParaRPr>
          </a:p>
        </p:txBody>
      </p:sp>
      <p:sp>
        <p:nvSpPr>
          <p:cNvPr id="9" name="Rectangle 8">
            <a:extLst>
              <a:ext uri="{FF2B5EF4-FFF2-40B4-BE49-F238E27FC236}">
                <a16:creationId xmlns:a16="http://schemas.microsoft.com/office/drawing/2014/main" id="{4E94156E-23F8-4739-913A-C63A4BB80F15}"/>
              </a:ext>
            </a:extLst>
          </p:cNvPr>
          <p:cNvSpPr/>
          <p:nvPr userDrawn="1"/>
        </p:nvSpPr>
        <p:spPr>
          <a:xfrm>
            <a:off x="3142669" y="4764825"/>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a:cs typeface="Verdana"/>
              </a:rPr>
              <a:t>Professional</a:t>
            </a:r>
            <a:r>
              <a:rPr lang="en-AU" sz="640" kern="0" spc="-36">
                <a:solidFill>
                  <a:schemeClr val="bg1"/>
                </a:solidFill>
                <a:latin typeface="Verdana"/>
                <a:cs typeface="Verdana"/>
              </a:rPr>
              <a:t> </a:t>
            </a:r>
            <a:r>
              <a:rPr lang="en-AU" sz="640" kern="0" spc="-9">
                <a:solidFill>
                  <a:schemeClr val="bg1"/>
                </a:solidFill>
                <a:latin typeface="Verdana"/>
                <a:cs typeface="Verdana"/>
              </a:rPr>
              <a:t>Standards</a:t>
            </a:r>
            <a:r>
              <a:rPr lang="en-AU" sz="640" kern="0" spc="-32">
                <a:solidFill>
                  <a:schemeClr val="bg1"/>
                </a:solidFill>
                <a:latin typeface="Verdana"/>
                <a:cs typeface="Verdana"/>
              </a:rPr>
              <a:t> </a:t>
            </a:r>
            <a:r>
              <a:rPr lang="en-AU" sz="640" kern="0">
                <a:solidFill>
                  <a:schemeClr val="bg1"/>
                </a:solidFill>
                <a:latin typeface="Verdana"/>
                <a:cs typeface="Verdana"/>
              </a:rPr>
              <a:t>Framework</a:t>
            </a:r>
            <a:r>
              <a:rPr lang="en-AU" sz="640" kern="0" spc="159">
                <a:solidFill>
                  <a:schemeClr val="bg1"/>
                </a:solidFill>
                <a:latin typeface="Verdana"/>
                <a:cs typeface="Verdana"/>
              </a:rPr>
              <a:t> </a:t>
            </a:r>
            <a:r>
              <a:rPr lang="en-AU" sz="640" kern="0">
                <a:solidFill>
                  <a:schemeClr val="bg1"/>
                </a:solidFill>
                <a:latin typeface="Verdana"/>
                <a:cs typeface="Verdana"/>
              </a:rPr>
              <a:t>|</a:t>
            </a:r>
            <a:r>
              <a:rPr lang="en-AU" sz="640" kern="0" spc="163">
                <a:solidFill>
                  <a:schemeClr val="bg1"/>
                </a:solidFill>
                <a:latin typeface="Verdana"/>
                <a:cs typeface="Verdana"/>
              </a:rPr>
              <a:t> </a:t>
            </a:r>
            <a:r>
              <a:rPr lang="en-AU" sz="640" kern="0">
                <a:solidFill>
                  <a:schemeClr val="bg1"/>
                </a:solidFill>
                <a:latin typeface="Verdana"/>
                <a:cs typeface="Verdana"/>
              </a:rPr>
              <a:t>NSW</a:t>
            </a:r>
            <a:r>
              <a:rPr lang="en-AU" sz="640" kern="0" spc="-36">
                <a:solidFill>
                  <a:schemeClr val="bg1"/>
                </a:solidFill>
                <a:latin typeface="Verdana"/>
                <a:cs typeface="Verdana"/>
              </a:rPr>
              <a:t> </a:t>
            </a:r>
            <a:r>
              <a:rPr lang="en-AU" sz="640" kern="0" spc="-9">
                <a:solidFill>
                  <a:schemeClr val="bg1"/>
                </a:solidFill>
                <a:latin typeface="Verdana"/>
                <a:cs typeface="Verdana"/>
              </a:rPr>
              <a:t>Nominal</a:t>
            </a:r>
            <a:r>
              <a:rPr lang="en-AU" sz="640" kern="0" spc="-32">
                <a:solidFill>
                  <a:schemeClr val="bg1"/>
                </a:solidFill>
                <a:latin typeface="Verdana"/>
                <a:cs typeface="Verdana"/>
              </a:rPr>
              <a:t> </a:t>
            </a:r>
            <a:r>
              <a:rPr lang="en-AU" sz="640" kern="0" spc="-27">
                <a:solidFill>
                  <a:schemeClr val="bg1"/>
                </a:solidFill>
                <a:latin typeface="Verdana"/>
                <a:cs typeface="Verdana"/>
              </a:rPr>
              <a:t>Insurer</a:t>
            </a:r>
            <a:r>
              <a:rPr lang="en-AU" sz="640" kern="0" spc="-32">
                <a:solidFill>
                  <a:schemeClr val="bg1"/>
                </a:solidFill>
                <a:latin typeface="Verdana"/>
                <a:cs typeface="Verdana"/>
              </a:rPr>
              <a:t> </a:t>
            </a:r>
            <a:r>
              <a:rPr lang="en-AU" sz="640" kern="0" spc="-27">
                <a:solidFill>
                  <a:schemeClr val="bg1"/>
                </a:solidFill>
                <a:latin typeface="Verdana"/>
                <a:cs typeface="Verdana"/>
              </a:rPr>
              <a:t>&amp;</a:t>
            </a:r>
            <a:r>
              <a:rPr lang="en-AU" sz="640" kern="0" spc="-32">
                <a:solidFill>
                  <a:schemeClr val="bg1"/>
                </a:solidFill>
                <a:latin typeface="Verdana"/>
                <a:cs typeface="Verdana"/>
              </a:rPr>
              <a:t> </a:t>
            </a:r>
            <a:r>
              <a:rPr lang="en-AU" sz="640" kern="0" spc="-23">
                <a:solidFill>
                  <a:schemeClr val="bg1"/>
                </a:solidFill>
                <a:latin typeface="Verdana"/>
                <a:cs typeface="Verdana"/>
              </a:rPr>
              <a:t>Treasury</a:t>
            </a:r>
            <a:r>
              <a:rPr lang="en-AU" sz="640" kern="0" spc="-36">
                <a:solidFill>
                  <a:schemeClr val="bg1"/>
                </a:solidFill>
                <a:latin typeface="Verdana"/>
                <a:cs typeface="Verdana"/>
              </a:rPr>
              <a:t> </a:t>
            </a:r>
            <a:r>
              <a:rPr lang="en-AU" sz="640" kern="0">
                <a:solidFill>
                  <a:schemeClr val="bg1"/>
                </a:solidFill>
                <a:latin typeface="Verdana"/>
                <a:cs typeface="Verdana"/>
              </a:rPr>
              <a:t>Managed</a:t>
            </a:r>
            <a:r>
              <a:rPr lang="en-AU" sz="640" kern="0" spc="-32">
                <a:solidFill>
                  <a:schemeClr val="bg1"/>
                </a:solidFill>
                <a:latin typeface="Verdana"/>
                <a:cs typeface="Verdana"/>
              </a:rPr>
              <a:t> </a:t>
            </a:r>
            <a:r>
              <a:rPr lang="en-AU" sz="640" kern="0">
                <a:solidFill>
                  <a:schemeClr val="bg1"/>
                </a:solidFill>
                <a:latin typeface="Verdana"/>
                <a:cs typeface="Verdana"/>
              </a:rPr>
              <a:t>Fund</a:t>
            </a:r>
            <a:r>
              <a:rPr lang="en-AU" sz="640" kern="0" spc="159">
                <a:solidFill>
                  <a:schemeClr val="bg1"/>
                </a:solidFill>
                <a:latin typeface="Verdana"/>
                <a:cs typeface="Verdana"/>
              </a:rPr>
              <a:t> </a:t>
            </a:r>
            <a:r>
              <a:rPr lang="en-AU" sz="640" kern="0">
                <a:solidFill>
                  <a:schemeClr val="bg1"/>
                </a:solidFill>
                <a:latin typeface="Verdana"/>
                <a:cs typeface="Verdana"/>
              </a:rPr>
              <a:t>|</a:t>
            </a:r>
            <a:r>
              <a:rPr lang="en-AU" sz="640" kern="0" spc="163">
                <a:solidFill>
                  <a:schemeClr val="bg1"/>
                </a:solidFill>
                <a:latin typeface="Verdana"/>
                <a:cs typeface="Verdana"/>
              </a:rPr>
              <a:t> </a:t>
            </a:r>
            <a:r>
              <a:rPr lang="en-AU" sz="640" kern="0" spc="-9">
                <a:solidFill>
                  <a:schemeClr val="bg1"/>
                </a:solidFill>
                <a:latin typeface="Verdana"/>
                <a:cs typeface="Verdana"/>
              </a:rPr>
              <a:t>Workers</a:t>
            </a:r>
            <a:r>
              <a:rPr lang="en-AU" sz="640" kern="0" spc="-32">
                <a:solidFill>
                  <a:schemeClr val="bg1"/>
                </a:solidFill>
                <a:latin typeface="Verdana"/>
                <a:cs typeface="Verdana"/>
              </a:rPr>
              <a:t> </a:t>
            </a:r>
            <a:r>
              <a:rPr lang="en-AU" sz="640" kern="0" spc="-9">
                <a:solidFill>
                  <a:schemeClr val="bg1"/>
                </a:solidFill>
                <a:latin typeface="Verdana"/>
                <a:cs typeface="Verdana"/>
              </a:rPr>
              <a:t>Compensation</a:t>
            </a:r>
            <a:endParaRPr lang="en-AU" sz="640" kern="0">
              <a:solidFill>
                <a:schemeClr val="bg1"/>
              </a:solidFill>
              <a:latin typeface="Verdana"/>
              <a:cs typeface="Verdana"/>
            </a:endParaRPr>
          </a:p>
        </p:txBody>
      </p:sp>
    </p:spTree>
    <p:custDataLst>
      <p:tags r:id="rId1"/>
    </p:custDataLst>
    <p:extLst>
      <p:ext uri="{BB962C8B-B14F-4D97-AF65-F5344CB8AC3E}">
        <p14:creationId xmlns:p14="http://schemas.microsoft.com/office/powerpoint/2010/main" val="252109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810A20-2FB9-4EDD-B9AF-3381CED5ACA2}"/>
              </a:ext>
            </a:extLst>
          </p:cNvPr>
          <p:cNvSpPr/>
          <p:nvPr userDrawn="1"/>
        </p:nvSpPr>
        <p:spPr>
          <a:xfrm>
            <a:off x="0" y="471959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Placeholder 1"/>
          <p:cNvSpPr>
            <a:spLocks noGrp="1"/>
          </p:cNvSpPr>
          <p:nvPr>
            <p:ph type="title"/>
          </p:nvPr>
        </p:nvSpPr>
        <p:spPr>
          <a:xfrm>
            <a:off x="540000" y="123487"/>
            <a:ext cx="8064000" cy="734670"/>
          </a:xfrm>
          <a:prstGeom prst="rect">
            <a:avLst/>
          </a:prstGeom>
        </p:spPr>
        <p:txBody>
          <a:bodyPr vert="horz" lIns="0" tIns="0" rIns="0" bIns="0" rtlCol="0" anchor="b" anchorCtr="0">
            <a:normAutofit/>
          </a:bodyPr>
          <a:lstStyle/>
          <a:p>
            <a:r>
              <a:rPr lang="en-US" noProof="0"/>
              <a:t>Click to edit Master title style</a:t>
            </a:r>
            <a:endParaRPr lang="en-AU" noProof="0"/>
          </a:p>
        </p:txBody>
      </p:sp>
      <p:sp>
        <p:nvSpPr>
          <p:cNvPr id="3" name="Text Placeholder 2"/>
          <p:cNvSpPr>
            <a:spLocks noGrp="1"/>
          </p:cNvSpPr>
          <p:nvPr>
            <p:ph type="body" idx="1"/>
          </p:nvPr>
        </p:nvSpPr>
        <p:spPr>
          <a:xfrm>
            <a:off x="540000" y="1212715"/>
            <a:ext cx="8064000" cy="3255795"/>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5" name="Straight Connector 14">
            <a:extLst>
              <a:ext uri="{FF2B5EF4-FFF2-40B4-BE49-F238E27FC236}">
                <a16:creationId xmlns:a16="http://schemas.microsoft.com/office/drawing/2014/main" id="{9FB334B6-F5CF-49D3-983A-4C4B5D58879A}"/>
              </a:ext>
            </a:extLst>
          </p:cNvPr>
          <p:cNvCxnSpPr/>
          <p:nvPr userDrawn="1"/>
        </p:nvCxnSpPr>
        <p:spPr>
          <a:xfrm>
            <a:off x="540003" y="961634"/>
            <a:ext cx="806261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403D5FF-2A4B-441D-A163-6FC6CB913C4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94171" y="4823068"/>
            <a:ext cx="720000" cy="286177"/>
          </a:xfrm>
          <a:prstGeom prst="rect">
            <a:avLst/>
          </a:prstGeom>
        </p:spPr>
      </p:pic>
      <p:sp>
        <p:nvSpPr>
          <p:cNvPr id="10" name="object 2">
            <a:extLst>
              <a:ext uri="{FF2B5EF4-FFF2-40B4-BE49-F238E27FC236}">
                <a16:creationId xmlns:a16="http://schemas.microsoft.com/office/drawing/2014/main" id="{0A40D217-D69E-4ECF-87AB-D35B019BE217}"/>
              </a:ext>
            </a:extLst>
          </p:cNvPr>
          <p:cNvSpPr txBox="1"/>
          <p:nvPr userDrawn="1"/>
        </p:nvSpPr>
        <p:spPr>
          <a:xfrm>
            <a:off x="738691" y="4895992"/>
            <a:ext cx="1714788" cy="109348"/>
          </a:xfrm>
          <a:prstGeom prst="rect">
            <a:avLst/>
          </a:prstGeom>
        </p:spPr>
        <p:txBody>
          <a:bodyPr vert="horz" wrap="square" lIns="0" tIns="11516" rIns="0" bIns="0" rtlCol="0">
            <a:spAutoFit/>
          </a:bodyPr>
          <a:lstStyle/>
          <a:p>
            <a:pPr marL="34549" defTabSz="829178">
              <a:spcBef>
                <a:spcPts val="91"/>
              </a:spcBef>
            </a:pPr>
            <a:r>
              <a:rPr sz="640" kern="0" spc="-113">
                <a:solidFill>
                  <a:schemeClr val="bg1"/>
                </a:solidFill>
                <a:latin typeface="Verdana"/>
                <a:cs typeface="Verdana"/>
              </a:rPr>
              <a:t>©</a:t>
            </a:r>
            <a:r>
              <a:rPr sz="640" kern="0" spc="-23">
                <a:solidFill>
                  <a:schemeClr val="bg1"/>
                </a:solidFill>
                <a:latin typeface="Verdana"/>
                <a:cs typeface="Verdana"/>
              </a:rPr>
              <a:t> </a:t>
            </a:r>
            <a:r>
              <a:rPr sz="640" kern="0" err="1">
                <a:solidFill>
                  <a:schemeClr val="bg1"/>
                </a:solidFill>
                <a:latin typeface="Verdana"/>
                <a:cs typeface="Verdana"/>
              </a:rPr>
              <a:t>icare</a:t>
            </a:r>
            <a:r>
              <a:rPr sz="640" kern="0" baseline="34722" err="1">
                <a:solidFill>
                  <a:schemeClr val="bg1"/>
                </a:solidFill>
                <a:latin typeface="Verdana"/>
                <a:cs typeface="Verdana"/>
              </a:rPr>
              <a:t>TM</a:t>
            </a:r>
            <a:r>
              <a:rPr sz="640" kern="0" spc="109" baseline="34722">
                <a:solidFill>
                  <a:schemeClr val="bg1"/>
                </a:solidFill>
                <a:latin typeface="Verdana"/>
                <a:cs typeface="Verdana"/>
              </a:rPr>
              <a:t> </a:t>
            </a:r>
            <a:r>
              <a:rPr sz="640" kern="0" spc="-103">
                <a:solidFill>
                  <a:schemeClr val="bg1"/>
                </a:solidFill>
                <a:latin typeface="Verdana"/>
                <a:cs typeface="Verdana"/>
              </a:rPr>
              <a:t>|</a:t>
            </a:r>
            <a:r>
              <a:rPr sz="640" kern="0" spc="-23">
                <a:solidFill>
                  <a:schemeClr val="bg1"/>
                </a:solidFill>
                <a:latin typeface="Verdana"/>
                <a:cs typeface="Verdana"/>
              </a:rPr>
              <a:t> Insurance </a:t>
            </a:r>
            <a:r>
              <a:rPr sz="640" kern="0">
                <a:solidFill>
                  <a:schemeClr val="bg1"/>
                </a:solidFill>
                <a:latin typeface="Verdana"/>
                <a:cs typeface="Verdana"/>
              </a:rPr>
              <a:t>and</a:t>
            </a:r>
            <a:r>
              <a:rPr sz="640" kern="0" spc="-23">
                <a:solidFill>
                  <a:schemeClr val="bg1"/>
                </a:solidFill>
                <a:latin typeface="Verdana"/>
                <a:cs typeface="Verdana"/>
              </a:rPr>
              <a:t> </a:t>
            </a:r>
            <a:r>
              <a:rPr sz="640" kern="0" spc="-9">
                <a:solidFill>
                  <a:schemeClr val="bg1"/>
                </a:solidFill>
                <a:latin typeface="Verdana"/>
                <a:cs typeface="Verdana"/>
              </a:rPr>
              <a:t>Care</a:t>
            </a:r>
            <a:r>
              <a:rPr sz="640" kern="0" spc="-23">
                <a:solidFill>
                  <a:schemeClr val="bg1"/>
                </a:solidFill>
                <a:latin typeface="Verdana"/>
                <a:cs typeface="Verdana"/>
              </a:rPr>
              <a:t> </a:t>
            </a:r>
            <a:r>
              <a:rPr sz="640" kern="0">
                <a:solidFill>
                  <a:schemeClr val="bg1"/>
                </a:solidFill>
                <a:latin typeface="Verdana"/>
                <a:cs typeface="Verdana"/>
              </a:rPr>
              <a:t>NSW</a:t>
            </a:r>
            <a:r>
              <a:rPr sz="640" kern="0" spc="-23">
                <a:solidFill>
                  <a:schemeClr val="bg1"/>
                </a:solidFill>
                <a:latin typeface="Verdana"/>
                <a:cs typeface="Verdana"/>
              </a:rPr>
              <a:t> </a:t>
            </a:r>
            <a:r>
              <a:rPr lang="en-AU" sz="640" kern="0" spc="-18">
                <a:solidFill>
                  <a:schemeClr val="bg1"/>
                </a:solidFill>
                <a:latin typeface="Verdana"/>
                <a:cs typeface="Verdana"/>
              </a:rPr>
              <a:t>2024</a:t>
            </a:r>
            <a:endParaRPr sz="640" kern="0">
              <a:solidFill>
                <a:schemeClr val="bg1"/>
              </a:solidFill>
              <a:latin typeface="Verdana"/>
              <a:cs typeface="Verdana"/>
            </a:endParaRPr>
          </a:p>
        </p:txBody>
      </p:sp>
      <p:sp>
        <p:nvSpPr>
          <p:cNvPr id="11" name="Rectangle 10">
            <a:extLst>
              <a:ext uri="{FF2B5EF4-FFF2-40B4-BE49-F238E27FC236}">
                <a16:creationId xmlns:a16="http://schemas.microsoft.com/office/drawing/2014/main" id="{918056FD-0D9D-4220-A9F9-0EC7B3157C28}"/>
              </a:ext>
            </a:extLst>
          </p:cNvPr>
          <p:cNvSpPr/>
          <p:nvPr userDrawn="1"/>
        </p:nvSpPr>
        <p:spPr>
          <a:xfrm>
            <a:off x="3129969" y="4864554"/>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a:cs typeface="Verdana"/>
              </a:rPr>
              <a:t>Professional</a:t>
            </a:r>
            <a:r>
              <a:rPr lang="en-AU" sz="640" kern="0" spc="-36">
                <a:solidFill>
                  <a:schemeClr val="bg1"/>
                </a:solidFill>
                <a:latin typeface="Verdana"/>
                <a:cs typeface="Verdana"/>
              </a:rPr>
              <a:t> </a:t>
            </a:r>
            <a:r>
              <a:rPr lang="en-AU" sz="640" kern="0" spc="-9">
                <a:solidFill>
                  <a:schemeClr val="bg1"/>
                </a:solidFill>
                <a:latin typeface="Verdana"/>
                <a:cs typeface="Verdana"/>
              </a:rPr>
              <a:t>Standards</a:t>
            </a:r>
            <a:r>
              <a:rPr lang="en-AU" sz="640" kern="0" spc="-32">
                <a:solidFill>
                  <a:schemeClr val="bg1"/>
                </a:solidFill>
                <a:latin typeface="Verdana"/>
                <a:cs typeface="Verdana"/>
              </a:rPr>
              <a:t> </a:t>
            </a:r>
            <a:r>
              <a:rPr lang="en-AU" sz="640" kern="0">
                <a:solidFill>
                  <a:schemeClr val="bg1"/>
                </a:solidFill>
                <a:latin typeface="Verdana"/>
                <a:cs typeface="Verdana"/>
              </a:rPr>
              <a:t>Framework</a:t>
            </a:r>
            <a:r>
              <a:rPr lang="en-AU" sz="640" kern="0" spc="159">
                <a:solidFill>
                  <a:schemeClr val="bg1"/>
                </a:solidFill>
                <a:latin typeface="Verdana"/>
                <a:cs typeface="Verdana"/>
              </a:rPr>
              <a:t> </a:t>
            </a:r>
            <a:r>
              <a:rPr lang="en-AU" sz="640" kern="0">
                <a:solidFill>
                  <a:schemeClr val="bg1"/>
                </a:solidFill>
                <a:latin typeface="Verdana"/>
                <a:cs typeface="Verdana"/>
              </a:rPr>
              <a:t>|</a:t>
            </a:r>
            <a:r>
              <a:rPr lang="en-AU" sz="640" kern="0" spc="163">
                <a:solidFill>
                  <a:schemeClr val="bg1"/>
                </a:solidFill>
                <a:latin typeface="Verdana"/>
                <a:cs typeface="Verdana"/>
              </a:rPr>
              <a:t> </a:t>
            </a:r>
            <a:r>
              <a:rPr lang="en-AU" sz="640" kern="0">
                <a:solidFill>
                  <a:schemeClr val="bg1"/>
                </a:solidFill>
                <a:latin typeface="Verdana"/>
                <a:cs typeface="Verdana"/>
              </a:rPr>
              <a:t>NSW</a:t>
            </a:r>
            <a:r>
              <a:rPr lang="en-AU" sz="640" kern="0" spc="-36">
                <a:solidFill>
                  <a:schemeClr val="bg1"/>
                </a:solidFill>
                <a:latin typeface="Verdana"/>
                <a:cs typeface="Verdana"/>
              </a:rPr>
              <a:t> </a:t>
            </a:r>
            <a:r>
              <a:rPr lang="en-AU" sz="640" kern="0" spc="-9">
                <a:solidFill>
                  <a:schemeClr val="bg1"/>
                </a:solidFill>
                <a:latin typeface="Verdana"/>
                <a:cs typeface="Verdana"/>
              </a:rPr>
              <a:t>Nominal</a:t>
            </a:r>
            <a:r>
              <a:rPr lang="en-AU" sz="640" kern="0" spc="-32">
                <a:solidFill>
                  <a:schemeClr val="bg1"/>
                </a:solidFill>
                <a:latin typeface="Verdana"/>
                <a:cs typeface="Verdana"/>
              </a:rPr>
              <a:t> </a:t>
            </a:r>
            <a:r>
              <a:rPr lang="en-AU" sz="640" kern="0" spc="-27">
                <a:solidFill>
                  <a:schemeClr val="bg1"/>
                </a:solidFill>
                <a:latin typeface="Verdana"/>
                <a:cs typeface="Verdana"/>
              </a:rPr>
              <a:t>Insurer</a:t>
            </a:r>
            <a:r>
              <a:rPr lang="en-AU" sz="640" kern="0" spc="-32">
                <a:solidFill>
                  <a:schemeClr val="bg1"/>
                </a:solidFill>
                <a:latin typeface="Verdana"/>
                <a:cs typeface="Verdana"/>
              </a:rPr>
              <a:t> </a:t>
            </a:r>
            <a:r>
              <a:rPr lang="en-AU" sz="640" kern="0" spc="-27">
                <a:solidFill>
                  <a:schemeClr val="bg1"/>
                </a:solidFill>
                <a:latin typeface="Verdana"/>
                <a:cs typeface="Verdana"/>
              </a:rPr>
              <a:t>&amp;</a:t>
            </a:r>
            <a:r>
              <a:rPr lang="en-AU" sz="640" kern="0" spc="-32">
                <a:solidFill>
                  <a:schemeClr val="bg1"/>
                </a:solidFill>
                <a:latin typeface="Verdana"/>
                <a:cs typeface="Verdana"/>
              </a:rPr>
              <a:t> </a:t>
            </a:r>
            <a:r>
              <a:rPr lang="en-AU" sz="640" kern="0" spc="-23">
                <a:solidFill>
                  <a:schemeClr val="bg1"/>
                </a:solidFill>
                <a:latin typeface="Verdana"/>
                <a:cs typeface="Verdana"/>
              </a:rPr>
              <a:t>Treasury</a:t>
            </a:r>
            <a:r>
              <a:rPr lang="en-AU" sz="640" kern="0" spc="-36">
                <a:solidFill>
                  <a:schemeClr val="bg1"/>
                </a:solidFill>
                <a:latin typeface="Verdana"/>
                <a:cs typeface="Verdana"/>
              </a:rPr>
              <a:t> </a:t>
            </a:r>
            <a:r>
              <a:rPr lang="en-AU" sz="640" kern="0">
                <a:solidFill>
                  <a:schemeClr val="bg1"/>
                </a:solidFill>
                <a:latin typeface="Verdana"/>
                <a:cs typeface="Verdana"/>
              </a:rPr>
              <a:t>Managed</a:t>
            </a:r>
            <a:r>
              <a:rPr lang="en-AU" sz="640" kern="0" spc="-32">
                <a:solidFill>
                  <a:schemeClr val="bg1"/>
                </a:solidFill>
                <a:latin typeface="Verdana"/>
                <a:cs typeface="Verdana"/>
              </a:rPr>
              <a:t> </a:t>
            </a:r>
            <a:r>
              <a:rPr lang="en-AU" sz="640" kern="0">
                <a:solidFill>
                  <a:schemeClr val="bg1"/>
                </a:solidFill>
                <a:latin typeface="Verdana"/>
                <a:cs typeface="Verdana"/>
              </a:rPr>
              <a:t>Fund</a:t>
            </a:r>
            <a:r>
              <a:rPr lang="en-AU" sz="640" kern="0" spc="159">
                <a:solidFill>
                  <a:schemeClr val="bg1"/>
                </a:solidFill>
                <a:latin typeface="Verdana"/>
                <a:cs typeface="Verdana"/>
              </a:rPr>
              <a:t> </a:t>
            </a:r>
            <a:r>
              <a:rPr lang="en-AU" sz="640" kern="0">
                <a:solidFill>
                  <a:schemeClr val="bg1"/>
                </a:solidFill>
                <a:latin typeface="Verdana"/>
                <a:cs typeface="Verdana"/>
              </a:rPr>
              <a:t>|</a:t>
            </a:r>
            <a:r>
              <a:rPr lang="en-AU" sz="640" kern="0" spc="163">
                <a:solidFill>
                  <a:schemeClr val="bg1"/>
                </a:solidFill>
                <a:latin typeface="Verdana"/>
                <a:cs typeface="Verdana"/>
              </a:rPr>
              <a:t> </a:t>
            </a:r>
            <a:r>
              <a:rPr lang="en-AU" sz="640" kern="0" spc="-9">
                <a:solidFill>
                  <a:schemeClr val="bg1"/>
                </a:solidFill>
                <a:latin typeface="Verdana"/>
                <a:cs typeface="Verdana"/>
              </a:rPr>
              <a:t>Workers</a:t>
            </a:r>
            <a:r>
              <a:rPr lang="en-AU" sz="640" kern="0" spc="-32">
                <a:solidFill>
                  <a:schemeClr val="bg1"/>
                </a:solidFill>
                <a:latin typeface="Verdana"/>
                <a:cs typeface="Verdana"/>
              </a:rPr>
              <a:t> </a:t>
            </a:r>
            <a:r>
              <a:rPr lang="en-AU" sz="640" kern="0" spc="-9">
                <a:solidFill>
                  <a:schemeClr val="bg1"/>
                </a:solidFill>
                <a:latin typeface="Verdana"/>
                <a:cs typeface="Verdana"/>
              </a:rPr>
              <a:t>Compensation</a:t>
            </a:r>
            <a:endParaRPr lang="en-AU" sz="640" kern="0">
              <a:solidFill>
                <a:schemeClr val="bg1"/>
              </a:solidFill>
              <a:latin typeface="Verdana"/>
              <a:cs typeface="Verdana"/>
            </a:endParaRPr>
          </a:p>
        </p:txBody>
      </p:sp>
      <p:sp>
        <p:nvSpPr>
          <p:cNvPr id="6" name="TextBox 5">
            <a:extLst>
              <a:ext uri="{FF2B5EF4-FFF2-40B4-BE49-F238E27FC236}">
                <a16:creationId xmlns:a16="http://schemas.microsoft.com/office/drawing/2014/main" id="{AA88C30D-3BD9-E819-5959-143F0624533D}"/>
              </a:ext>
            </a:extLst>
          </p:cNvPr>
          <p:cNvSpPr txBox="1"/>
          <p:nvPr>
            <p:extLst>
              <p:ext uri="{1162E1C5-73C7-4A58-AE30-91384D911F3F}">
                <p184:classification xmlns:p184="http://schemas.microsoft.com/office/powerpoint/2018/4/main" val="hdr"/>
              </p:ext>
            </p:extLst>
          </p:nvPr>
        </p:nvSpPr>
        <p:spPr>
          <a:xfrm>
            <a:off x="4251325" y="63500"/>
            <a:ext cx="681038" cy="213360"/>
          </a:xfrm>
          <a:prstGeom prst="rect">
            <a:avLst/>
          </a:prstGeom>
        </p:spPr>
        <p:txBody>
          <a:bodyPr horzOverflow="overflow" lIns="0" tIns="0" rIns="0" bIns="0">
            <a:spAutoFit/>
          </a:bodyPr>
          <a:lstStyle/>
          <a:p>
            <a:pPr algn="l"/>
            <a:r>
              <a:rPr lang="en-GB" sz="14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7" name="TextBox 6">
            <a:extLst>
              <a:ext uri="{FF2B5EF4-FFF2-40B4-BE49-F238E27FC236}">
                <a16:creationId xmlns:a16="http://schemas.microsoft.com/office/drawing/2014/main" id="{039BF93D-F149-C4F9-22E2-F4741AD2D875}"/>
              </a:ext>
            </a:extLst>
          </p:cNvPr>
          <p:cNvSpPr txBox="1"/>
          <p:nvPr>
            <p:extLst>
              <p:ext uri="{1162E1C5-73C7-4A58-AE30-91384D911F3F}">
                <p184:classification xmlns:p184="http://schemas.microsoft.com/office/powerpoint/2018/4/main" val="ftr"/>
              </p:ext>
            </p:extLst>
          </p:nvPr>
        </p:nvSpPr>
        <p:spPr>
          <a:xfrm>
            <a:off x="4251325" y="4866640"/>
            <a:ext cx="681038" cy="213360"/>
          </a:xfrm>
          <a:prstGeom prst="rect">
            <a:avLst/>
          </a:prstGeom>
        </p:spPr>
        <p:txBody>
          <a:bodyPr horzOverflow="overflow" lIns="0" tIns="0" rIns="0" bIns="0">
            <a:spAutoFit/>
          </a:bodyPr>
          <a:lstStyle/>
          <a:p>
            <a:pPr algn="l"/>
            <a:r>
              <a:rPr lang="en-GB" sz="14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Tree>
    <p:custDataLst>
      <p:tags r:id="rId12"/>
    </p:custDataLst>
    <p:extLst>
      <p:ext uri="{BB962C8B-B14F-4D97-AF65-F5344CB8AC3E}">
        <p14:creationId xmlns:p14="http://schemas.microsoft.com/office/powerpoint/2010/main" val="117109134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50" r:id="rId4"/>
    <p:sldLayoutId id="2147483657" r:id="rId5"/>
    <p:sldLayoutId id="2147483654" r:id="rId6"/>
    <p:sldLayoutId id="2147483659" r:id="rId7"/>
    <p:sldLayoutId id="2147483660" r:id="rId8"/>
    <p:sldLayoutId id="2147483655" r:id="rId9"/>
    <p:sldLayoutId id="2147483661" r:id="rId10"/>
  </p:sldLayoutIdLst>
  <p:hf hdr="0" dt="0"/>
  <p:txStyles>
    <p:titleStyle>
      <a:lvl1pPr algn="l" defTabSz="914400" rtl="0" eaLnBrk="1" latinLnBrk="0" hangingPunct="1">
        <a:lnSpc>
          <a:spcPct val="85000"/>
        </a:lnSpc>
        <a:spcBef>
          <a:spcPct val="0"/>
        </a:spcBef>
        <a:buNone/>
        <a:defRPr sz="2400" kern="1200">
          <a:solidFill>
            <a:schemeClr val="tx2"/>
          </a:solidFill>
          <a:latin typeface="+mj-lt"/>
          <a:ea typeface="+mj-ea"/>
          <a:cs typeface="+mj-cs"/>
        </a:defRPr>
      </a:lvl1pPr>
    </p:titleStyle>
    <p:bodyStyle>
      <a:lvl1pPr marL="180975" indent="-180975" algn="l" defTabSz="914400" rtl="0" eaLnBrk="1" latinLnBrk="0" hangingPunct="1">
        <a:spcBef>
          <a:spcPts val="600"/>
        </a:spcBef>
        <a:buClr>
          <a:schemeClr val="tx2"/>
        </a:buClr>
        <a:buFont typeface="Arial" panose="020B0604020202020204" pitchFamily="34" charset="0"/>
        <a:buChar char="•"/>
        <a:defRPr sz="1400" b="0" kern="1200">
          <a:solidFill>
            <a:schemeClr val="tx1"/>
          </a:solidFill>
          <a:latin typeface="+mn-lt"/>
          <a:ea typeface="+mn-ea"/>
          <a:cs typeface="+mn-cs"/>
        </a:defRPr>
      </a:lvl1pPr>
      <a:lvl2pPr marL="361950" indent="-180975" algn="l" defTabSz="914400" rtl="0" eaLnBrk="1" latinLnBrk="0" hangingPunct="1">
        <a:spcBef>
          <a:spcPts val="400"/>
        </a:spcBef>
        <a:buClr>
          <a:schemeClr val="tx2"/>
        </a:buClr>
        <a:buFont typeface="Arial" panose="020B0604020202020204" pitchFamily="34" charset="0"/>
        <a:buChar char="•"/>
        <a:defRPr sz="1400" kern="1200">
          <a:solidFill>
            <a:schemeClr val="tx1"/>
          </a:solidFill>
          <a:latin typeface="+mn-lt"/>
          <a:ea typeface="+mn-ea"/>
          <a:cs typeface="+mn-cs"/>
        </a:defRPr>
      </a:lvl2pPr>
      <a:lvl3pPr marL="534988" indent="-173038" algn="l" defTabSz="914400" rtl="0" eaLnBrk="1" latinLnBrk="0" hangingPunct="1">
        <a:spcBef>
          <a:spcPts val="200"/>
        </a:spcBef>
        <a:buClr>
          <a:schemeClr val="tx2"/>
        </a:buClr>
        <a:buFont typeface="Arial" panose="020B0604020202020204" pitchFamily="34" charset="0"/>
        <a:buChar char="•"/>
        <a:defRPr sz="1400" kern="1200">
          <a:solidFill>
            <a:schemeClr val="tx1"/>
          </a:solidFill>
          <a:latin typeface="+mn-lt"/>
          <a:ea typeface="+mn-ea"/>
          <a:cs typeface="+mn-cs"/>
        </a:defRPr>
      </a:lvl3pPr>
      <a:lvl4pPr marL="715963" indent="-180975" algn="l" defTabSz="914400" rtl="0" eaLnBrk="1" latinLnBrk="0" hangingPunct="1">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896938" indent="-180975" algn="l" defTabSz="914400" rtl="0" eaLnBrk="1" latinLnBrk="0" hangingPunct="1">
        <a:spcBef>
          <a:spcPts val="0"/>
        </a:spcBef>
        <a:buClr>
          <a:schemeClr val="tx2"/>
        </a:buClr>
        <a:buFont typeface="Arial" panose="020B0604020202020204" pitchFamily="34" charset="0"/>
        <a:buChar char="•"/>
        <a:defRPr sz="1400" kern="1200">
          <a:solidFill>
            <a:schemeClr val="tx1"/>
          </a:solidFill>
          <a:latin typeface="+mn-lt"/>
          <a:ea typeface="+mn-ea"/>
          <a:cs typeface="+mn-cs"/>
        </a:defRPr>
      </a:lvl5pPr>
      <a:lvl6pPr marL="1077913" indent="-180975" algn="l" defTabSz="914400" rtl="0" eaLnBrk="1" latinLnBrk="0" hangingPunct="1">
        <a:spcBef>
          <a:spcPts val="0"/>
        </a:spcBef>
        <a:buClr>
          <a:schemeClr val="tx2"/>
        </a:buClr>
        <a:buFont typeface="Arial" panose="020B0604020202020204" pitchFamily="34" charset="0"/>
        <a:buChar char="•"/>
        <a:defRPr sz="1400" kern="1200">
          <a:solidFill>
            <a:schemeClr val="tx1"/>
          </a:solidFill>
          <a:latin typeface="+mn-lt"/>
          <a:ea typeface="+mn-ea"/>
          <a:cs typeface="+mn-cs"/>
        </a:defRPr>
      </a:lvl6pPr>
      <a:lvl7pPr marL="1258888" indent="-180975" algn="l" defTabSz="914400" rtl="0" eaLnBrk="1" latinLnBrk="0" hangingPunct="1">
        <a:spcBef>
          <a:spcPts val="0"/>
        </a:spcBef>
        <a:buClr>
          <a:schemeClr val="tx2"/>
        </a:buClr>
        <a:buFont typeface="Arial" panose="020B0604020202020204" pitchFamily="34" charset="0"/>
        <a:buChar char="•"/>
        <a:defRPr sz="1400" kern="1200">
          <a:solidFill>
            <a:schemeClr val="tx1"/>
          </a:solidFill>
          <a:latin typeface="+mn-lt"/>
          <a:ea typeface="+mn-ea"/>
          <a:cs typeface="+mn-cs"/>
        </a:defRPr>
      </a:lvl7pPr>
      <a:lvl8pPr marL="1431925" indent="-173038" algn="l" defTabSz="914400" rtl="0" eaLnBrk="1" latinLnBrk="0" hangingPunct="1">
        <a:spcBef>
          <a:spcPts val="0"/>
        </a:spcBef>
        <a:buClr>
          <a:schemeClr val="tx2"/>
        </a:buClr>
        <a:buFont typeface="Arial" panose="020B0604020202020204" pitchFamily="34" charset="0"/>
        <a:buChar char="•"/>
        <a:defRPr sz="1400" kern="1200">
          <a:solidFill>
            <a:schemeClr val="tx1"/>
          </a:solidFill>
          <a:latin typeface="+mn-lt"/>
          <a:ea typeface="+mn-ea"/>
          <a:cs typeface="+mn-cs"/>
        </a:defRPr>
      </a:lvl8pPr>
      <a:lvl9pPr marL="1612900" indent="-180975" algn="l" defTabSz="914400" rtl="0" eaLnBrk="1" latinLnBrk="0" hangingPunct="1">
        <a:spcBef>
          <a:spcPts val="0"/>
        </a:spcBef>
        <a:buClr>
          <a:schemeClr val="tx2"/>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slideLayout" Target="../slideLayouts/slideLayout10.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tags" Target="../tags/tag20.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tags" Target="../tags/tag21.xml"/><Relationship Id="rId6" Type="http://schemas.openxmlformats.org/officeDocument/2006/relationships/image" Target="../media/image40.svg"/><Relationship Id="rId11" Type="http://schemas.openxmlformats.org/officeDocument/2006/relationships/image" Target="../media/image42.sv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38.sv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tags" Target="../tags/tag2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tags" Target="../tags/tag23.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43.png"/><Relationship Id="rId7" Type="http://schemas.openxmlformats.org/officeDocument/2006/relationships/image" Target="../media/image33.png"/><Relationship Id="rId12" Type="http://schemas.openxmlformats.org/officeDocument/2006/relationships/image" Target="../media/image36.svg"/><Relationship Id="rId17" Type="http://schemas.openxmlformats.org/officeDocument/2006/relationships/image" Target="../media/image23.png"/><Relationship Id="rId2" Type="http://schemas.openxmlformats.org/officeDocument/2006/relationships/slideLayout" Target="../slideLayouts/slideLayout10.xml"/><Relationship Id="rId16" Type="http://schemas.openxmlformats.org/officeDocument/2006/relationships/image" Target="../media/image20.svg"/><Relationship Id="rId20" Type="http://schemas.openxmlformats.org/officeDocument/2006/relationships/image" Target="../media/image18.svg"/><Relationship Id="rId1" Type="http://schemas.openxmlformats.org/officeDocument/2006/relationships/tags" Target="../tags/tag24.xml"/><Relationship Id="rId6" Type="http://schemas.openxmlformats.org/officeDocument/2006/relationships/image" Target="../media/image46.svg"/><Relationship Id="rId11" Type="http://schemas.openxmlformats.org/officeDocument/2006/relationships/image" Target="../media/image35.png"/><Relationship Id="rId5" Type="http://schemas.openxmlformats.org/officeDocument/2006/relationships/image" Target="../media/image45.png"/><Relationship Id="rId15" Type="http://schemas.openxmlformats.org/officeDocument/2006/relationships/image" Target="../media/image19.png"/><Relationship Id="rId10" Type="http://schemas.openxmlformats.org/officeDocument/2006/relationships/image" Target="../media/image48.svg"/><Relationship Id="rId19" Type="http://schemas.openxmlformats.org/officeDocument/2006/relationships/image" Target="../media/image17.png"/><Relationship Id="rId4" Type="http://schemas.openxmlformats.org/officeDocument/2006/relationships/image" Target="../media/image44.svg"/><Relationship Id="rId9" Type="http://schemas.openxmlformats.org/officeDocument/2006/relationships/image" Target="../media/image47.png"/><Relationship Id="rId14"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4.xml"/><Relationship Id="rId7" Type="http://schemas.openxmlformats.org/officeDocument/2006/relationships/image" Target="../media/image52.svg"/><Relationship Id="rId2" Type="http://schemas.openxmlformats.org/officeDocument/2006/relationships/slideLayout" Target="../slideLayouts/slideLayout9.xml"/><Relationship Id="rId1" Type="http://schemas.openxmlformats.org/officeDocument/2006/relationships/tags" Target="../tags/tag25.xml"/><Relationship Id="rId6" Type="http://schemas.openxmlformats.org/officeDocument/2006/relationships/image" Target="../media/image51.png"/><Relationship Id="rId5" Type="http://schemas.openxmlformats.org/officeDocument/2006/relationships/image" Target="../media/image50.svg"/><Relationship Id="rId10" Type="http://schemas.openxmlformats.org/officeDocument/2006/relationships/image" Target="../media/image1.png"/><Relationship Id="rId4" Type="http://schemas.openxmlformats.org/officeDocument/2006/relationships/image" Target="../media/image49.png"/><Relationship Id="rId9" Type="http://schemas.openxmlformats.org/officeDocument/2006/relationships/image" Target="../media/image48.sv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5.xml"/><Relationship Id="rId7" Type="http://schemas.openxmlformats.org/officeDocument/2006/relationships/image" Target="../media/image52.svg"/><Relationship Id="rId2" Type="http://schemas.openxmlformats.org/officeDocument/2006/relationships/slideLayout" Target="../slideLayouts/slideLayout9.xml"/><Relationship Id="rId1" Type="http://schemas.openxmlformats.org/officeDocument/2006/relationships/tags" Target="../tags/tag26.xml"/><Relationship Id="rId6" Type="http://schemas.openxmlformats.org/officeDocument/2006/relationships/image" Target="../media/image51.png"/><Relationship Id="rId5" Type="http://schemas.openxmlformats.org/officeDocument/2006/relationships/image" Target="../media/image50.svg"/><Relationship Id="rId10" Type="http://schemas.openxmlformats.org/officeDocument/2006/relationships/image" Target="../media/image1.png"/><Relationship Id="rId4" Type="http://schemas.openxmlformats.org/officeDocument/2006/relationships/image" Target="../media/image49.png"/><Relationship Id="rId9" Type="http://schemas.openxmlformats.org/officeDocument/2006/relationships/image" Target="../media/image48.sv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6.xml"/><Relationship Id="rId7" Type="http://schemas.openxmlformats.org/officeDocument/2006/relationships/image" Target="../media/image52.svg"/><Relationship Id="rId12" Type="http://schemas.openxmlformats.org/officeDocument/2006/relationships/image" Target="../media/image42.svg"/><Relationship Id="rId2" Type="http://schemas.openxmlformats.org/officeDocument/2006/relationships/slideLayout" Target="../slideLayouts/slideLayout9.xml"/><Relationship Id="rId1" Type="http://schemas.openxmlformats.org/officeDocument/2006/relationships/tags" Target="../tags/tag27.xml"/><Relationship Id="rId6" Type="http://schemas.openxmlformats.org/officeDocument/2006/relationships/image" Target="../media/image51.png"/><Relationship Id="rId11" Type="http://schemas.openxmlformats.org/officeDocument/2006/relationships/image" Target="../media/image41.png"/><Relationship Id="rId5" Type="http://schemas.openxmlformats.org/officeDocument/2006/relationships/image" Target="../media/image50.svg"/><Relationship Id="rId10" Type="http://schemas.openxmlformats.org/officeDocument/2006/relationships/image" Target="../media/image1.png"/><Relationship Id="rId4" Type="http://schemas.openxmlformats.org/officeDocument/2006/relationships/image" Target="../media/image49.png"/><Relationship Id="rId9" Type="http://schemas.openxmlformats.org/officeDocument/2006/relationships/image" Target="../media/image48.sv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7.xml"/><Relationship Id="rId7" Type="http://schemas.openxmlformats.org/officeDocument/2006/relationships/image" Target="../media/image52.svg"/><Relationship Id="rId2" Type="http://schemas.openxmlformats.org/officeDocument/2006/relationships/slideLayout" Target="../slideLayouts/slideLayout9.xml"/><Relationship Id="rId1" Type="http://schemas.openxmlformats.org/officeDocument/2006/relationships/tags" Target="../tags/tag28.xml"/><Relationship Id="rId6" Type="http://schemas.openxmlformats.org/officeDocument/2006/relationships/image" Target="../media/image51.png"/><Relationship Id="rId5" Type="http://schemas.openxmlformats.org/officeDocument/2006/relationships/image" Target="../media/image50.svg"/><Relationship Id="rId10" Type="http://schemas.openxmlformats.org/officeDocument/2006/relationships/image" Target="../media/image1.png"/><Relationship Id="rId4" Type="http://schemas.openxmlformats.org/officeDocument/2006/relationships/image" Target="../media/image49.png"/><Relationship Id="rId9" Type="http://schemas.openxmlformats.org/officeDocument/2006/relationships/image" Target="../media/image48.svg"/></Relationships>
</file>

<file path=ppt/slides/_rels/slide19.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36.svg"/><Relationship Id="rId17" Type="http://schemas.openxmlformats.org/officeDocument/2006/relationships/image" Target="../media/image23.png"/><Relationship Id="rId2" Type="http://schemas.openxmlformats.org/officeDocument/2006/relationships/slideLayout" Target="../slideLayouts/slideLayout10.xml"/><Relationship Id="rId16" Type="http://schemas.openxmlformats.org/officeDocument/2006/relationships/image" Target="../media/image20.svg"/><Relationship Id="rId20" Type="http://schemas.openxmlformats.org/officeDocument/2006/relationships/image" Target="../media/image18.svg"/><Relationship Id="rId1" Type="http://schemas.openxmlformats.org/officeDocument/2006/relationships/tags" Target="../tags/tag29.xml"/><Relationship Id="rId6" Type="http://schemas.openxmlformats.org/officeDocument/2006/relationships/image" Target="../media/image56.svg"/><Relationship Id="rId11" Type="http://schemas.openxmlformats.org/officeDocument/2006/relationships/image" Target="../media/image35.png"/><Relationship Id="rId5" Type="http://schemas.openxmlformats.org/officeDocument/2006/relationships/image" Target="../media/image55.png"/><Relationship Id="rId15" Type="http://schemas.openxmlformats.org/officeDocument/2006/relationships/image" Target="../media/image19.png"/><Relationship Id="rId10" Type="http://schemas.openxmlformats.org/officeDocument/2006/relationships/image" Target="../media/image34.svg"/><Relationship Id="rId19" Type="http://schemas.openxmlformats.org/officeDocument/2006/relationships/image" Target="../media/image17.png"/><Relationship Id="rId4" Type="http://schemas.openxmlformats.org/officeDocument/2006/relationships/image" Target="../media/image54.svg"/><Relationship Id="rId9" Type="http://schemas.openxmlformats.org/officeDocument/2006/relationships/image" Target="../media/image33.png"/><Relationship Id="rId14"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1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9.png"/><Relationship Id="rId7" Type="http://schemas.openxmlformats.org/officeDocument/2006/relationships/image" Target="../media/image57.png"/><Relationship Id="rId2" Type="http://schemas.openxmlformats.org/officeDocument/2006/relationships/slideLayout" Target="../slideLayouts/slideLayout9.xml"/><Relationship Id="rId1" Type="http://schemas.openxmlformats.org/officeDocument/2006/relationships/tags" Target="../tags/tag30.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 Id="rId9"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8.xml"/><Relationship Id="rId7" Type="http://schemas.openxmlformats.org/officeDocument/2006/relationships/image" Target="../media/image62.svg"/><Relationship Id="rId12" Type="http://schemas.openxmlformats.org/officeDocument/2006/relationships/image" Target="../media/image42.svg"/><Relationship Id="rId2" Type="http://schemas.openxmlformats.org/officeDocument/2006/relationships/slideLayout" Target="../slideLayouts/slideLayout9.xml"/><Relationship Id="rId1" Type="http://schemas.openxmlformats.org/officeDocument/2006/relationships/tags" Target="../tags/tag31.xml"/><Relationship Id="rId6" Type="http://schemas.openxmlformats.org/officeDocument/2006/relationships/image" Target="../media/image61.png"/><Relationship Id="rId11" Type="http://schemas.openxmlformats.org/officeDocument/2006/relationships/image" Target="../media/image41.png"/><Relationship Id="rId5" Type="http://schemas.openxmlformats.org/officeDocument/2006/relationships/image" Target="../media/image60.svg"/><Relationship Id="rId10" Type="http://schemas.openxmlformats.org/officeDocument/2006/relationships/image" Target="../media/image1.png"/><Relationship Id="rId4" Type="http://schemas.openxmlformats.org/officeDocument/2006/relationships/image" Target="../media/image59.png"/><Relationship Id="rId9" Type="http://schemas.openxmlformats.org/officeDocument/2006/relationships/image" Target="../media/image58.svg"/></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9.xml"/><Relationship Id="rId7" Type="http://schemas.openxmlformats.org/officeDocument/2006/relationships/image" Target="../media/image62.svg"/><Relationship Id="rId12" Type="http://schemas.openxmlformats.org/officeDocument/2006/relationships/image" Target="../media/image42.svg"/><Relationship Id="rId2" Type="http://schemas.openxmlformats.org/officeDocument/2006/relationships/slideLayout" Target="../slideLayouts/slideLayout9.xml"/><Relationship Id="rId1" Type="http://schemas.openxmlformats.org/officeDocument/2006/relationships/tags" Target="../tags/tag32.xml"/><Relationship Id="rId6" Type="http://schemas.openxmlformats.org/officeDocument/2006/relationships/image" Target="../media/image61.png"/><Relationship Id="rId11" Type="http://schemas.openxmlformats.org/officeDocument/2006/relationships/image" Target="../media/image41.png"/><Relationship Id="rId5" Type="http://schemas.openxmlformats.org/officeDocument/2006/relationships/image" Target="../media/image60.svg"/><Relationship Id="rId10" Type="http://schemas.openxmlformats.org/officeDocument/2006/relationships/image" Target="../media/image1.png"/><Relationship Id="rId4" Type="http://schemas.openxmlformats.org/officeDocument/2006/relationships/image" Target="../media/image59.png"/><Relationship Id="rId9" Type="http://schemas.openxmlformats.org/officeDocument/2006/relationships/image" Target="../media/image58.svg"/></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10.xml"/><Relationship Id="rId7" Type="http://schemas.openxmlformats.org/officeDocument/2006/relationships/image" Target="../media/image62.svg"/><Relationship Id="rId12" Type="http://schemas.openxmlformats.org/officeDocument/2006/relationships/image" Target="../media/image42.svg"/><Relationship Id="rId2" Type="http://schemas.openxmlformats.org/officeDocument/2006/relationships/slideLayout" Target="../slideLayouts/slideLayout9.xml"/><Relationship Id="rId1" Type="http://schemas.openxmlformats.org/officeDocument/2006/relationships/tags" Target="../tags/tag33.xml"/><Relationship Id="rId6" Type="http://schemas.openxmlformats.org/officeDocument/2006/relationships/image" Target="../media/image61.png"/><Relationship Id="rId11" Type="http://schemas.openxmlformats.org/officeDocument/2006/relationships/image" Target="../media/image41.png"/><Relationship Id="rId5" Type="http://schemas.openxmlformats.org/officeDocument/2006/relationships/image" Target="../media/image60.svg"/><Relationship Id="rId10" Type="http://schemas.openxmlformats.org/officeDocument/2006/relationships/image" Target="../media/image1.png"/><Relationship Id="rId4" Type="http://schemas.openxmlformats.org/officeDocument/2006/relationships/image" Target="../media/image59.png"/><Relationship Id="rId9" Type="http://schemas.openxmlformats.org/officeDocument/2006/relationships/image" Target="../media/image58.svg"/></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11.xml"/><Relationship Id="rId7" Type="http://schemas.openxmlformats.org/officeDocument/2006/relationships/image" Target="../media/image62.svg"/><Relationship Id="rId12" Type="http://schemas.openxmlformats.org/officeDocument/2006/relationships/image" Target="../media/image42.svg"/><Relationship Id="rId2" Type="http://schemas.openxmlformats.org/officeDocument/2006/relationships/slideLayout" Target="../slideLayouts/slideLayout9.xml"/><Relationship Id="rId1" Type="http://schemas.openxmlformats.org/officeDocument/2006/relationships/tags" Target="../tags/tag34.xml"/><Relationship Id="rId6" Type="http://schemas.openxmlformats.org/officeDocument/2006/relationships/image" Target="../media/image61.png"/><Relationship Id="rId11" Type="http://schemas.openxmlformats.org/officeDocument/2006/relationships/image" Target="../media/image41.png"/><Relationship Id="rId5" Type="http://schemas.openxmlformats.org/officeDocument/2006/relationships/image" Target="../media/image60.svg"/><Relationship Id="rId10" Type="http://schemas.openxmlformats.org/officeDocument/2006/relationships/image" Target="../media/image1.png"/><Relationship Id="rId4" Type="http://schemas.openxmlformats.org/officeDocument/2006/relationships/image" Target="../media/image59.png"/><Relationship Id="rId9" Type="http://schemas.openxmlformats.org/officeDocument/2006/relationships/image" Target="../media/image58.svg"/></Relationships>
</file>

<file path=ppt/slides/_rels/slide25.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1.png"/><Relationship Id="rId18" Type="http://schemas.openxmlformats.org/officeDocument/2006/relationships/image" Target="../media/image20.sv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0.svg"/><Relationship Id="rId17" Type="http://schemas.openxmlformats.org/officeDocument/2006/relationships/image" Target="../media/image19.png"/><Relationship Id="rId2" Type="http://schemas.openxmlformats.org/officeDocument/2006/relationships/slideLayout" Target="../slideLayouts/slideLayout10.xml"/><Relationship Id="rId16" Type="http://schemas.openxmlformats.org/officeDocument/2006/relationships/image" Target="../media/image73.svg"/><Relationship Id="rId20" Type="http://schemas.openxmlformats.org/officeDocument/2006/relationships/image" Target="../media/image18.svg"/><Relationship Id="rId1" Type="http://schemas.openxmlformats.org/officeDocument/2006/relationships/tags" Target="../tags/tag35.xml"/><Relationship Id="rId6" Type="http://schemas.openxmlformats.org/officeDocument/2006/relationships/image" Target="../media/image66.svg"/><Relationship Id="rId11" Type="http://schemas.openxmlformats.org/officeDocument/2006/relationships/image" Target="../media/image69.png"/><Relationship Id="rId5" Type="http://schemas.openxmlformats.org/officeDocument/2006/relationships/image" Target="../media/image65.png"/><Relationship Id="rId15" Type="http://schemas.openxmlformats.org/officeDocument/2006/relationships/image" Target="../media/image25.png"/><Relationship Id="rId10" Type="http://schemas.openxmlformats.org/officeDocument/2006/relationships/image" Target="../media/image36.svg"/><Relationship Id="rId19" Type="http://schemas.openxmlformats.org/officeDocument/2006/relationships/image" Target="../media/image17.png"/><Relationship Id="rId4" Type="http://schemas.openxmlformats.org/officeDocument/2006/relationships/image" Target="../media/image64.svg"/><Relationship Id="rId9" Type="http://schemas.openxmlformats.org/officeDocument/2006/relationships/image" Target="../media/image35.png"/><Relationship Id="rId14" Type="http://schemas.openxmlformats.org/officeDocument/2006/relationships/image" Target="../media/image72.svg"/></Relationships>
</file>

<file path=ppt/slides/_rels/slide2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74.png"/><Relationship Id="rId7" Type="http://schemas.openxmlformats.org/officeDocument/2006/relationships/image" Target="../media/image69.png"/><Relationship Id="rId2" Type="http://schemas.openxmlformats.org/officeDocument/2006/relationships/slideLayout" Target="../slideLayouts/slideLayout9.xml"/><Relationship Id="rId1" Type="http://schemas.openxmlformats.org/officeDocument/2006/relationships/tags" Target="../tags/tag36.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 Id="rId9"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12.xml"/><Relationship Id="rId7" Type="http://schemas.openxmlformats.org/officeDocument/2006/relationships/image" Target="../media/image77.svg"/><Relationship Id="rId2" Type="http://schemas.openxmlformats.org/officeDocument/2006/relationships/slideLayout" Target="../slideLayouts/slideLayout9.xml"/><Relationship Id="rId1" Type="http://schemas.openxmlformats.org/officeDocument/2006/relationships/tags" Target="../tags/tag37.xml"/><Relationship Id="rId6" Type="http://schemas.openxmlformats.org/officeDocument/2006/relationships/image" Target="../media/image76.png"/><Relationship Id="rId5" Type="http://schemas.openxmlformats.org/officeDocument/2006/relationships/image" Target="../media/image79.svg"/><Relationship Id="rId10" Type="http://schemas.openxmlformats.org/officeDocument/2006/relationships/image" Target="../media/image1.png"/><Relationship Id="rId4" Type="http://schemas.openxmlformats.org/officeDocument/2006/relationships/image" Target="../media/image78.png"/><Relationship Id="rId9" Type="http://schemas.openxmlformats.org/officeDocument/2006/relationships/image" Target="../media/image70.svg"/></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13.xml"/><Relationship Id="rId7" Type="http://schemas.openxmlformats.org/officeDocument/2006/relationships/image" Target="../media/image77.svg"/><Relationship Id="rId2" Type="http://schemas.openxmlformats.org/officeDocument/2006/relationships/slideLayout" Target="../slideLayouts/slideLayout9.xml"/><Relationship Id="rId1" Type="http://schemas.openxmlformats.org/officeDocument/2006/relationships/tags" Target="../tags/tag38.xml"/><Relationship Id="rId6" Type="http://schemas.openxmlformats.org/officeDocument/2006/relationships/image" Target="../media/image76.png"/><Relationship Id="rId5" Type="http://schemas.openxmlformats.org/officeDocument/2006/relationships/image" Target="../media/image79.svg"/><Relationship Id="rId10" Type="http://schemas.openxmlformats.org/officeDocument/2006/relationships/image" Target="../media/image1.png"/><Relationship Id="rId4" Type="http://schemas.openxmlformats.org/officeDocument/2006/relationships/image" Target="../media/image78.png"/><Relationship Id="rId9" Type="http://schemas.openxmlformats.org/officeDocument/2006/relationships/image" Target="../media/image70.svg"/></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14.xml"/><Relationship Id="rId7" Type="http://schemas.openxmlformats.org/officeDocument/2006/relationships/image" Target="../media/image77.svg"/><Relationship Id="rId12" Type="http://schemas.openxmlformats.org/officeDocument/2006/relationships/image" Target="../media/image42.svg"/><Relationship Id="rId2" Type="http://schemas.openxmlformats.org/officeDocument/2006/relationships/slideLayout" Target="../slideLayouts/slideLayout9.xml"/><Relationship Id="rId1" Type="http://schemas.openxmlformats.org/officeDocument/2006/relationships/tags" Target="../tags/tag39.xml"/><Relationship Id="rId6" Type="http://schemas.openxmlformats.org/officeDocument/2006/relationships/image" Target="../media/image76.png"/><Relationship Id="rId11" Type="http://schemas.openxmlformats.org/officeDocument/2006/relationships/image" Target="../media/image41.png"/><Relationship Id="rId5" Type="http://schemas.openxmlformats.org/officeDocument/2006/relationships/image" Target="../media/image79.svg"/><Relationship Id="rId10" Type="http://schemas.openxmlformats.org/officeDocument/2006/relationships/image" Target="../media/image1.png"/><Relationship Id="rId4" Type="http://schemas.openxmlformats.org/officeDocument/2006/relationships/image" Target="../media/image78.png"/><Relationship Id="rId9" Type="http://schemas.openxmlformats.org/officeDocument/2006/relationships/image" Target="../media/image70.sv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78.png"/><Relationship Id="rId7" Type="http://schemas.openxmlformats.org/officeDocument/2006/relationships/image" Target="../media/image69.png"/><Relationship Id="rId2" Type="http://schemas.openxmlformats.org/officeDocument/2006/relationships/slideLayout" Target="../slideLayouts/slideLayout9.xml"/><Relationship Id="rId1" Type="http://schemas.openxmlformats.org/officeDocument/2006/relationships/tags" Target="../tags/tag40.xml"/><Relationship Id="rId6" Type="http://schemas.openxmlformats.org/officeDocument/2006/relationships/image" Target="../media/image77.svg"/><Relationship Id="rId11" Type="http://schemas.openxmlformats.org/officeDocument/2006/relationships/image" Target="../media/image42.svg"/><Relationship Id="rId5" Type="http://schemas.openxmlformats.org/officeDocument/2006/relationships/image" Target="../media/image76.png"/><Relationship Id="rId10" Type="http://schemas.openxmlformats.org/officeDocument/2006/relationships/image" Target="../media/image41.png"/><Relationship Id="rId4" Type="http://schemas.openxmlformats.org/officeDocument/2006/relationships/image" Target="../media/image79.svg"/><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1.png"/><Relationship Id="rId18" Type="http://schemas.openxmlformats.org/officeDocument/2006/relationships/image" Target="../media/image20.svg"/><Relationship Id="rId3" Type="http://schemas.openxmlformats.org/officeDocument/2006/relationships/image" Target="../media/image80.png"/><Relationship Id="rId7" Type="http://schemas.openxmlformats.org/officeDocument/2006/relationships/image" Target="../media/image67.png"/><Relationship Id="rId12" Type="http://schemas.openxmlformats.org/officeDocument/2006/relationships/image" Target="../media/image85.svg"/><Relationship Id="rId17" Type="http://schemas.openxmlformats.org/officeDocument/2006/relationships/image" Target="../media/image19.png"/><Relationship Id="rId2" Type="http://schemas.openxmlformats.org/officeDocument/2006/relationships/slideLayout" Target="../slideLayouts/slideLayout10.xml"/><Relationship Id="rId16" Type="http://schemas.openxmlformats.org/officeDocument/2006/relationships/image" Target="../media/image73.svg"/><Relationship Id="rId20" Type="http://schemas.openxmlformats.org/officeDocument/2006/relationships/image" Target="../media/image18.svg"/><Relationship Id="rId1" Type="http://schemas.openxmlformats.org/officeDocument/2006/relationships/tags" Target="../tags/tag41.xml"/><Relationship Id="rId6" Type="http://schemas.openxmlformats.org/officeDocument/2006/relationships/image" Target="../media/image83.svg"/><Relationship Id="rId11" Type="http://schemas.openxmlformats.org/officeDocument/2006/relationships/image" Target="../media/image84.png"/><Relationship Id="rId5" Type="http://schemas.openxmlformats.org/officeDocument/2006/relationships/image" Target="../media/image82.png"/><Relationship Id="rId15" Type="http://schemas.openxmlformats.org/officeDocument/2006/relationships/image" Target="../media/image25.png"/><Relationship Id="rId10" Type="http://schemas.openxmlformats.org/officeDocument/2006/relationships/image" Target="../media/image36.svg"/><Relationship Id="rId19" Type="http://schemas.openxmlformats.org/officeDocument/2006/relationships/image" Target="../media/image17.png"/><Relationship Id="rId4" Type="http://schemas.openxmlformats.org/officeDocument/2006/relationships/image" Target="../media/image81.svg"/><Relationship Id="rId9" Type="http://schemas.openxmlformats.org/officeDocument/2006/relationships/image" Target="../media/image35.png"/><Relationship Id="rId14" Type="http://schemas.openxmlformats.org/officeDocument/2006/relationships/image" Target="../media/image72.svg"/></Relationships>
</file>

<file path=ppt/slides/_rels/slide32.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6.png"/><Relationship Id="rId7" Type="http://schemas.openxmlformats.org/officeDocument/2006/relationships/image" Target="../media/image84.png"/><Relationship Id="rId2" Type="http://schemas.openxmlformats.org/officeDocument/2006/relationships/slideLayout" Target="../slideLayouts/slideLayout9.xml"/><Relationship Id="rId1" Type="http://schemas.openxmlformats.org/officeDocument/2006/relationships/tags" Target="../tags/tag42.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 Id="rId9"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15.xml"/><Relationship Id="rId7" Type="http://schemas.openxmlformats.org/officeDocument/2006/relationships/image" Target="../media/image89.svg"/><Relationship Id="rId2" Type="http://schemas.openxmlformats.org/officeDocument/2006/relationships/slideLayout" Target="../slideLayouts/slideLayout9.xml"/><Relationship Id="rId1" Type="http://schemas.openxmlformats.org/officeDocument/2006/relationships/tags" Target="../tags/tag43.xml"/><Relationship Id="rId6" Type="http://schemas.openxmlformats.org/officeDocument/2006/relationships/image" Target="../media/image88.png"/><Relationship Id="rId5" Type="http://schemas.openxmlformats.org/officeDocument/2006/relationships/image" Target="../media/image87.svg"/><Relationship Id="rId10" Type="http://schemas.openxmlformats.org/officeDocument/2006/relationships/image" Target="../media/image1.png"/><Relationship Id="rId4" Type="http://schemas.openxmlformats.org/officeDocument/2006/relationships/image" Target="../media/image86.png"/><Relationship Id="rId9" Type="http://schemas.openxmlformats.org/officeDocument/2006/relationships/image" Target="../media/image85.svg"/></Relationships>
</file>

<file path=ppt/slides/_rels/slide34.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6.png"/><Relationship Id="rId7" Type="http://schemas.openxmlformats.org/officeDocument/2006/relationships/image" Target="../media/image84.png"/><Relationship Id="rId2" Type="http://schemas.openxmlformats.org/officeDocument/2006/relationships/slideLayout" Target="../slideLayouts/slideLayout9.xml"/><Relationship Id="rId1" Type="http://schemas.openxmlformats.org/officeDocument/2006/relationships/tags" Target="../tags/tag44.xml"/><Relationship Id="rId6" Type="http://schemas.openxmlformats.org/officeDocument/2006/relationships/image" Target="../media/image89.svg"/><Relationship Id="rId11" Type="http://schemas.openxmlformats.org/officeDocument/2006/relationships/image" Target="../media/image42.svg"/><Relationship Id="rId5" Type="http://schemas.openxmlformats.org/officeDocument/2006/relationships/image" Target="../media/image88.png"/><Relationship Id="rId10" Type="http://schemas.openxmlformats.org/officeDocument/2006/relationships/image" Target="../media/image41.png"/><Relationship Id="rId4" Type="http://schemas.openxmlformats.org/officeDocument/2006/relationships/image" Target="../media/image87.svg"/><Relationship Id="rId9"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16.xml"/><Relationship Id="rId7" Type="http://schemas.openxmlformats.org/officeDocument/2006/relationships/image" Target="../media/image89.svg"/><Relationship Id="rId2" Type="http://schemas.openxmlformats.org/officeDocument/2006/relationships/slideLayout" Target="../slideLayouts/slideLayout9.xml"/><Relationship Id="rId1" Type="http://schemas.openxmlformats.org/officeDocument/2006/relationships/tags" Target="../tags/tag45.xml"/><Relationship Id="rId6" Type="http://schemas.openxmlformats.org/officeDocument/2006/relationships/image" Target="../media/image88.png"/><Relationship Id="rId5" Type="http://schemas.openxmlformats.org/officeDocument/2006/relationships/image" Target="../media/image87.svg"/><Relationship Id="rId10" Type="http://schemas.openxmlformats.org/officeDocument/2006/relationships/image" Target="../media/image1.png"/><Relationship Id="rId4" Type="http://schemas.openxmlformats.org/officeDocument/2006/relationships/image" Target="../media/image86.png"/><Relationship Id="rId9" Type="http://schemas.openxmlformats.org/officeDocument/2006/relationships/image" Target="../media/image85.svg"/></Relationships>
</file>

<file path=ppt/slides/_rels/slide3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17.xml"/><Relationship Id="rId7" Type="http://schemas.openxmlformats.org/officeDocument/2006/relationships/image" Target="../media/image89.svg"/><Relationship Id="rId2" Type="http://schemas.openxmlformats.org/officeDocument/2006/relationships/slideLayout" Target="../slideLayouts/slideLayout9.xml"/><Relationship Id="rId1" Type="http://schemas.openxmlformats.org/officeDocument/2006/relationships/tags" Target="../tags/tag46.xml"/><Relationship Id="rId6" Type="http://schemas.openxmlformats.org/officeDocument/2006/relationships/image" Target="../media/image88.png"/><Relationship Id="rId5" Type="http://schemas.openxmlformats.org/officeDocument/2006/relationships/image" Target="../media/image87.svg"/><Relationship Id="rId10" Type="http://schemas.openxmlformats.org/officeDocument/2006/relationships/image" Target="../media/image1.png"/><Relationship Id="rId4" Type="http://schemas.openxmlformats.org/officeDocument/2006/relationships/image" Target="../media/image86.png"/><Relationship Id="rId9" Type="http://schemas.openxmlformats.org/officeDocument/2006/relationships/image" Target="../media/image85.svg"/></Relationships>
</file>

<file path=ppt/slides/_rels/slide37.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25.png"/><Relationship Id="rId18" Type="http://schemas.openxmlformats.org/officeDocument/2006/relationships/image" Target="../media/image20.svg"/><Relationship Id="rId3" Type="http://schemas.openxmlformats.org/officeDocument/2006/relationships/image" Target="../media/image90.png"/><Relationship Id="rId7" Type="http://schemas.openxmlformats.org/officeDocument/2006/relationships/image" Target="../media/image67.png"/><Relationship Id="rId12" Type="http://schemas.openxmlformats.org/officeDocument/2006/relationships/image" Target="../media/image96.svg"/><Relationship Id="rId17" Type="http://schemas.openxmlformats.org/officeDocument/2006/relationships/image" Target="../media/image19.png"/><Relationship Id="rId2" Type="http://schemas.openxmlformats.org/officeDocument/2006/relationships/slideLayout" Target="../slideLayouts/slideLayout10.xml"/><Relationship Id="rId16" Type="http://schemas.openxmlformats.org/officeDocument/2006/relationships/image" Target="../media/image99.svg"/><Relationship Id="rId20" Type="http://schemas.openxmlformats.org/officeDocument/2006/relationships/image" Target="../media/image18.svg"/><Relationship Id="rId1" Type="http://schemas.openxmlformats.org/officeDocument/2006/relationships/tags" Target="../tags/tag47.xml"/><Relationship Id="rId6" Type="http://schemas.openxmlformats.org/officeDocument/2006/relationships/image" Target="../media/image93.svg"/><Relationship Id="rId11" Type="http://schemas.openxmlformats.org/officeDocument/2006/relationships/image" Target="../media/image71.png"/><Relationship Id="rId5" Type="http://schemas.openxmlformats.org/officeDocument/2006/relationships/image" Target="../media/image92.png"/><Relationship Id="rId15" Type="http://schemas.openxmlformats.org/officeDocument/2006/relationships/image" Target="../media/image98.png"/><Relationship Id="rId10" Type="http://schemas.openxmlformats.org/officeDocument/2006/relationships/image" Target="../media/image95.svg"/><Relationship Id="rId19" Type="http://schemas.openxmlformats.org/officeDocument/2006/relationships/image" Target="../media/image17.png"/><Relationship Id="rId4" Type="http://schemas.openxmlformats.org/officeDocument/2006/relationships/image" Target="../media/image91.svg"/><Relationship Id="rId9" Type="http://schemas.openxmlformats.org/officeDocument/2006/relationships/image" Target="../media/image35.png"/><Relationship Id="rId14" Type="http://schemas.openxmlformats.org/officeDocument/2006/relationships/image" Target="../media/image97.svg"/></Relationships>
</file>

<file path=ppt/slides/_rels/slide38.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100.png"/><Relationship Id="rId7" Type="http://schemas.openxmlformats.org/officeDocument/2006/relationships/image" Target="../media/image98.png"/><Relationship Id="rId2" Type="http://schemas.openxmlformats.org/officeDocument/2006/relationships/slideLayout" Target="../slideLayouts/slideLayout9.xml"/><Relationship Id="rId1" Type="http://schemas.openxmlformats.org/officeDocument/2006/relationships/tags" Target="../tags/tag48.xml"/><Relationship Id="rId6" Type="http://schemas.openxmlformats.org/officeDocument/2006/relationships/image" Target="../media/image103.svg"/><Relationship Id="rId5" Type="http://schemas.openxmlformats.org/officeDocument/2006/relationships/image" Target="../media/image102.png"/><Relationship Id="rId4" Type="http://schemas.openxmlformats.org/officeDocument/2006/relationships/image" Target="../media/image101.svg"/></Relationships>
</file>

<file path=ppt/slides/_rels/slide39.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notesSlide" Target="../notesSlides/notesSlide18.xml"/><Relationship Id="rId7" Type="http://schemas.openxmlformats.org/officeDocument/2006/relationships/image" Target="../media/image103.svg"/><Relationship Id="rId2" Type="http://schemas.openxmlformats.org/officeDocument/2006/relationships/slideLayout" Target="../slideLayouts/slideLayout9.xml"/><Relationship Id="rId1" Type="http://schemas.openxmlformats.org/officeDocument/2006/relationships/tags" Target="../tags/tag49.xml"/><Relationship Id="rId6" Type="http://schemas.openxmlformats.org/officeDocument/2006/relationships/image" Target="../media/image102.png"/><Relationship Id="rId5" Type="http://schemas.openxmlformats.org/officeDocument/2006/relationships/image" Target="../media/image101.svg"/><Relationship Id="rId10" Type="http://schemas.openxmlformats.org/officeDocument/2006/relationships/image" Target="../media/image1.png"/><Relationship Id="rId4" Type="http://schemas.openxmlformats.org/officeDocument/2006/relationships/image" Target="../media/image100.png"/><Relationship Id="rId9" Type="http://schemas.openxmlformats.org/officeDocument/2006/relationships/image" Target="../media/image99.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slideLayout" Target="../slideLayouts/slideLayout9.xml"/><Relationship Id="rId16" Type="http://schemas.openxmlformats.org/officeDocument/2006/relationships/image" Target="../media/image26.svg"/><Relationship Id="rId1" Type="http://schemas.openxmlformats.org/officeDocument/2006/relationships/tags" Target="../tags/tag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4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9.xml"/><Relationship Id="rId7" Type="http://schemas.openxmlformats.org/officeDocument/2006/relationships/image" Target="../media/image103.svg"/><Relationship Id="rId2" Type="http://schemas.openxmlformats.org/officeDocument/2006/relationships/slideLayout" Target="../slideLayouts/slideLayout9.xml"/><Relationship Id="rId1" Type="http://schemas.openxmlformats.org/officeDocument/2006/relationships/tags" Target="../tags/tag50.xml"/><Relationship Id="rId6" Type="http://schemas.openxmlformats.org/officeDocument/2006/relationships/image" Target="../media/image102.png"/><Relationship Id="rId5" Type="http://schemas.openxmlformats.org/officeDocument/2006/relationships/image" Target="../media/image101.svg"/><Relationship Id="rId10" Type="http://schemas.openxmlformats.org/officeDocument/2006/relationships/image" Target="../media/image99.svg"/><Relationship Id="rId4" Type="http://schemas.openxmlformats.org/officeDocument/2006/relationships/image" Target="../media/image100.png"/><Relationship Id="rId9" Type="http://schemas.openxmlformats.org/officeDocument/2006/relationships/image" Target="../media/image98.png"/></Relationships>
</file>

<file path=ppt/slides/_rels/slide41.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notesSlide" Target="../notesSlides/notesSlide20.xml"/><Relationship Id="rId7" Type="http://schemas.openxmlformats.org/officeDocument/2006/relationships/image" Target="../media/image103.svg"/><Relationship Id="rId2" Type="http://schemas.openxmlformats.org/officeDocument/2006/relationships/slideLayout" Target="../slideLayouts/slideLayout9.xml"/><Relationship Id="rId1" Type="http://schemas.openxmlformats.org/officeDocument/2006/relationships/tags" Target="../tags/tag51.xml"/><Relationship Id="rId6" Type="http://schemas.openxmlformats.org/officeDocument/2006/relationships/image" Target="../media/image102.png"/><Relationship Id="rId5" Type="http://schemas.openxmlformats.org/officeDocument/2006/relationships/image" Target="../media/image101.svg"/><Relationship Id="rId10" Type="http://schemas.openxmlformats.org/officeDocument/2006/relationships/image" Target="../media/image1.png"/><Relationship Id="rId4" Type="http://schemas.openxmlformats.org/officeDocument/2006/relationships/image" Target="../media/image100.png"/><Relationship Id="rId9" Type="http://schemas.openxmlformats.org/officeDocument/2006/relationships/image" Target="../media/image99.svg"/></Relationships>
</file>

<file path=ppt/slides/_rels/slide42.xml.rels><?xml version="1.0" encoding="UTF-8" standalone="yes"?>
<Relationships xmlns="http://schemas.openxmlformats.org/package/2006/relationships"><Relationship Id="rId2" Type="http://schemas.openxmlformats.org/officeDocument/2006/relationships/hyperlink" Target="mailto:professionalstandards@icare.nsw.gov.a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slideLayout" Target="../slideLayouts/slideLayout9.xml"/><Relationship Id="rId16" Type="http://schemas.openxmlformats.org/officeDocument/2006/relationships/image" Target="../media/image26.svg"/><Relationship Id="rId1" Type="http://schemas.openxmlformats.org/officeDocument/2006/relationships/tags" Target="../tags/tag15.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6.svg"/><Relationship Id="rId2" Type="http://schemas.openxmlformats.org/officeDocument/2006/relationships/slideLayout" Target="../slideLayouts/slideLayout9.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23.png"/><Relationship Id="rId3" Type="http://schemas.openxmlformats.org/officeDocument/2006/relationships/notesSlide" Target="../notesSlides/notesSlide2.xml"/><Relationship Id="rId21" Type="http://schemas.openxmlformats.org/officeDocument/2006/relationships/image" Target="../media/image18.svg"/><Relationship Id="rId7" Type="http://schemas.openxmlformats.org/officeDocument/2006/relationships/image" Target="../media/image30.svg"/><Relationship Id="rId12" Type="http://schemas.openxmlformats.org/officeDocument/2006/relationships/image" Target="../media/image35.png"/><Relationship Id="rId17" Type="http://schemas.openxmlformats.org/officeDocument/2006/relationships/image" Target="../media/image20.svg"/><Relationship Id="rId2" Type="http://schemas.openxmlformats.org/officeDocument/2006/relationships/slideLayout" Target="../slideLayouts/slideLayout10.xml"/><Relationship Id="rId16" Type="http://schemas.openxmlformats.org/officeDocument/2006/relationships/image" Target="../media/image19.png"/><Relationship Id="rId20" Type="http://schemas.openxmlformats.org/officeDocument/2006/relationships/image" Target="../media/image17.png"/><Relationship Id="rId1" Type="http://schemas.openxmlformats.org/officeDocument/2006/relationships/tags" Target="../tags/tag1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26.svg"/><Relationship Id="rId10" Type="http://schemas.openxmlformats.org/officeDocument/2006/relationships/image" Target="../media/image33.png"/><Relationship Id="rId19" Type="http://schemas.openxmlformats.org/officeDocument/2006/relationships/image" Target="../media/image24.sv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tags" Target="../tags/tag18.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3.xml"/><Relationship Id="rId7" Type="http://schemas.openxmlformats.org/officeDocument/2006/relationships/image" Target="../media/image40.svg"/><Relationship Id="rId2" Type="http://schemas.openxmlformats.org/officeDocument/2006/relationships/slideLayout" Target="../slideLayouts/slideLayout9.xml"/><Relationship Id="rId1" Type="http://schemas.openxmlformats.org/officeDocument/2006/relationships/tags" Target="../tags/tag19.xml"/><Relationship Id="rId6" Type="http://schemas.openxmlformats.org/officeDocument/2006/relationships/image" Target="../media/image39.png"/><Relationship Id="rId5" Type="http://schemas.openxmlformats.org/officeDocument/2006/relationships/image" Target="../media/image38.svg"/><Relationship Id="rId10" Type="http://schemas.openxmlformats.org/officeDocument/2006/relationships/image" Target="../media/image1.png"/><Relationship Id="rId4" Type="http://schemas.openxmlformats.org/officeDocument/2006/relationships/image" Target="../media/image37.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9AA83D5-C84F-4474-BD48-AE58599E61FD}"/>
              </a:ext>
            </a:extLst>
          </p:cNvPr>
          <p:cNvPicPr>
            <a:picLocks noChangeAspect="1"/>
          </p:cNvPicPr>
          <p:nvPr/>
        </p:nvPicPr>
        <p:blipFill>
          <a:blip r:embed="rId3" cstate="print">
            <a:extLst>
              <a:ext uri="{28A0092B-C50C-407E-A947-70E740481C1C}">
                <a14:useLocalDpi xmlns:a14="http://schemas.microsoft.com/office/drawing/2010/main" val="0"/>
              </a:ext>
            </a:extLst>
          </a:blip>
          <a:srcRect t="8927" b="6711"/>
          <a:stretch/>
        </p:blipFill>
        <p:spPr>
          <a:xfrm>
            <a:off x="1" y="0"/>
            <a:ext cx="9143999" cy="5143500"/>
          </a:xfrm>
          <a:prstGeom prst="rect">
            <a:avLst/>
          </a:prstGeom>
        </p:spPr>
      </p:pic>
      <p:pic>
        <p:nvPicPr>
          <p:cNvPr id="6" name="Graphic 5">
            <a:extLst>
              <a:ext uri="{FF2B5EF4-FFF2-40B4-BE49-F238E27FC236}">
                <a16:creationId xmlns:a16="http://schemas.microsoft.com/office/drawing/2014/main" id="{C7EE072F-BAEF-474F-BAB5-BA211A8BA9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50659" y="3486320"/>
            <a:ext cx="18695393" cy="1665414"/>
          </a:xfrm>
          <a:prstGeom prst="rect">
            <a:avLst/>
          </a:prstGeom>
        </p:spPr>
      </p:pic>
      <p:pic>
        <p:nvPicPr>
          <p:cNvPr id="9" name="Graphic 8">
            <a:extLst>
              <a:ext uri="{FF2B5EF4-FFF2-40B4-BE49-F238E27FC236}">
                <a16:creationId xmlns:a16="http://schemas.microsoft.com/office/drawing/2014/main" id="{1ED3BC3F-7B40-4896-8876-180EC9FF8CB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9970" y="3701822"/>
            <a:ext cx="8095265" cy="1254648"/>
          </a:xfrm>
          <a:prstGeom prst="rect">
            <a:avLst/>
          </a:prstGeom>
        </p:spPr>
      </p:pic>
      <p:pic>
        <p:nvPicPr>
          <p:cNvPr id="8" name="Picture 8">
            <a:extLst>
              <a:ext uri="{FF2B5EF4-FFF2-40B4-BE49-F238E27FC236}">
                <a16:creationId xmlns:a16="http://schemas.microsoft.com/office/drawing/2014/main" id="{804FAC05-4FF1-4FF3-8FCC-FB47E1AB39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27339" y="3398889"/>
            <a:ext cx="2369698" cy="1344964"/>
          </a:xfrm>
          <a:prstGeom prst="rect">
            <a:avLst/>
          </a:prstGeom>
        </p:spPr>
      </p:pic>
      <p:sp>
        <p:nvSpPr>
          <p:cNvPr id="10" name="TextBox 9">
            <a:extLst>
              <a:ext uri="{FF2B5EF4-FFF2-40B4-BE49-F238E27FC236}">
                <a16:creationId xmlns:a16="http://schemas.microsoft.com/office/drawing/2014/main" id="{41EC842D-45DD-4360-8E43-62158CAAF6BC}"/>
              </a:ext>
            </a:extLst>
          </p:cNvPr>
          <p:cNvSpPr txBox="1"/>
          <p:nvPr/>
        </p:nvSpPr>
        <p:spPr>
          <a:xfrm>
            <a:off x="2837128" y="3673505"/>
            <a:ext cx="6420834" cy="1070249"/>
          </a:xfrm>
          <a:prstGeom prst="rect">
            <a:avLst/>
          </a:prstGeom>
          <a:noFill/>
        </p:spPr>
        <p:txBody>
          <a:bodyPr wrap="square" rtlCol="0">
            <a:spAutoFit/>
          </a:bodyPr>
          <a:lstStyle/>
          <a:p>
            <a:r>
              <a:rPr lang="en-US" sz="2400" spc="100">
                <a:solidFill>
                  <a:schemeClr val="bg1"/>
                </a:solidFill>
                <a:latin typeface="Sauna Pro Bold" panose="02000805050000020004" pitchFamily="50" charset="0"/>
              </a:rPr>
              <a:t>Professional Standards Framework</a:t>
            </a:r>
          </a:p>
          <a:p>
            <a:r>
              <a:rPr lang="en-US" sz="2000" spc="100">
                <a:solidFill>
                  <a:schemeClr val="bg1"/>
                </a:solidFill>
                <a:latin typeface="Sauna Pro Bold" panose="02000805050000020004" pitchFamily="50" charset="0"/>
              </a:rPr>
              <a:t>NSW Nominal Insurer &amp; Treasury Managed Fund </a:t>
            </a:r>
          </a:p>
          <a:p>
            <a:r>
              <a:rPr lang="en-US" sz="2000" spc="100">
                <a:solidFill>
                  <a:schemeClr val="bg1"/>
                </a:solidFill>
                <a:latin typeface="Sauna Pro Bold" panose="02000805050000020004" pitchFamily="50" charset="0"/>
              </a:rPr>
              <a:t>Workers Compensation – V6 December 2024</a:t>
            </a:r>
          </a:p>
        </p:txBody>
      </p:sp>
    </p:spTree>
    <p:custDataLst>
      <p:tags r:id="rId1"/>
    </p:custDataLst>
    <p:extLst>
      <p:ext uri="{BB962C8B-B14F-4D97-AF65-F5344CB8AC3E}">
        <p14:creationId xmlns:p14="http://schemas.microsoft.com/office/powerpoint/2010/main" val="234686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13328148"/>
              </p:ext>
            </p:extLst>
          </p:nvPr>
        </p:nvGraphicFramePr>
        <p:xfrm>
          <a:off x="396000" y="1370660"/>
          <a:ext cx="8352000" cy="2683998"/>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403716">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 Technical</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extLst>
                  <a:ext uri="{0D108BD9-81ED-4DB2-BD59-A6C34878D82A}">
                    <a16:rowId xmlns:a16="http://schemas.microsoft.com/office/drawing/2014/main" val="4038303857"/>
                  </a:ext>
                </a:extLst>
              </a:tr>
              <a:tr h="1225384">
                <a:tc>
                  <a:txBody>
                    <a:bodyPr/>
                    <a:lstStyle/>
                    <a:p>
                      <a:pPr>
                        <a:lnSpc>
                          <a:spcPct val="107000"/>
                        </a:lnSpc>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Identifies the suitable information, tools, resources, and services that support stakeholder decision making to optimise worker recovery and return to work outcomes.*</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Provides access to suitable information, including understanding terms of health literacy, tools, resources, and services that improves decision making to optimise recovery and return to work outcomes.</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Provides 1:1 internal support and broader coaching (when requested) </a:t>
                      </a:r>
                      <a:r>
                        <a:rPr lang="en-AU" sz="900" b="0">
                          <a:solidFill>
                            <a:schemeClr val="tx1"/>
                          </a:solidFill>
                          <a:effectLst/>
                          <a:latin typeface="+mn-lt"/>
                          <a:ea typeface="Calibri" panose="020F0502020204030204" pitchFamily="34" charset="0"/>
                          <a:cs typeface="Times New Roman" panose="02020603050405020304" pitchFamily="18" charset="0"/>
                        </a:rPr>
                        <a:t>on availability of suitable information, tools, resources, and services that improve decision making, optimise worker recovery and return to work outcomes.</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 </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45112211"/>
                  </a:ext>
                </a:extLst>
              </a:tr>
              <a:tr h="1054898">
                <a:tc>
                  <a:txBody>
                    <a:bodyPr/>
                    <a:lstStyle/>
                    <a:p>
                      <a:pPr>
                        <a:lnSpc>
                          <a:spcPct val="107000"/>
                        </a:lnSpc>
                        <a:spcAft>
                          <a:spcPts val="800"/>
                        </a:spcAft>
                      </a:pPr>
                      <a:r>
                        <a:rPr lang="en-AU" sz="900" b="0">
                          <a:solidFill>
                            <a:srgbClr val="000000"/>
                          </a:solidFill>
                          <a:effectLst/>
                          <a:latin typeface="+mn-lt"/>
                          <a:ea typeface="Calibri" panose="020F0502020204030204" pitchFamily="34" charset="0"/>
                          <a:cs typeface="Times New Roman" panose="02020603050405020304" pitchFamily="18" charset="0"/>
                        </a:rPr>
                        <a:t>Identifies the needs of the injured person that will achieve successful recovery and return to work outcomes.^</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endParaRPr lang="en-AU" sz="900" b="0">
                        <a:effectLst/>
                        <a:latin typeface="+mn-lt"/>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07000"/>
                        </a:lnSpc>
                        <a:spcAft>
                          <a:spcPts val="800"/>
                        </a:spcAft>
                      </a:pPr>
                      <a:r>
                        <a:rPr lang="en-AU" sz="900" b="0">
                          <a:effectLst/>
                          <a:latin typeface="+mn-lt"/>
                          <a:ea typeface="Calibri" panose="020F0502020204030204" pitchFamily="34" charset="0"/>
                          <a:cs typeface="Times New Roman" panose="02020603050405020304" pitchFamily="18" charset="0"/>
                        </a:rPr>
                        <a:t> </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74033427"/>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731" y="94783"/>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394124" y="195486"/>
            <a:ext cx="1766810" cy="261610"/>
          </a:xfrm>
          <a:prstGeom prst="rect">
            <a:avLst/>
          </a:prstGeom>
          <a:noFill/>
        </p:spPr>
        <p:txBody>
          <a:bodyPr wrap="square" rtlCol="0">
            <a:spAutoFit/>
          </a:bodyPr>
          <a:lstStyle/>
          <a:p>
            <a:r>
              <a:rPr lang="en-US" sz="1100" b="0" i="0">
                <a:solidFill>
                  <a:schemeClr val="bg1"/>
                </a:solidFill>
              </a:rPr>
              <a:t>Positive Connections</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2990605" y="222149"/>
            <a:ext cx="5616623" cy="461665"/>
          </a:xfrm>
          <a:prstGeom prst="rect">
            <a:avLst/>
          </a:prstGeom>
          <a:noFill/>
        </p:spPr>
        <p:txBody>
          <a:bodyPr wrap="square" rtlCol="0">
            <a:spAutoFit/>
          </a:bodyPr>
          <a:lstStyle/>
          <a:p>
            <a:r>
              <a:rPr lang="en-US" sz="2400" b="0" i="0">
                <a:solidFill>
                  <a:schemeClr val="bg1"/>
                </a:solidFill>
                <a:latin typeface="+mj-lt"/>
              </a:rPr>
              <a:t>Empowering </a:t>
            </a:r>
            <a:r>
              <a:rPr lang="en-US" sz="2400">
                <a:solidFill>
                  <a:schemeClr val="bg1"/>
                </a:solidFill>
                <a:latin typeface="+mj-lt"/>
              </a:rPr>
              <a:t>People</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409389" y="828376"/>
            <a:ext cx="8352929" cy="430887"/>
          </a:xfrm>
          <a:prstGeom prst="rect">
            <a:avLst/>
          </a:prstGeom>
          <a:noFill/>
        </p:spPr>
        <p:txBody>
          <a:bodyPr wrap="square" rtlCol="0">
            <a:spAutoFit/>
          </a:bodyPr>
          <a:lstStyle/>
          <a:p>
            <a:r>
              <a:rPr lang="en-AU" sz="1100"/>
              <a:t>Enable workers and employers to achieve successful recovery and return to work outcomes, through identification of their needs and sharing of information, tools, and resources.</a:t>
            </a:r>
            <a:endParaRPr lang="en-AU" sz="1100">
              <a:solidFill>
                <a:schemeClr val="accent1"/>
              </a:solidFill>
            </a:endParaRPr>
          </a:p>
        </p:txBody>
      </p:sp>
      <p:sp>
        <p:nvSpPr>
          <p:cNvPr id="19" name="Slide Number Placeholder 3">
            <a:extLst>
              <a:ext uri="{FF2B5EF4-FFF2-40B4-BE49-F238E27FC236}">
                <a16:creationId xmlns:a16="http://schemas.microsoft.com/office/drawing/2014/main" id="{3097F6C6-4F24-47D4-B100-284F9DED9192}"/>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10</a:t>
            </a:fld>
            <a:endParaRPr lang="en-AU" sz="900">
              <a:solidFill>
                <a:schemeClr val="tx1"/>
              </a:solidFill>
            </a:endParaRPr>
          </a:p>
        </p:txBody>
      </p:sp>
      <p:pic>
        <p:nvPicPr>
          <p:cNvPr id="20" name="Graphic 19">
            <a:extLst>
              <a:ext uri="{FF2B5EF4-FFF2-40B4-BE49-F238E27FC236}">
                <a16:creationId xmlns:a16="http://schemas.microsoft.com/office/drawing/2014/main" id="{A26850C7-A67A-4FCD-8AF9-CD6EEFC6C7A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82144" y="200419"/>
            <a:ext cx="461666" cy="461666"/>
          </a:xfrm>
          <a:prstGeom prst="rect">
            <a:avLst/>
          </a:prstGeom>
        </p:spPr>
      </p:pic>
      <p:sp>
        <p:nvSpPr>
          <p:cNvPr id="18" name="Rectangle 17">
            <a:extLst>
              <a:ext uri="{FF2B5EF4-FFF2-40B4-BE49-F238E27FC236}">
                <a16:creationId xmlns:a16="http://schemas.microsoft.com/office/drawing/2014/main" id="{F841C2DE-8FFB-458F-B982-0035FC114EF1}"/>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5AEFF6B9-7387-4B03-945C-D73D81F72C0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4" name="TextBox 3">
            <a:extLst>
              <a:ext uri="{FF2B5EF4-FFF2-40B4-BE49-F238E27FC236}">
                <a16:creationId xmlns:a16="http://schemas.microsoft.com/office/drawing/2014/main" id="{7C6F9DE8-3A6D-4EB0-862C-6CD8C494955E}"/>
              </a:ext>
            </a:extLst>
          </p:cNvPr>
          <p:cNvSpPr txBox="1"/>
          <p:nvPr/>
        </p:nvSpPr>
        <p:spPr>
          <a:xfrm>
            <a:off x="720000" y="4240800"/>
            <a:ext cx="7245474" cy="200055"/>
          </a:xfrm>
          <a:prstGeom prst="rect">
            <a:avLst/>
          </a:prstGeom>
          <a:noFill/>
        </p:spPr>
        <p:txBody>
          <a:bodyPr wrap="square" rtlCol="0">
            <a:spAutoFit/>
          </a:bodyPr>
          <a:lstStyle/>
          <a:p>
            <a:r>
              <a:rPr lang="en-AU" sz="700" b="1"/>
              <a:t>* Niche Case Manager roles excluded from demonstrating this core competency: </a:t>
            </a:r>
            <a:r>
              <a:rPr lang="en-AU" sz="700"/>
              <a:t>Fatalities, Industrial Deafness (ID), Low Risk, Tail Medical and WID (Work Injury Damages).</a:t>
            </a:r>
          </a:p>
        </p:txBody>
      </p:sp>
      <p:sp>
        <p:nvSpPr>
          <p:cNvPr id="21" name="Rectangle 20">
            <a:extLst>
              <a:ext uri="{FF2B5EF4-FFF2-40B4-BE49-F238E27FC236}">
                <a16:creationId xmlns:a16="http://schemas.microsoft.com/office/drawing/2014/main" id="{041C6C31-651C-4127-B147-0E84D56AEB43}"/>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5" name="object 2">
            <a:extLst>
              <a:ext uri="{FF2B5EF4-FFF2-40B4-BE49-F238E27FC236}">
                <a16:creationId xmlns:a16="http://schemas.microsoft.com/office/drawing/2014/main" id="{73C9D03F-10B1-4725-8EA0-69062E264322}"/>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6" name="TextBox 5">
            <a:extLst>
              <a:ext uri="{FF2B5EF4-FFF2-40B4-BE49-F238E27FC236}">
                <a16:creationId xmlns:a16="http://schemas.microsoft.com/office/drawing/2014/main" id="{DF32C64A-F1BB-68F8-EAC6-A6AD999A5CC0}"/>
              </a:ext>
            </a:extLst>
          </p:cNvPr>
          <p:cNvSpPr txBox="1"/>
          <p:nvPr/>
        </p:nvSpPr>
        <p:spPr>
          <a:xfrm>
            <a:off x="720000" y="4387689"/>
            <a:ext cx="7245474" cy="200055"/>
          </a:xfrm>
          <a:prstGeom prst="rect">
            <a:avLst/>
          </a:prstGeom>
          <a:noFill/>
        </p:spPr>
        <p:txBody>
          <a:bodyPr wrap="square" rtlCol="0">
            <a:spAutoFit/>
          </a:bodyPr>
          <a:lstStyle/>
          <a:p>
            <a:r>
              <a:rPr lang="en-AU" sz="700" b="1"/>
              <a:t>^ Niche Case Manager roles excluded from demonstrating this core competency: </a:t>
            </a:r>
            <a:r>
              <a:rPr lang="en-AU" sz="700"/>
              <a:t>Fatalities, Industrial Deafness (ID) and WID (Work Injury Damages).</a:t>
            </a:r>
          </a:p>
        </p:txBody>
      </p:sp>
    </p:spTree>
    <p:custDataLst>
      <p:tags r:id="rId1"/>
    </p:custDataLst>
    <p:extLst>
      <p:ext uri="{BB962C8B-B14F-4D97-AF65-F5344CB8AC3E}">
        <p14:creationId xmlns:p14="http://schemas.microsoft.com/office/powerpoint/2010/main" val="10605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2003414535"/>
              </p:ext>
            </p:extLst>
          </p:nvPr>
        </p:nvGraphicFramePr>
        <p:xfrm>
          <a:off x="396000" y="1025810"/>
          <a:ext cx="8352000" cy="2954653"/>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462400">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 </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 Technical, 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1">
                        <a:solidFill>
                          <a:schemeClr val="bg1"/>
                        </a:solidFill>
                        <a:effectLst/>
                        <a:latin typeface="+mn-lt"/>
                        <a:cs typeface="Times New Roman" panose="02020603050405020304" pitchFamily="18" charset="0"/>
                      </a:endParaRPr>
                    </a:p>
                    <a:p>
                      <a:pPr marL="6350" indent="-6350" algn="ctr">
                        <a:lnSpc>
                          <a:spcPct val="103000"/>
                        </a:lnSpc>
                        <a:spcAft>
                          <a:spcPts val="145"/>
                        </a:spcAft>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extLst>
                  <a:ext uri="{0D108BD9-81ED-4DB2-BD59-A6C34878D82A}">
                    <a16:rowId xmlns:a16="http://schemas.microsoft.com/office/drawing/2014/main" val="4038303857"/>
                  </a:ext>
                </a:extLst>
              </a:tr>
              <a:tr h="715417">
                <a:tc>
                  <a:txBody>
                    <a:bodyPr/>
                    <a:lstStyle/>
                    <a:p>
                      <a:pPr>
                        <a:lnSpc>
                          <a:spcPct val="107000"/>
                        </a:lnSpc>
                        <a:spcAft>
                          <a:spcPts val="800"/>
                        </a:spcAft>
                      </a:pPr>
                      <a:r>
                        <a:rPr lang="en-AU" sz="900" b="0">
                          <a:effectLst/>
                          <a:latin typeface="+mn-lt"/>
                          <a:ea typeface="Calibri" panose="020F0502020204030204" pitchFamily="34" charset="0"/>
                          <a:cs typeface="Times New Roman" panose="02020603050405020304" pitchFamily="18" charset="0"/>
                        </a:rPr>
                        <a:t>Understands the benefits of working in consultation and collaboration with injured people, and other stakeholders.*</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pPr>
                      <a:r>
                        <a:rPr lang="en-AU" sz="800" b="0" i="1">
                          <a:solidFill>
                            <a:schemeClr val="tx1"/>
                          </a:solidFill>
                          <a:effectLst/>
                          <a:latin typeface="+mn-lt"/>
                          <a:ea typeface="Calibri" panose="020F0502020204030204" pitchFamily="34" charset="0"/>
                          <a:cs typeface="Times New Roman" panose="02020603050405020304" pitchFamily="18" charset="0"/>
                        </a:rPr>
                        <a:t>Applies skills to work in consultation and collaboration with others in supporting colleagues, injured worker and other stakeholders.</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AU" sz="900" b="0">
                          <a:solidFill>
                            <a:srgbClr val="000000"/>
                          </a:solidFill>
                          <a:effectLst/>
                          <a:latin typeface="+mn-lt"/>
                          <a:ea typeface="Calibri" panose="020F0502020204030204" pitchFamily="34" charset="0"/>
                          <a:cs typeface="Times New Roman" panose="02020603050405020304" pitchFamily="18" charset="0"/>
                        </a:rPr>
                        <a:t>Fosters teamwork and collaboration to develop solutions and achieve outcomes for injured people.</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rgbClr val="000000"/>
                          </a:solidFill>
                          <a:effectLst/>
                          <a:latin typeface="+mn-lt"/>
                          <a:ea typeface="Calibri" panose="020F0502020204030204" pitchFamily="34" charset="0"/>
                          <a:cs typeface="Times New Roman" panose="02020603050405020304" pitchFamily="18" charset="0"/>
                        </a:rPr>
                        <a:t> </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45112211"/>
                  </a:ext>
                </a:extLst>
              </a:tr>
              <a:tr h="871428">
                <a:tc>
                  <a:txBody>
                    <a:bodyPr/>
                    <a:lstStyle/>
                    <a:p>
                      <a:pPr>
                        <a:lnSpc>
                          <a:spcPct val="107000"/>
                        </a:lnSpc>
                        <a:spcAft>
                          <a:spcPts val="800"/>
                        </a:spcAft>
                      </a:pPr>
                      <a:r>
                        <a:rPr lang="en-AU" sz="900" b="0">
                          <a:solidFill>
                            <a:srgbClr val="000000"/>
                          </a:solidFill>
                          <a:effectLst/>
                          <a:latin typeface="+mn-lt"/>
                          <a:ea typeface="Calibri" panose="020F0502020204030204" pitchFamily="34" charset="0"/>
                          <a:cs typeface="Times New Roman" panose="02020603050405020304" pitchFamily="18" charset="0"/>
                        </a:rPr>
                        <a:t>Understands the role of the injured person and employer as the ‘customer’, and the role of other stakeholders in the workers compensation system.*</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pPr>
                      <a:r>
                        <a:rPr lang="en-AU" sz="800" b="0" i="1">
                          <a:solidFill>
                            <a:schemeClr val="tx1"/>
                          </a:solidFill>
                          <a:effectLst/>
                          <a:latin typeface="+mn-lt"/>
                          <a:ea typeface="Calibri" panose="020F0502020204030204" pitchFamily="34" charset="0"/>
                          <a:cs typeface="Times New Roman" panose="02020603050405020304" pitchFamily="18" charset="0"/>
                        </a:rPr>
                        <a:t>Demonstrates and supports others in claim experience and technical knowledge to support the worker and employer as the ‘customer’, and the role of other stakeholder in the workers compensation system. </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Anticipates and supports injured people and/or other stakeholder needs and expectations through the provision of technical knowledge.</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Calibri" panose="020F0502020204030204" pitchFamily="34" charset="0"/>
                          <a:cs typeface="Times New Roman" panose="02020603050405020304" pitchFamily="18" charset="0"/>
                        </a:rPr>
                        <a:t> </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28427197"/>
                  </a:ext>
                </a:extLst>
              </a:tr>
              <a:tr h="871428">
                <a:tc>
                  <a:txBody>
                    <a:bodyPr/>
                    <a:lstStyle/>
                    <a:p>
                      <a:pPr>
                        <a:lnSpc>
                          <a:spcPct val="107000"/>
                        </a:lnSpc>
                        <a:spcAft>
                          <a:spcPts val="800"/>
                        </a:spcAft>
                      </a:pPr>
                      <a:r>
                        <a:rPr lang="en-AU" sz="900" b="0">
                          <a:solidFill>
                            <a:srgbClr val="000000"/>
                          </a:solidFill>
                          <a:effectLst/>
                          <a:latin typeface="+mn-lt"/>
                          <a:ea typeface="Calibri" panose="020F0502020204030204" pitchFamily="34" charset="0"/>
                          <a:cs typeface="Times New Roman" panose="02020603050405020304" pitchFamily="18" charset="0"/>
                        </a:rPr>
                        <a:t>Understands the relevant legislation and regulatory guidelines pertaining to Worker's Compensation claim management.</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pPr>
                      <a:r>
                        <a:rPr lang="en-AU" sz="800" b="0" i="1">
                          <a:solidFill>
                            <a:schemeClr val="tx1"/>
                          </a:solidFill>
                          <a:effectLst/>
                          <a:latin typeface="+mn-lt"/>
                          <a:ea typeface="Calibri" panose="020F0502020204030204" pitchFamily="34" charset="0"/>
                          <a:cs typeface="Times New Roman" panose="02020603050405020304" pitchFamily="18" charset="0"/>
                        </a:rPr>
                        <a:t>Demonstrates and supports others using their working knowledge of relevant legislation and regulatory guidelines pertaining to workers compensation claim management.</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Supports stakeholder interactions with injured people and/or other claim stakeholders to drive better claim outcomes in accordance with relevant legislation and regulatory guidelines.</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rgbClr val="000000"/>
                          </a:solidFill>
                          <a:effectLst/>
                          <a:latin typeface="+mn-lt"/>
                          <a:ea typeface="Calibri" panose="020F0502020204030204" pitchFamily="34" charset="0"/>
                          <a:cs typeface="Times New Roman" panose="02020603050405020304" pitchFamily="18" charset="0"/>
                        </a:rPr>
                        <a:t> </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48173350"/>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731" y="0"/>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336" y="65750"/>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359483" y="105435"/>
            <a:ext cx="1766810" cy="261610"/>
          </a:xfrm>
          <a:prstGeom prst="rect">
            <a:avLst/>
          </a:prstGeom>
          <a:noFill/>
        </p:spPr>
        <p:txBody>
          <a:bodyPr wrap="square" rtlCol="0">
            <a:spAutoFit/>
          </a:bodyPr>
          <a:lstStyle/>
          <a:p>
            <a:r>
              <a:rPr lang="en-US" sz="1100" b="0" i="0">
                <a:solidFill>
                  <a:schemeClr val="bg1"/>
                </a:solidFill>
              </a:rPr>
              <a:t>Positive Connections</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140193"/>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80636"/>
            <a:ext cx="5616623" cy="461665"/>
          </a:xfrm>
          <a:prstGeom prst="rect">
            <a:avLst/>
          </a:prstGeom>
          <a:noFill/>
        </p:spPr>
        <p:txBody>
          <a:bodyPr wrap="square" rtlCol="0">
            <a:spAutoFit/>
          </a:bodyPr>
          <a:lstStyle/>
          <a:p>
            <a:r>
              <a:rPr lang="en-US" sz="2400" b="0" i="0">
                <a:solidFill>
                  <a:schemeClr val="bg1"/>
                </a:solidFill>
                <a:latin typeface="+mj-lt"/>
              </a:rPr>
              <a:t>Engagement and </a:t>
            </a:r>
            <a:r>
              <a:rPr lang="en-US" sz="2400">
                <a:solidFill>
                  <a:schemeClr val="bg1"/>
                </a:solidFill>
                <a:latin typeface="+mj-lt"/>
              </a:rPr>
              <a:t>Collaboration</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594923"/>
            <a:ext cx="8352929" cy="430887"/>
          </a:xfrm>
          <a:prstGeom prst="rect">
            <a:avLst/>
          </a:prstGeom>
          <a:noFill/>
        </p:spPr>
        <p:txBody>
          <a:bodyPr wrap="square" rtlCol="0">
            <a:spAutoFit/>
          </a:bodyPr>
          <a:lstStyle/>
          <a:p>
            <a:r>
              <a:rPr lang="en-AU" sz="1100"/>
              <a:t>Build and manage effective partnerships through engagement and collaboration, to identify effective solutions and drive better outcomes for injured people.</a:t>
            </a:r>
          </a:p>
        </p:txBody>
      </p:sp>
      <p:sp>
        <p:nvSpPr>
          <p:cNvPr id="18" name="Slide Number Placeholder 3">
            <a:extLst>
              <a:ext uri="{FF2B5EF4-FFF2-40B4-BE49-F238E27FC236}">
                <a16:creationId xmlns:a16="http://schemas.microsoft.com/office/drawing/2014/main" id="{680242C1-BDC1-4982-B7FF-D6EEA4B8D8FE}"/>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11</a:t>
            </a:fld>
            <a:endParaRPr lang="en-AU" sz="900">
              <a:solidFill>
                <a:schemeClr val="tx1"/>
              </a:solidFill>
            </a:endParaRPr>
          </a:p>
        </p:txBody>
      </p:sp>
      <p:pic>
        <p:nvPicPr>
          <p:cNvPr id="19" name="Graphic 18">
            <a:extLst>
              <a:ext uri="{FF2B5EF4-FFF2-40B4-BE49-F238E27FC236}">
                <a16:creationId xmlns:a16="http://schemas.microsoft.com/office/drawing/2014/main" id="{DA4F41B9-8DA7-4D00-80D8-2381AFBDC9F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82144" y="73118"/>
            <a:ext cx="461666" cy="461666"/>
          </a:xfrm>
          <a:prstGeom prst="rect">
            <a:avLst/>
          </a:prstGeom>
        </p:spPr>
      </p:pic>
      <p:sp>
        <p:nvSpPr>
          <p:cNvPr id="20" name="Rectangle 19">
            <a:extLst>
              <a:ext uri="{FF2B5EF4-FFF2-40B4-BE49-F238E27FC236}">
                <a16:creationId xmlns:a16="http://schemas.microsoft.com/office/drawing/2014/main" id="{2F28A388-49A4-46F5-9B52-BF2A7B14409E}"/>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6A85026B-79CD-4E66-9212-FC4E8BE470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grpSp>
        <p:nvGrpSpPr>
          <p:cNvPr id="4" name="Group 3">
            <a:extLst>
              <a:ext uri="{FF2B5EF4-FFF2-40B4-BE49-F238E27FC236}">
                <a16:creationId xmlns:a16="http://schemas.microsoft.com/office/drawing/2014/main" id="{3A7F566D-C291-4832-97A6-5DAA1EE608BC}"/>
              </a:ext>
            </a:extLst>
          </p:cNvPr>
          <p:cNvGrpSpPr/>
          <p:nvPr/>
        </p:nvGrpSpPr>
        <p:grpSpPr>
          <a:xfrm>
            <a:off x="626534" y="4041019"/>
            <a:ext cx="8049922" cy="415498"/>
            <a:chOff x="436504" y="4305844"/>
            <a:chExt cx="8049922" cy="415498"/>
          </a:xfrm>
        </p:grpSpPr>
        <p:sp>
          <p:nvSpPr>
            <p:cNvPr id="21" name="TextBox 20">
              <a:extLst>
                <a:ext uri="{FF2B5EF4-FFF2-40B4-BE49-F238E27FC236}">
                  <a16:creationId xmlns:a16="http://schemas.microsoft.com/office/drawing/2014/main" id="{B8A16751-F380-4D34-9D82-2ECE3D71C93C}"/>
                </a:ext>
              </a:extLst>
            </p:cNvPr>
            <p:cNvSpPr txBox="1"/>
            <p:nvPr/>
          </p:nvSpPr>
          <p:spPr>
            <a:xfrm>
              <a:off x="544482" y="4305844"/>
              <a:ext cx="7941944" cy="415498"/>
            </a:xfrm>
            <a:prstGeom prst="rect">
              <a:avLst/>
            </a:prstGeom>
            <a:noFill/>
          </p:spPr>
          <p:txBody>
            <a:bodyPr wrap="square" rtlCol="0">
              <a:spAutoFit/>
            </a:bodyPr>
            <a:lstStyle/>
            <a:p>
              <a:r>
                <a:rPr lang="en-AU" sz="700"/>
                <a:t>This symbol represents a GAP in proficiency requirements, meaning there are no roles currently mapped to that proficiency level. Whilst not mapped to a role, these descriptors provide stepping stone competencies to help an aspiring proficiency role to transition into the experienced proficiency role. * </a:t>
              </a:r>
              <a:r>
                <a:rPr lang="en-AU" sz="700" b="1"/>
                <a:t>Niche Case Manager roles excluded from demonstrating this core competency: </a:t>
              </a:r>
              <a:r>
                <a:rPr lang="en-AU" sz="700"/>
                <a:t>Fatalities.</a:t>
              </a:r>
            </a:p>
          </p:txBody>
        </p:sp>
        <p:pic>
          <p:nvPicPr>
            <p:cNvPr id="25" name="Graphic 24" descr="Infinity">
              <a:extLst>
                <a:ext uri="{FF2B5EF4-FFF2-40B4-BE49-F238E27FC236}">
                  <a16:creationId xmlns:a16="http://schemas.microsoft.com/office/drawing/2014/main" id="{B8B55B18-947D-4C69-8B0A-F9588978D87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6504" y="4320581"/>
              <a:ext cx="161962" cy="161962"/>
            </a:xfrm>
            <a:prstGeom prst="rect">
              <a:avLst/>
            </a:prstGeom>
          </p:spPr>
        </p:pic>
      </p:grpSp>
      <p:grpSp>
        <p:nvGrpSpPr>
          <p:cNvPr id="9" name="Group 8">
            <a:extLst>
              <a:ext uri="{FF2B5EF4-FFF2-40B4-BE49-F238E27FC236}">
                <a16:creationId xmlns:a16="http://schemas.microsoft.com/office/drawing/2014/main" id="{9ADC5ACB-7AC7-423F-91E2-FE440CB83A15}"/>
              </a:ext>
            </a:extLst>
          </p:cNvPr>
          <p:cNvGrpSpPr/>
          <p:nvPr/>
        </p:nvGrpSpPr>
        <p:grpSpPr>
          <a:xfrm>
            <a:off x="2546100" y="1724986"/>
            <a:ext cx="138947" cy="1699922"/>
            <a:chOff x="2459872" y="1665503"/>
            <a:chExt cx="173251" cy="1699922"/>
          </a:xfrm>
        </p:grpSpPr>
        <p:pic>
          <p:nvPicPr>
            <p:cNvPr id="27" name="Graphic 26" descr="Infinity">
              <a:extLst>
                <a:ext uri="{FF2B5EF4-FFF2-40B4-BE49-F238E27FC236}">
                  <a16:creationId xmlns:a16="http://schemas.microsoft.com/office/drawing/2014/main" id="{1326E29D-52CE-4E12-8011-F195893A36C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71161" y="2334324"/>
              <a:ext cx="161962" cy="161962"/>
            </a:xfrm>
            <a:prstGeom prst="rect">
              <a:avLst/>
            </a:prstGeom>
          </p:spPr>
        </p:pic>
        <p:pic>
          <p:nvPicPr>
            <p:cNvPr id="28" name="Graphic 27" descr="Infinity">
              <a:extLst>
                <a:ext uri="{FF2B5EF4-FFF2-40B4-BE49-F238E27FC236}">
                  <a16:creationId xmlns:a16="http://schemas.microsoft.com/office/drawing/2014/main" id="{29BD83DA-69C5-495B-80EF-F44844F05D4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59872" y="3203463"/>
              <a:ext cx="161962" cy="161962"/>
            </a:xfrm>
            <a:prstGeom prst="rect">
              <a:avLst/>
            </a:prstGeom>
          </p:spPr>
        </p:pic>
        <p:sp>
          <p:nvSpPr>
            <p:cNvPr id="6" name="Graphic 25" descr="Infinity">
              <a:extLst>
                <a:ext uri="{FF2B5EF4-FFF2-40B4-BE49-F238E27FC236}">
                  <a16:creationId xmlns:a16="http://schemas.microsoft.com/office/drawing/2014/main" id="{C77A269B-FC1A-4A2F-B44D-177A3029CD6D}"/>
                </a:ext>
              </a:extLst>
            </p:cNvPr>
            <p:cNvSpPr/>
            <p:nvPr/>
          </p:nvSpPr>
          <p:spPr>
            <a:xfrm>
              <a:off x="2483186" y="1665503"/>
              <a:ext cx="142863" cy="65695"/>
            </a:xfrm>
            <a:custGeom>
              <a:avLst/>
              <a:gdLst>
                <a:gd name="connsiteX0" fmla="*/ 110016 w 142863"/>
                <a:gd name="connsiteY0" fmla="*/ 0 h 65695"/>
                <a:gd name="connsiteX1" fmla="*/ 71432 w 142863"/>
                <a:gd name="connsiteY1" fmla="*/ 23518 h 65695"/>
                <a:gd name="connsiteX2" fmla="*/ 32848 w 142863"/>
                <a:gd name="connsiteY2" fmla="*/ 0 h 65695"/>
                <a:gd name="connsiteX3" fmla="*/ 0 w 142863"/>
                <a:gd name="connsiteY3" fmla="*/ 32848 h 65695"/>
                <a:gd name="connsiteX4" fmla="*/ 32848 w 142863"/>
                <a:gd name="connsiteY4" fmla="*/ 65696 h 65695"/>
                <a:gd name="connsiteX5" fmla="*/ 71432 w 142863"/>
                <a:gd name="connsiteY5" fmla="*/ 41941 h 65695"/>
                <a:gd name="connsiteX6" fmla="*/ 110016 w 142863"/>
                <a:gd name="connsiteY6" fmla="*/ 65696 h 65695"/>
                <a:gd name="connsiteX7" fmla="*/ 142864 w 142863"/>
                <a:gd name="connsiteY7" fmla="*/ 32848 h 65695"/>
                <a:gd name="connsiteX8" fmla="*/ 110016 w 142863"/>
                <a:gd name="connsiteY8" fmla="*/ 0 h 65695"/>
                <a:gd name="connsiteX9" fmla="*/ 61309 w 142863"/>
                <a:gd name="connsiteY9" fmla="*/ 33118 h 65695"/>
                <a:gd name="connsiteX10" fmla="*/ 32848 w 142863"/>
                <a:gd name="connsiteY10" fmla="*/ 52199 h 65695"/>
                <a:gd name="connsiteX11" fmla="*/ 13497 w 142863"/>
                <a:gd name="connsiteY11" fmla="*/ 32848 h 65695"/>
                <a:gd name="connsiteX12" fmla="*/ 32848 w 142863"/>
                <a:gd name="connsiteY12" fmla="*/ 13497 h 65695"/>
                <a:gd name="connsiteX13" fmla="*/ 61242 w 142863"/>
                <a:gd name="connsiteY13" fmla="*/ 32359 h 65695"/>
                <a:gd name="connsiteX14" fmla="*/ 61546 w 142863"/>
                <a:gd name="connsiteY14" fmla="*/ 32730 h 65695"/>
                <a:gd name="connsiteX15" fmla="*/ 110016 w 142863"/>
                <a:gd name="connsiteY15" fmla="*/ 52199 h 65695"/>
                <a:gd name="connsiteX16" fmla="*/ 81656 w 142863"/>
                <a:gd name="connsiteY16" fmla="*/ 33118 h 65695"/>
                <a:gd name="connsiteX17" fmla="*/ 81318 w 142863"/>
                <a:gd name="connsiteY17" fmla="*/ 32730 h 65695"/>
                <a:gd name="connsiteX18" fmla="*/ 81622 w 142863"/>
                <a:gd name="connsiteY18" fmla="*/ 32359 h 65695"/>
                <a:gd name="connsiteX19" fmla="*/ 110016 w 142863"/>
                <a:gd name="connsiteY19" fmla="*/ 13497 h 65695"/>
                <a:gd name="connsiteX20" fmla="*/ 129367 w 142863"/>
                <a:gd name="connsiteY20" fmla="*/ 32848 h 65695"/>
                <a:gd name="connsiteX21" fmla="*/ 110016 w 142863"/>
                <a:gd name="connsiteY21" fmla="*/ 52199 h 6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863" h="65695">
                  <a:moveTo>
                    <a:pt x="110016" y="0"/>
                  </a:moveTo>
                  <a:cubicBezTo>
                    <a:pt x="93702" y="0"/>
                    <a:pt x="81774" y="11590"/>
                    <a:pt x="71432" y="23518"/>
                  </a:cubicBezTo>
                  <a:cubicBezTo>
                    <a:pt x="61090" y="11590"/>
                    <a:pt x="49162" y="0"/>
                    <a:pt x="32848" y="0"/>
                  </a:cubicBezTo>
                  <a:cubicBezTo>
                    <a:pt x="14706" y="0"/>
                    <a:pt x="0" y="14706"/>
                    <a:pt x="0" y="32848"/>
                  </a:cubicBezTo>
                  <a:cubicBezTo>
                    <a:pt x="0" y="50989"/>
                    <a:pt x="14706" y="65696"/>
                    <a:pt x="32848" y="65696"/>
                  </a:cubicBezTo>
                  <a:cubicBezTo>
                    <a:pt x="49112" y="65696"/>
                    <a:pt x="60635" y="54426"/>
                    <a:pt x="71432" y="41941"/>
                  </a:cubicBezTo>
                  <a:cubicBezTo>
                    <a:pt x="82128" y="54342"/>
                    <a:pt x="93702" y="65696"/>
                    <a:pt x="110016" y="65696"/>
                  </a:cubicBezTo>
                  <a:cubicBezTo>
                    <a:pt x="128157" y="65696"/>
                    <a:pt x="142864" y="50989"/>
                    <a:pt x="142864" y="32848"/>
                  </a:cubicBezTo>
                  <a:cubicBezTo>
                    <a:pt x="142864" y="14706"/>
                    <a:pt x="128157" y="0"/>
                    <a:pt x="110016" y="0"/>
                  </a:cubicBezTo>
                  <a:close/>
                  <a:moveTo>
                    <a:pt x="61309" y="33118"/>
                  </a:moveTo>
                  <a:cubicBezTo>
                    <a:pt x="50765" y="45198"/>
                    <a:pt x="42751" y="52199"/>
                    <a:pt x="32848" y="52199"/>
                  </a:cubicBezTo>
                  <a:cubicBezTo>
                    <a:pt x="22161" y="52199"/>
                    <a:pt x="13497" y="43535"/>
                    <a:pt x="13497" y="32848"/>
                  </a:cubicBezTo>
                  <a:cubicBezTo>
                    <a:pt x="13497" y="22161"/>
                    <a:pt x="22161" y="13497"/>
                    <a:pt x="32848" y="13497"/>
                  </a:cubicBezTo>
                  <a:cubicBezTo>
                    <a:pt x="42836" y="13497"/>
                    <a:pt x="51406" y="21038"/>
                    <a:pt x="61242" y="32359"/>
                  </a:cubicBezTo>
                  <a:lnTo>
                    <a:pt x="61546" y="32730"/>
                  </a:lnTo>
                  <a:close/>
                  <a:moveTo>
                    <a:pt x="110016" y="52199"/>
                  </a:moveTo>
                  <a:cubicBezTo>
                    <a:pt x="100096" y="52199"/>
                    <a:pt x="91812" y="44894"/>
                    <a:pt x="81656" y="33118"/>
                  </a:cubicBezTo>
                  <a:lnTo>
                    <a:pt x="81318" y="32730"/>
                  </a:lnTo>
                  <a:lnTo>
                    <a:pt x="81622" y="32359"/>
                  </a:lnTo>
                  <a:cubicBezTo>
                    <a:pt x="91441" y="21038"/>
                    <a:pt x="100113" y="13497"/>
                    <a:pt x="110016" y="13497"/>
                  </a:cubicBezTo>
                  <a:cubicBezTo>
                    <a:pt x="120703" y="13497"/>
                    <a:pt x="129367" y="22161"/>
                    <a:pt x="129367" y="32848"/>
                  </a:cubicBezTo>
                  <a:cubicBezTo>
                    <a:pt x="129367" y="43535"/>
                    <a:pt x="120703" y="52199"/>
                    <a:pt x="110016" y="52199"/>
                  </a:cubicBezTo>
                  <a:close/>
                </a:path>
              </a:pathLst>
            </a:custGeom>
            <a:solidFill>
              <a:schemeClr val="tx1"/>
            </a:solidFill>
            <a:ln w="1687" cap="flat">
              <a:noFill/>
              <a:prstDash val="solid"/>
              <a:miter/>
            </a:ln>
          </p:spPr>
          <p:txBody>
            <a:bodyPr rtlCol="0" anchor="ctr"/>
            <a:lstStyle/>
            <a:p>
              <a:endParaRPr lang="en-AU"/>
            </a:p>
          </p:txBody>
        </p:sp>
      </p:grpSp>
      <p:sp>
        <p:nvSpPr>
          <p:cNvPr id="26" name="Rectangle 25">
            <a:extLst>
              <a:ext uri="{FF2B5EF4-FFF2-40B4-BE49-F238E27FC236}">
                <a16:creationId xmlns:a16="http://schemas.microsoft.com/office/drawing/2014/main" id="{F50B10A2-884C-4C2E-B254-6735E512845E}"/>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9" name="object 2">
            <a:extLst>
              <a:ext uri="{FF2B5EF4-FFF2-40B4-BE49-F238E27FC236}">
                <a16:creationId xmlns:a16="http://schemas.microsoft.com/office/drawing/2014/main" id="{CF201A89-B657-4AD2-B688-0555B7A6A6BF}"/>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217951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2014126101"/>
              </p:ext>
            </p:extLst>
          </p:nvPr>
        </p:nvGraphicFramePr>
        <p:xfrm>
          <a:off x="396000" y="1413710"/>
          <a:ext cx="8352000" cy="2828614"/>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363579">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Injury Management, Technical</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extLst>
                  <a:ext uri="{0D108BD9-81ED-4DB2-BD59-A6C34878D82A}">
                    <a16:rowId xmlns:a16="http://schemas.microsoft.com/office/drawing/2014/main" val="4038303857"/>
                  </a:ext>
                </a:extLst>
              </a:tr>
              <a:tr h="800419">
                <a:tc>
                  <a:txBody>
                    <a:bodyPr/>
                    <a:lstStyle/>
                    <a:p>
                      <a:pPr>
                        <a:lnSpc>
                          <a:spcPct val="107000"/>
                        </a:lnSpc>
                        <a:spcAft>
                          <a:spcPts val="800"/>
                        </a:spcAft>
                      </a:pPr>
                      <a:r>
                        <a:rPr lang="en-AU" sz="900" b="0">
                          <a:effectLst/>
                          <a:latin typeface="+mn-lt"/>
                          <a:ea typeface="Calibri" panose="020F0502020204030204" pitchFamily="34" charset="0"/>
                          <a:cs typeface="Times New Roman" panose="02020603050405020304" pitchFamily="18" charset="0"/>
                        </a:rPr>
                        <a:t>Understands the </a:t>
                      </a:r>
                      <a:r>
                        <a:rPr lang="en-AU" sz="900" b="0">
                          <a:solidFill>
                            <a:srgbClr val="000000"/>
                          </a:solidFill>
                          <a:effectLst/>
                          <a:latin typeface="+mn-lt"/>
                          <a:ea typeface="Calibri" panose="020F0502020204030204" pitchFamily="34" charset="0"/>
                          <a:cs typeface="Times New Roman" panose="02020603050405020304" pitchFamily="18" charset="0"/>
                        </a:rPr>
                        <a:t>difference between a complaint, feedback, enquiry, dispute and litigation, and appropriate processes.</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Understands the impact of own actions on relationships with stakeholders and identifies opportunities to improve those relationships.</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Applies correct processes to mitigate, resolve and/or escalate conflicts in a timely manner to minimise impact on the injured person.</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val="2545112211"/>
                  </a:ext>
                </a:extLst>
              </a:tr>
              <a:tr h="800419">
                <a:tc>
                  <a:txBody>
                    <a:bodyPr/>
                    <a:lstStyle/>
                    <a:p>
                      <a:pPr>
                        <a:lnSpc>
                          <a:spcPct val="107000"/>
                        </a:lnSpc>
                        <a:spcAft>
                          <a:spcPts val="800"/>
                        </a:spcAft>
                      </a:pPr>
                      <a:r>
                        <a:rPr lang="en-AU" sz="900" b="0">
                          <a:solidFill>
                            <a:srgbClr val="000000"/>
                          </a:solidFill>
                          <a:effectLst/>
                          <a:latin typeface="+mn-lt"/>
                          <a:ea typeface="Calibri" panose="020F0502020204030204" pitchFamily="34" charset="0"/>
                          <a:cs typeface="Times New Roman" panose="02020603050405020304" pitchFamily="18" charset="0"/>
                        </a:rPr>
                        <a:t>Identifies the internal management, technical and legal referral processes to support conflict resolution.</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Acknowledges issues of conflict and actively supports stakeholders in conflict resolution processes.</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alpha val="20000"/>
                      </a:srgbClr>
                    </a:solidFill>
                  </a:tcPr>
                </a:tc>
                <a:tc>
                  <a:txBody>
                    <a:bodyPr/>
                    <a:lstStyle/>
                    <a:p>
                      <a:pPr>
                        <a:lnSpc>
                          <a:spcPct val="107000"/>
                        </a:lnSpc>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alpha val="20000"/>
                      </a:srgbClr>
                    </a:solidFill>
                  </a:tcPr>
                </a:tc>
                <a:extLst>
                  <a:ext uri="{0D108BD9-81ED-4DB2-BD59-A6C34878D82A}">
                    <a16:rowId xmlns:a16="http://schemas.microsoft.com/office/drawing/2014/main" val="393431415"/>
                  </a:ext>
                </a:extLst>
              </a:tr>
              <a:tr h="864197">
                <a:tc>
                  <a:txBody>
                    <a:bodyPr/>
                    <a:lstStyle/>
                    <a:p>
                      <a:pPr>
                        <a:lnSpc>
                          <a:spcPct val="107000"/>
                        </a:lnSpc>
                        <a:spcAft>
                          <a:spcPts val="800"/>
                        </a:spcAft>
                      </a:pPr>
                      <a:r>
                        <a:rPr lang="en-AU" sz="900" b="0">
                          <a:solidFill>
                            <a:srgbClr val="000000"/>
                          </a:solidFill>
                          <a:effectLst/>
                          <a:latin typeface="+mn-lt"/>
                          <a:ea typeface="Calibri" panose="020F0502020204030204" pitchFamily="34" charset="0"/>
                          <a:cs typeface="Times New Roman" panose="02020603050405020304" pitchFamily="18" charset="0"/>
                        </a:rPr>
                        <a:t>Understands the referral documentation and/or process that is to be used to escalate conflicts to internal teams.</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Prepares objective and concise referral documentation to escalate conflicts to internal teams.</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rgbClr val="000000"/>
                          </a:solidFill>
                          <a:effectLst/>
                          <a:latin typeface="+mn-lt"/>
                          <a:ea typeface="Calibri" panose="020F0502020204030204" pitchFamily="34" charset="0"/>
                          <a:cs typeface="Times New Roman" panose="02020603050405020304" pitchFamily="18" charset="0"/>
                        </a:rPr>
                        <a:t>Prepares and when asked to do so, represents the business, with responding to conflicts referred to icare, the regulator or Independent Review Office (IRO).</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extLst>
                  <a:ext uri="{0D108BD9-81ED-4DB2-BD59-A6C34878D82A}">
                    <a16:rowId xmlns:a16="http://schemas.microsoft.com/office/drawing/2014/main" val="575248573"/>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305898" y="200419"/>
            <a:ext cx="1766810" cy="261610"/>
          </a:xfrm>
          <a:prstGeom prst="rect">
            <a:avLst/>
          </a:prstGeom>
          <a:noFill/>
        </p:spPr>
        <p:txBody>
          <a:bodyPr wrap="square" rtlCol="0">
            <a:spAutoFit/>
          </a:bodyPr>
          <a:lstStyle/>
          <a:p>
            <a:r>
              <a:rPr lang="en-US" sz="1100" b="0" i="0">
                <a:solidFill>
                  <a:schemeClr val="bg1"/>
                </a:solidFill>
              </a:rPr>
              <a:t>Positive Connections</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a:solidFill>
                  <a:schemeClr val="bg1"/>
                </a:solidFill>
                <a:latin typeface="+mj-lt"/>
              </a:rPr>
              <a:t>Conflict Resolution</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250362" y="877050"/>
            <a:ext cx="8352929" cy="430887"/>
          </a:xfrm>
          <a:prstGeom prst="rect">
            <a:avLst/>
          </a:prstGeom>
          <a:noFill/>
        </p:spPr>
        <p:txBody>
          <a:bodyPr wrap="square" rtlCol="0">
            <a:spAutoFit/>
          </a:bodyPr>
          <a:lstStyle/>
          <a:p>
            <a:r>
              <a:rPr lang="en-AU" sz="1100"/>
              <a:t>Identify, mitigate, and resolve conflict in a timely manner to improve outcomes for injured people and maintain positive working relationships by utilising conflict resolution process and guidelines. </a:t>
            </a:r>
          </a:p>
        </p:txBody>
      </p:sp>
      <p:sp>
        <p:nvSpPr>
          <p:cNvPr id="18" name="Slide Number Placeholder 3">
            <a:extLst>
              <a:ext uri="{FF2B5EF4-FFF2-40B4-BE49-F238E27FC236}">
                <a16:creationId xmlns:a16="http://schemas.microsoft.com/office/drawing/2014/main" id="{41883B2F-AB94-4622-B416-53FD9D595461}"/>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12</a:t>
            </a:fld>
            <a:endParaRPr lang="en-AU" sz="900">
              <a:solidFill>
                <a:schemeClr val="tx1"/>
              </a:solidFill>
            </a:endParaRPr>
          </a:p>
        </p:txBody>
      </p:sp>
      <p:pic>
        <p:nvPicPr>
          <p:cNvPr id="19" name="Graphic 18">
            <a:extLst>
              <a:ext uri="{FF2B5EF4-FFF2-40B4-BE49-F238E27FC236}">
                <a16:creationId xmlns:a16="http://schemas.microsoft.com/office/drawing/2014/main" id="{D391ED79-27AE-44EC-9040-29F73139969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82144" y="200419"/>
            <a:ext cx="461666" cy="461666"/>
          </a:xfrm>
          <a:prstGeom prst="rect">
            <a:avLst/>
          </a:prstGeom>
        </p:spPr>
      </p:pic>
      <p:sp>
        <p:nvSpPr>
          <p:cNvPr id="20" name="Rectangle 19">
            <a:extLst>
              <a:ext uri="{FF2B5EF4-FFF2-40B4-BE49-F238E27FC236}">
                <a16:creationId xmlns:a16="http://schemas.microsoft.com/office/drawing/2014/main" id="{BBA6E307-0D8D-4C02-B075-D8242720DF40}"/>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BFF5EBBB-2594-4666-B9DA-DD08A44005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23" name="Rectangle 22">
            <a:extLst>
              <a:ext uri="{FF2B5EF4-FFF2-40B4-BE49-F238E27FC236}">
                <a16:creationId xmlns:a16="http://schemas.microsoft.com/office/drawing/2014/main" id="{14AFAF12-99F9-4D24-AFED-D9726E72AB32}"/>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4" name="object 2">
            <a:extLst>
              <a:ext uri="{FF2B5EF4-FFF2-40B4-BE49-F238E27FC236}">
                <a16:creationId xmlns:a16="http://schemas.microsoft.com/office/drawing/2014/main" id="{2A4EEA86-D8D9-4BEF-A383-AB777DE7FABE}"/>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1139580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1909305183"/>
              </p:ext>
            </p:extLst>
          </p:nvPr>
        </p:nvGraphicFramePr>
        <p:xfrm>
          <a:off x="396000" y="1227253"/>
          <a:ext cx="8352000" cy="2629740"/>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490390">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Technical, 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tc>
                  <a:txBody>
                    <a:bodyPr/>
                    <a:lstStyle/>
                    <a:p>
                      <a:pPr marL="6350" indent="-6350" algn="ctr">
                        <a:lnSpc>
                          <a:spcPct val="103000"/>
                        </a:lnSpc>
                        <a:spcAft>
                          <a:spcPts val="145"/>
                        </a:spcAft>
                      </a:pPr>
                      <a:r>
                        <a:rPr lang="en-AU" sz="1050" b="1">
                          <a:solidFill>
                            <a:schemeClr val="bg1"/>
                          </a:solidFill>
                          <a:effectLst/>
                          <a:latin typeface="+mn-lt"/>
                        </a:rPr>
                        <a:t>Expert</a:t>
                      </a:r>
                    </a:p>
                    <a:p>
                      <a:pPr marL="6350" indent="-6350" algn="ctr">
                        <a:lnSpc>
                          <a:spcPct val="103000"/>
                        </a:lnSpc>
                        <a:spcAft>
                          <a:spcPts val="145"/>
                        </a:spcAft>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extLst>
                  <a:ext uri="{0D108BD9-81ED-4DB2-BD59-A6C34878D82A}">
                    <a16:rowId xmlns:a16="http://schemas.microsoft.com/office/drawing/2014/main" val="4038303857"/>
                  </a:ext>
                </a:extLst>
              </a:tr>
              <a:tr h="1069675">
                <a:tc>
                  <a:txBody>
                    <a:bodyPr/>
                    <a:lstStyle/>
                    <a:p>
                      <a:pPr>
                        <a:lnSpc>
                          <a:spcPct val="107000"/>
                        </a:lnSpc>
                        <a:spcAft>
                          <a:spcPts val="800"/>
                        </a:spcAft>
                      </a:pPr>
                      <a:endParaRPr lang="en-AU" sz="900" b="0" strike="sngStrike">
                        <a:solidFill>
                          <a:srgbClr val="00B050"/>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a:lnSpc>
                          <a:spcPct val="107000"/>
                        </a:lnSpc>
                        <a:spcAft>
                          <a:spcPts val="800"/>
                        </a:spcAft>
                      </a:pPr>
                      <a:r>
                        <a:rPr lang="en-AU" sz="900" b="0">
                          <a:solidFill>
                            <a:srgbClr val="000000"/>
                          </a:solidFill>
                          <a:effectLst/>
                          <a:latin typeface="+mn-lt"/>
                          <a:ea typeface="Calibri" panose="020F0502020204030204" pitchFamily="34" charset="0"/>
                          <a:cs typeface="Times New Roman" panose="02020603050405020304" pitchFamily="18" charset="0"/>
                        </a:rPr>
                        <a:t>Applies ethical decision making to comply with organisational policy, procedure, regulatory principles of practice and relevant legislation.</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Promotes and models ethical decision making with workers, employers, colleagues, and other key stakeholders.</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5112211"/>
                  </a:ext>
                </a:extLst>
              </a:tr>
              <a:tr h="1069675">
                <a:tc>
                  <a:txBody>
                    <a:bodyPr/>
                    <a:lstStyle/>
                    <a:p>
                      <a:pPr>
                        <a:lnSpc>
                          <a:spcPct val="107000"/>
                        </a:lnSpc>
                        <a:spcAft>
                          <a:spcPts val="800"/>
                        </a:spcAft>
                      </a:pPr>
                      <a:r>
                        <a:rPr lang="en-AU" sz="900" b="0">
                          <a:solidFill>
                            <a:srgbClr val="000000"/>
                          </a:solidFill>
                          <a:effectLst/>
                          <a:latin typeface="+mn-lt"/>
                          <a:ea typeface="Calibri" panose="020F0502020204030204" pitchFamily="34" charset="0"/>
                          <a:cs typeface="Times New Roman" panose="02020603050405020304" pitchFamily="18" charset="0"/>
                        </a:rPr>
                        <a:t>Understands and identifies ethical situations that may impact on decision making.</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rgbClr val="000000"/>
                          </a:solidFill>
                          <a:effectLst/>
                          <a:latin typeface="+mn-lt"/>
                          <a:ea typeface="Calibri" panose="020F0502020204030204" pitchFamily="34" charset="0"/>
                          <a:cs typeface="Times New Roman" panose="02020603050405020304" pitchFamily="18" charset="0"/>
                        </a:rPr>
                        <a:t>Provides support for dealing with possible ethical issues that arise from legislative or regulatory application.</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Anticipates and evaluates risks and impacts of ethical situations that may arise and develops effective strategies to manage this.</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3233278156"/>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307465" y="195486"/>
            <a:ext cx="1766810" cy="261610"/>
          </a:xfrm>
          <a:prstGeom prst="rect">
            <a:avLst/>
          </a:prstGeom>
          <a:noFill/>
        </p:spPr>
        <p:txBody>
          <a:bodyPr wrap="square" rtlCol="0">
            <a:spAutoFit/>
          </a:bodyPr>
          <a:lstStyle/>
          <a:p>
            <a:r>
              <a:rPr lang="en-US" sz="1100" b="0" i="0">
                <a:solidFill>
                  <a:schemeClr val="bg1"/>
                </a:solidFill>
              </a:rPr>
              <a:t>Positive Connections</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Ethical Conduct </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910492"/>
            <a:ext cx="8352929" cy="261610"/>
          </a:xfrm>
          <a:prstGeom prst="rect">
            <a:avLst/>
          </a:prstGeom>
          <a:noFill/>
        </p:spPr>
        <p:txBody>
          <a:bodyPr wrap="square" rtlCol="0">
            <a:spAutoFit/>
          </a:bodyPr>
          <a:lstStyle/>
          <a:p>
            <a:r>
              <a:rPr lang="en-AU" sz="1100"/>
              <a:t>Act with integrity and apply ethical decision making to protect injured people. </a:t>
            </a:r>
          </a:p>
        </p:txBody>
      </p:sp>
      <p:sp>
        <p:nvSpPr>
          <p:cNvPr id="18" name="Slide Number Placeholder 3">
            <a:extLst>
              <a:ext uri="{FF2B5EF4-FFF2-40B4-BE49-F238E27FC236}">
                <a16:creationId xmlns:a16="http://schemas.microsoft.com/office/drawing/2014/main" id="{C5ADBFDC-C8FF-4C42-B6B8-2B045CE27101}"/>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13</a:t>
            </a:fld>
            <a:endParaRPr lang="en-AU" sz="900">
              <a:solidFill>
                <a:schemeClr val="tx1"/>
              </a:solidFill>
            </a:endParaRPr>
          </a:p>
        </p:txBody>
      </p:sp>
      <p:pic>
        <p:nvPicPr>
          <p:cNvPr id="19" name="Graphic 18">
            <a:extLst>
              <a:ext uri="{FF2B5EF4-FFF2-40B4-BE49-F238E27FC236}">
                <a16:creationId xmlns:a16="http://schemas.microsoft.com/office/drawing/2014/main" id="{ED27A35F-45A5-4C24-B8E8-AB24FEF1584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82144" y="200419"/>
            <a:ext cx="461666" cy="461666"/>
          </a:xfrm>
          <a:prstGeom prst="rect">
            <a:avLst/>
          </a:prstGeom>
        </p:spPr>
      </p:pic>
      <p:sp>
        <p:nvSpPr>
          <p:cNvPr id="20" name="Rectangle 19">
            <a:extLst>
              <a:ext uri="{FF2B5EF4-FFF2-40B4-BE49-F238E27FC236}">
                <a16:creationId xmlns:a16="http://schemas.microsoft.com/office/drawing/2014/main" id="{33AD99C3-E818-46D8-BAAB-80BC318DD385}"/>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B6A278E9-98BC-40DA-A9C5-FC4F17D7CD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21" name="Rectangle 20">
            <a:extLst>
              <a:ext uri="{FF2B5EF4-FFF2-40B4-BE49-F238E27FC236}">
                <a16:creationId xmlns:a16="http://schemas.microsoft.com/office/drawing/2014/main" id="{BE33E796-B364-48E7-9732-043E0B76BC49}"/>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3" name="object 2">
            <a:extLst>
              <a:ext uri="{FF2B5EF4-FFF2-40B4-BE49-F238E27FC236}">
                <a16:creationId xmlns:a16="http://schemas.microsoft.com/office/drawing/2014/main" id="{7CCCE484-36CA-4B32-93A3-5BBBFEB67FCA}"/>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152375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7EE072F-BAEF-474F-BAB5-BA211A8BA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5554" y="1203598"/>
            <a:ext cx="18764378" cy="2095663"/>
          </a:xfrm>
          <a:prstGeom prst="rect">
            <a:avLst/>
          </a:prstGeom>
        </p:spPr>
      </p:pic>
      <p:sp>
        <p:nvSpPr>
          <p:cNvPr id="7" name="Subtitle 2">
            <a:extLst>
              <a:ext uri="{FF2B5EF4-FFF2-40B4-BE49-F238E27FC236}">
                <a16:creationId xmlns:a16="http://schemas.microsoft.com/office/drawing/2014/main" id="{79026029-8F5C-41E3-AD8B-B47ADFDAF3A3}"/>
              </a:ext>
            </a:extLst>
          </p:cNvPr>
          <p:cNvSpPr txBox="1">
            <a:spLocks/>
          </p:cNvSpPr>
          <p:nvPr/>
        </p:nvSpPr>
        <p:spPr>
          <a:xfrm>
            <a:off x="4728490" y="3368095"/>
            <a:ext cx="4228886" cy="1147872"/>
          </a:xfrm>
          <a:prstGeom prst="rect">
            <a:avLst/>
          </a:prstGeom>
          <a:noFill/>
        </p:spPr>
        <p:txBody>
          <a:bodyPr>
            <a:noAutofit/>
          </a:bodyPr>
          <a:lstStyle>
            <a:lvl1pPr marL="0" indent="0" algn="l" defTabSz="914400" rtl="0" eaLnBrk="1" latinLnBrk="0" hangingPunct="1">
              <a:spcBef>
                <a:spcPts val="0"/>
              </a:spcBef>
              <a:buClr>
                <a:schemeClr val="tx2"/>
              </a:buClr>
              <a:buFont typeface="Arial" panose="020B0604020202020204" pitchFamily="34" charset="0"/>
              <a:buNone/>
              <a:defRPr sz="1400" b="0" i="0" kern="1200">
                <a:solidFill>
                  <a:schemeClr val="tx1">
                    <a:lumMod val="85000"/>
                    <a:lumOff val="15000"/>
                  </a:schemeClr>
                </a:solidFill>
                <a:latin typeface="Gotham Book" pitchFamily="2" charset="0"/>
                <a:ea typeface="+mn-ea"/>
                <a:cs typeface="+mn-cs"/>
              </a:defRPr>
            </a:lvl1pPr>
            <a:lvl2pPr marL="457200" indent="0" algn="ctr" defTabSz="914400" rtl="0" eaLnBrk="1" latinLnBrk="0" hangingPunct="1">
              <a:spcBef>
                <a:spcPts val="400"/>
              </a:spcBef>
              <a:buClr>
                <a:schemeClr val="tx2"/>
              </a:buClr>
              <a:buFont typeface="Arial" panose="020B0604020202020204" pitchFamily="34" charset="0"/>
              <a:buNone/>
              <a:defRPr sz="1400" kern="1200">
                <a:solidFill>
                  <a:schemeClr val="tx1">
                    <a:tint val="75000"/>
                  </a:schemeClr>
                </a:solidFill>
                <a:latin typeface="+mn-lt"/>
                <a:ea typeface="+mn-ea"/>
                <a:cs typeface="+mn-cs"/>
              </a:defRPr>
            </a:lvl2pPr>
            <a:lvl3pPr marL="914400" indent="0" algn="ctr" defTabSz="914400" rtl="0" eaLnBrk="1" latinLnBrk="0" hangingPunct="1">
              <a:spcBef>
                <a:spcPts val="200"/>
              </a:spcBef>
              <a:buClr>
                <a:schemeClr val="tx2"/>
              </a:buClr>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9pPr>
          </a:lstStyle>
          <a:p>
            <a:r>
              <a:rPr lang="en-AU" sz="1800" b="1">
                <a:solidFill>
                  <a:srgbClr val="00A9E0"/>
                </a:solidFill>
                <a:latin typeface="+mn-lt"/>
              </a:rPr>
              <a:t>We inspire and empower others to maximise potential and achieve common goals.</a:t>
            </a:r>
          </a:p>
        </p:txBody>
      </p:sp>
      <p:pic>
        <p:nvPicPr>
          <p:cNvPr id="9" name="Graphic 8">
            <a:extLst>
              <a:ext uri="{FF2B5EF4-FFF2-40B4-BE49-F238E27FC236}">
                <a16:creationId xmlns:a16="http://schemas.microsoft.com/office/drawing/2014/main" id="{1ED3BC3F-7B40-4896-8876-180EC9FF8C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06" y="1821029"/>
            <a:ext cx="9881486" cy="1292879"/>
          </a:xfrm>
          <a:prstGeom prst="rect">
            <a:avLst/>
          </a:prstGeom>
        </p:spPr>
      </p:pic>
      <p:sp>
        <p:nvSpPr>
          <p:cNvPr id="10" name="TextBox 9">
            <a:extLst>
              <a:ext uri="{FF2B5EF4-FFF2-40B4-BE49-F238E27FC236}">
                <a16:creationId xmlns:a16="http://schemas.microsoft.com/office/drawing/2014/main" id="{41EC842D-45DD-4360-8E43-62158CAAF6BC}"/>
              </a:ext>
            </a:extLst>
          </p:cNvPr>
          <p:cNvSpPr txBox="1"/>
          <p:nvPr/>
        </p:nvSpPr>
        <p:spPr>
          <a:xfrm>
            <a:off x="3127709" y="2063272"/>
            <a:ext cx="6016291" cy="707886"/>
          </a:xfrm>
          <a:prstGeom prst="rect">
            <a:avLst/>
          </a:prstGeom>
          <a:noFill/>
        </p:spPr>
        <p:txBody>
          <a:bodyPr wrap="square" rtlCol="0">
            <a:spAutoFit/>
          </a:bodyPr>
          <a:lstStyle/>
          <a:p>
            <a:r>
              <a:rPr lang="en-US" sz="4000" b="1">
                <a:solidFill>
                  <a:schemeClr val="bg1"/>
                </a:solidFill>
                <a:latin typeface="+mj-lt"/>
              </a:rPr>
              <a:t>Empowered Leadership</a:t>
            </a:r>
          </a:p>
        </p:txBody>
      </p:sp>
      <p:cxnSp>
        <p:nvCxnSpPr>
          <p:cNvPr id="11" name="Straight Connector 10">
            <a:extLst>
              <a:ext uri="{FF2B5EF4-FFF2-40B4-BE49-F238E27FC236}">
                <a16:creationId xmlns:a16="http://schemas.microsoft.com/office/drawing/2014/main" id="{D1EBE1E9-2CF2-4BF8-8D13-0D2C87052B3B}"/>
              </a:ext>
            </a:extLst>
          </p:cNvPr>
          <p:cNvCxnSpPr/>
          <p:nvPr/>
        </p:nvCxnSpPr>
        <p:spPr>
          <a:xfrm>
            <a:off x="3061679" y="2181781"/>
            <a:ext cx="0" cy="5713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572BCEA-71C6-4410-B877-6E150A8E872C}"/>
              </a:ext>
            </a:extLst>
          </p:cNvPr>
          <p:cNvSpPr/>
          <p:nvPr/>
        </p:nvSpPr>
        <p:spPr>
          <a:xfrm>
            <a:off x="382721" y="3890338"/>
            <a:ext cx="3532916" cy="892552"/>
          </a:xfrm>
          <a:prstGeom prst="rect">
            <a:avLst/>
          </a:prstGeom>
        </p:spPr>
        <p:txBody>
          <a:bodyPr wrap="square">
            <a:spAutoFit/>
          </a:bodyPr>
          <a:lstStyle/>
          <a:p>
            <a:pPr>
              <a:spcBef>
                <a:spcPts val="200"/>
              </a:spcBef>
              <a:spcAft>
                <a:spcPts val="200"/>
              </a:spcAft>
            </a:pPr>
            <a:r>
              <a:rPr lang="en-AU" sz="1050" b="1"/>
              <a:t>Core Competencies:</a:t>
            </a:r>
          </a:p>
          <a:p>
            <a:pPr marL="171450" indent="-171450">
              <a:spcBef>
                <a:spcPts val="200"/>
              </a:spcBef>
              <a:spcAft>
                <a:spcPts val="200"/>
              </a:spcAft>
              <a:buFont typeface="Arial" panose="020B0604020202020204" pitchFamily="34" charset="0"/>
              <a:buChar char="•"/>
            </a:pPr>
            <a:r>
              <a:rPr lang="en-AU" sz="1050"/>
              <a:t>Coaching </a:t>
            </a:r>
          </a:p>
          <a:p>
            <a:pPr marL="171450" indent="-171450">
              <a:spcBef>
                <a:spcPts val="200"/>
              </a:spcBef>
              <a:spcAft>
                <a:spcPts val="200"/>
              </a:spcAft>
              <a:buFont typeface="Arial" panose="020B0604020202020204" pitchFamily="34" charset="0"/>
              <a:buChar char="•"/>
            </a:pPr>
            <a:r>
              <a:rPr lang="en-AU" sz="1050"/>
              <a:t>Driving Performance </a:t>
            </a:r>
          </a:p>
          <a:p>
            <a:pPr marL="171450" indent="-171450">
              <a:spcBef>
                <a:spcPts val="200"/>
              </a:spcBef>
              <a:spcAft>
                <a:spcPts val="200"/>
              </a:spcAft>
              <a:buFont typeface="Arial" panose="020B0604020202020204" pitchFamily="34" charset="0"/>
              <a:buChar char="•"/>
            </a:pPr>
            <a:r>
              <a:rPr lang="en-AU" sz="1050"/>
              <a:t>Managing Change</a:t>
            </a:r>
          </a:p>
        </p:txBody>
      </p:sp>
      <p:grpSp>
        <p:nvGrpSpPr>
          <p:cNvPr id="158" name="Group 157">
            <a:extLst>
              <a:ext uri="{FF2B5EF4-FFF2-40B4-BE49-F238E27FC236}">
                <a16:creationId xmlns:a16="http://schemas.microsoft.com/office/drawing/2014/main" id="{C0E2C659-223F-4148-A375-D4BC8603D5EB}"/>
              </a:ext>
            </a:extLst>
          </p:cNvPr>
          <p:cNvGrpSpPr/>
          <p:nvPr/>
        </p:nvGrpSpPr>
        <p:grpSpPr>
          <a:xfrm>
            <a:off x="4932040" y="237295"/>
            <a:ext cx="3960441" cy="678271"/>
            <a:chOff x="429211" y="1142121"/>
            <a:chExt cx="8517108" cy="1431637"/>
          </a:xfrm>
        </p:grpSpPr>
        <p:grpSp>
          <p:nvGrpSpPr>
            <p:cNvPr id="163" name="Group 162">
              <a:extLst>
                <a:ext uri="{FF2B5EF4-FFF2-40B4-BE49-F238E27FC236}">
                  <a16:creationId xmlns:a16="http://schemas.microsoft.com/office/drawing/2014/main" id="{0956327E-8BB2-4366-97A6-09DAFFB429AC}"/>
                </a:ext>
              </a:extLst>
            </p:cNvPr>
            <p:cNvGrpSpPr/>
            <p:nvPr/>
          </p:nvGrpSpPr>
          <p:grpSpPr>
            <a:xfrm>
              <a:off x="543535" y="1142121"/>
              <a:ext cx="8175771" cy="988887"/>
              <a:chOff x="1286770" y="1610703"/>
              <a:chExt cx="12350349" cy="1526660"/>
            </a:xfrm>
          </p:grpSpPr>
          <p:grpSp>
            <p:nvGrpSpPr>
              <p:cNvPr id="171" name="Group 170">
                <a:extLst>
                  <a:ext uri="{FF2B5EF4-FFF2-40B4-BE49-F238E27FC236}">
                    <a16:creationId xmlns:a16="http://schemas.microsoft.com/office/drawing/2014/main" id="{EA85341C-2DB6-456D-8032-D993A07C3912}"/>
                  </a:ext>
                </a:extLst>
              </p:cNvPr>
              <p:cNvGrpSpPr/>
              <p:nvPr/>
            </p:nvGrpSpPr>
            <p:grpSpPr>
              <a:xfrm>
                <a:off x="2425550" y="2108645"/>
                <a:ext cx="10030748" cy="493317"/>
                <a:chOff x="2425550" y="2108645"/>
                <a:chExt cx="10030748" cy="493317"/>
              </a:xfrm>
            </p:grpSpPr>
            <p:grpSp>
              <p:nvGrpSpPr>
                <p:cNvPr id="190" name="Group 133">
                  <a:extLst>
                    <a:ext uri="{FF2B5EF4-FFF2-40B4-BE49-F238E27FC236}">
                      <a16:creationId xmlns:a16="http://schemas.microsoft.com/office/drawing/2014/main" id="{19E94134-3CE7-427E-8ACD-9C0D0D0FC7FC}"/>
                    </a:ext>
                  </a:extLst>
                </p:cNvPr>
                <p:cNvGrpSpPr>
                  <a:grpSpLocks/>
                </p:cNvGrpSpPr>
                <p:nvPr/>
              </p:nvGrpSpPr>
              <p:grpSpPr bwMode="auto">
                <a:xfrm>
                  <a:off x="9023931" y="2121387"/>
                  <a:ext cx="3432367" cy="480572"/>
                  <a:chOff x="3334198" y="3713783"/>
                  <a:chExt cx="3177496" cy="445102"/>
                </a:xfrm>
              </p:grpSpPr>
              <p:sp>
                <p:nvSpPr>
                  <p:cNvPr id="200" name="Chevron 8">
                    <a:extLst>
                      <a:ext uri="{FF2B5EF4-FFF2-40B4-BE49-F238E27FC236}">
                        <a16:creationId xmlns:a16="http://schemas.microsoft.com/office/drawing/2014/main" id="{294667A9-968F-4AA8-B01B-D8B7214E1CAB}"/>
                      </a:ext>
                    </a:extLst>
                  </p:cNvPr>
                  <p:cNvSpPr/>
                  <p:nvPr/>
                </p:nvSpPr>
                <p:spPr>
                  <a:xfrm>
                    <a:off x="3334198" y="3725578"/>
                    <a:ext cx="1168513"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bg1">
                      <a:lumMod val="75000"/>
                    </a:schemeClr>
                  </a:solidFill>
                  <a:ln w="12700" cap="flat" cmpd="sng" algn="ctr">
                    <a:solidFill>
                      <a:schemeClr val="bg1"/>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201" name="Freeform 61">
                    <a:extLst>
                      <a:ext uri="{FF2B5EF4-FFF2-40B4-BE49-F238E27FC236}">
                        <a16:creationId xmlns:a16="http://schemas.microsoft.com/office/drawing/2014/main" id="{1F5717DD-90C8-4AC4-A2D2-E77307801298}"/>
                      </a:ext>
                    </a:extLst>
                  </p:cNvPr>
                  <p:cNvSpPr/>
                  <p:nvPr/>
                </p:nvSpPr>
                <p:spPr>
                  <a:xfrm>
                    <a:off x="3334198" y="3942232"/>
                    <a:ext cx="1168513"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202" name="Chevron 8">
                    <a:extLst>
                      <a:ext uri="{FF2B5EF4-FFF2-40B4-BE49-F238E27FC236}">
                        <a16:creationId xmlns:a16="http://schemas.microsoft.com/office/drawing/2014/main" id="{50AD45BB-B1C1-4BE3-BD23-54591FE8DE8C}"/>
                      </a:ext>
                    </a:extLst>
                  </p:cNvPr>
                  <p:cNvSpPr/>
                  <p:nvPr/>
                </p:nvSpPr>
                <p:spPr>
                  <a:xfrm>
                    <a:off x="5343181" y="3713783"/>
                    <a:ext cx="1168513"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bg1">
                      <a:lumMod val="75000"/>
                    </a:scheme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203" name="Freeform 61">
                    <a:extLst>
                      <a:ext uri="{FF2B5EF4-FFF2-40B4-BE49-F238E27FC236}">
                        <a16:creationId xmlns:a16="http://schemas.microsoft.com/office/drawing/2014/main" id="{397075CD-F897-478B-90DA-EFA10C3D491B}"/>
                      </a:ext>
                    </a:extLst>
                  </p:cNvPr>
                  <p:cNvSpPr/>
                  <p:nvPr/>
                </p:nvSpPr>
                <p:spPr>
                  <a:xfrm>
                    <a:off x="5253975" y="3930437"/>
                    <a:ext cx="1168513" cy="216654"/>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191" name="Group 135">
                  <a:extLst>
                    <a:ext uri="{FF2B5EF4-FFF2-40B4-BE49-F238E27FC236}">
                      <a16:creationId xmlns:a16="http://schemas.microsoft.com/office/drawing/2014/main" id="{800E6AAF-6F73-4F10-A05F-08E70F62E114}"/>
                    </a:ext>
                  </a:extLst>
                </p:cNvPr>
                <p:cNvGrpSpPr>
                  <a:grpSpLocks/>
                </p:cNvGrpSpPr>
                <p:nvPr/>
              </p:nvGrpSpPr>
              <p:grpSpPr bwMode="auto">
                <a:xfrm>
                  <a:off x="6740321" y="2134122"/>
                  <a:ext cx="1375724" cy="467837"/>
                  <a:chOff x="3266415" y="3725578"/>
                  <a:chExt cx="1273571" cy="433307"/>
                </a:xfrm>
              </p:grpSpPr>
              <p:sp>
                <p:nvSpPr>
                  <p:cNvPr id="198" name="Chevron 8">
                    <a:extLst>
                      <a:ext uri="{FF2B5EF4-FFF2-40B4-BE49-F238E27FC236}">
                        <a16:creationId xmlns:a16="http://schemas.microsoft.com/office/drawing/2014/main" id="{C6CF9F87-C30D-4960-BAB8-253A4ECE3654}"/>
                      </a:ext>
                    </a:extLst>
                  </p:cNvPr>
                  <p:cNvSpPr/>
                  <p:nvPr/>
                </p:nvSpPr>
                <p:spPr>
                  <a:xfrm>
                    <a:off x="3266415" y="3725578"/>
                    <a:ext cx="1273571"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bg1">
                      <a:lumMod val="75000"/>
                    </a:scheme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99" name="Freeform 53">
                    <a:extLst>
                      <a:ext uri="{FF2B5EF4-FFF2-40B4-BE49-F238E27FC236}">
                        <a16:creationId xmlns:a16="http://schemas.microsoft.com/office/drawing/2014/main" id="{32E7A3B8-A1EE-48D3-8DCA-589BC9207F23}"/>
                      </a:ext>
                    </a:extLst>
                  </p:cNvPr>
                  <p:cNvSpPr/>
                  <p:nvPr/>
                </p:nvSpPr>
                <p:spPr>
                  <a:xfrm>
                    <a:off x="3266415" y="3942232"/>
                    <a:ext cx="1273571"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192" name="Group 137">
                  <a:extLst>
                    <a:ext uri="{FF2B5EF4-FFF2-40B4-BE49-F238E27FC236}">
                      <a16:creationId xmlns:a16="http://schemas.microsoft.com/office/drawing/2014/main" id="{44425027-BD69-4723-8D60-D760CEAF8704}"/>
                    </a:ext>
                  </a:extLst>
                </p:cNvPr>
                <p:cNvGrpSpPr>
                  <a:grpSpLocks/>
                </p:cNvGrpSpPr>
                <p:nvPr/>
              </p:nvGrpSpPr>
              <p:grpSpPr bwMode="auto">
                <a:xfrm>
                  <a:off x="4549352" y="2134124"/>
                  <a:ext cx="1378040" cy="467838"/>
                  <a:chOff x="3284383" y="3725578"/>
                  <a:chExt cx="1275716" cy="433307"/>
                </a:xfrm>
              </p:grpSpPr>
              <p:sp>
                <p:nvSpPr>
                  <p:cNvPr id="196" name="Chevron 8">
                    <a:extLst>
                      <a:ext uri="{FF2B5EF4-FFF2-40B4-BE49-F238E27FC236}">
                        <a16:creationId xmlns:a16="http://schemas.microsoft.com/office/drawing/2014/main" id="{C065EDDD-DB10-4154-B5CE-69E969B54925}"/>
                      </a:ext>
                    </a:extLst>
                  </p:cNvPr>
                  <p:cNvSpPr/>
                  <p:nvPr/>
                </p:nvSpPr>
                <p:spPr>
                  <a:xfrm>
                    <a:off x="3284383" y="3725578"/>
                    <a:ext cx="1275716"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rgbClr val="00A9E0"/>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97" name="Freeform 45">
                    <a:extLst>
                      <a:ext uri="{FF2B5EF4-FFF2-40B4-BE49-F238E27FC236}">
                        <a16:creationId xmlns:a16="http://schemas.microsoft.com/office/drawing/2014/main" id="{FD6ACEC4-5F3C-41F3-8CDD-186A0CDCF76C}"/>
                      </a:ext>
                    </a:extLst>
                  </p:cNvPr>
                  <p:cNvSpPr/>
                  <p:nvPr/>
                </p:nvSpPr>
                <p:spPr>
                  <a:xfrm>
                    <a:off x="3284383" y="3942232"/>
                    <a:ext cx="1275716"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193" name="Group 198">
                  <a:extLst>
                    <a:ext uri="{FF2B5EF4-FFF2-40B4-BE49-F238E27FC236}">
                      <a16:creationId xmlns:a16="http://schemas.microsoft.com/office/drawing/2014/main" id="{3AAB4EE6-7DA1-4BFF-8C9B-03DCFB5BBEB3}"/>
                    </a:ext>
                  </a:extLst>
                </p:cNvPr>
                <p:cNvGrpSpPr>
                  <a:grpSpLocks/>
                </p:cNvGrpSpPr>
                <p:nvPr/>
              </p:nvGrpSpPr>
              <p:grpSpPr bwMode="auto">
                <a:xfrm>
                  <a:off x="2425550" y="2108645"/>
                  <a:ext cx="1276134" cy="493316"/>
                  <a:chOff x="1946395" y="3029051"/>
                  <a:chExt cx="990453" cy="458199"/>
                </a:xfrm>
              </p:grpSpPr>
              <p:sp>
                <p:nvSpPr>
                  <p:cNvPr id="194" name="Chevron 8">
                    <a:extLst>
                      <a:ext uri="{FF2B5EF4-FFF2-40B4-BE49-F238E27FC236}">
                        <a16:creationId xmlns:a16="http://schemas.microsoft.com/office/drawing/2014/main" id="{41498DC1-007F-4BD0-A216-A1638D6B5633}"/>
                      </a:ext>
                    </a:extLst>
                  </p:cNvPr>
                  <p:cNvSpPr/>
                  <p:nvPr/>
                </p:nvSpPr>
                <p:spPr>
                  <a:xfrm>
                    <a:off x="1946395" y="3029051"/>
                    <a:ext cx="990453" cy="458199"/>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rgbClr val="4D9696"/>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95" name="Freeform 28">
                    <a:extLst>
                      <a:ext uri="{FF2B5EF4-FFF2-40B4-BE49-F238E27FC236}">
                        <a16:creationId xmlns:a16="http://schemas.microsoft.com/office/drawing/2014/main" id="{51742D53-455F-4AFC-B509-A7BD88A70FC9}"/>
                      </a:ext>
                    </a:extLst>
                  </p:cNvPr>
                  <p:cNvSpPr/>
                  <p:nvPr/>
                </p:nvSpPr>
                <p:spPr>
                  <a:xfrm>
                    <a:off x="1946395" y="3269982"/>
                    <a:ext cx="990453" cy="217267"/>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grpSp>
            <p:nvGrpSpPr>
              <p:cNvPr id="172" name="Group 171">
                <a:extLst>
                  <a:ext uri="{FF2B5EF4-FFF2-40B4-BE49-F238E27FC236}">
                    <a16:creationId xmlns:a16="http://schemas.microsoft.com/office/drawing/2014/main" id="{5F7D8A0E-5C23-4505-B1B4-651687F1BE56}"/>
                  </a:ext>
                </a:extLst>
              </p:cNvPr>
              <p:cNvGrpSpPr/>
              <p:nvPr/>
            </p:nvGrpSpPr>
            <p:grpSpPr>
              <a:xfrm>
                <a:off x="1286770" y="1610703"/>
                <a:ext cx="12350349" cy="1526660"/>
                <a:chOff x="1286770" y="1610703"/>
                <a:chExt cx="12350349" cy="1526660"/>
              </a:xfrm>
            </p:grpSpPr>
            <p:grpSp>
              <p:nvGrpSpPr>
                <p:cNvPr id="173" name="Group 172">
                  <a:extLst>
                    <a:ext uri="{FF2B5EF4-FFF2-40B4-BE49-F238E27FC236}">
                      <a16:creationId xmlns:a16="http://schemas.microsoft.com/office/drawing/2014/main" id="{F985C198-0C20-4017-A754-2CAABFFE765C}"/>
                    </a:ext>
                  </a:extLst>
                </p:cNvPr>
                <p:cNvGrpSpPr/>
                <p:nvPr/>
              </p:nvGrpSpPr>
              <p:grpSpPr bwMode="auto">
                <a:xfrm>
                  <a:off x="5673224" y="1610879"/>
                  <a:ext cx="1513219" cy="1512494"/>
                  <a:chOff x="4955886" y="345787"/>
                  <a:chExt cx="914978" cy="914978"/>
                </a:xfrm>
                <a:gradFill flip="none" rotWithShape="1">
                  <a:gsLst>
                    <a:gs pos="0">
                      <a:srgbClr val="EAC18A"/>
                    </a:gs>
                    <a:gs pos="100000">
                      <a:srgbClr val="DA902F"/>
                    </a:gs>
                  </a:gsLst>
                  <a:lin ang="12600000" scaled="0"/>
                  <a:tileRect/>
                </a:gradFill>
                <a:effectLst/>
              </p:grpSpPr>
              <p:sp>
                <p:nvSpPr>
                  <p:cNvPr id="188" name="Oval 187">
                    <a:extLst>
                      <a:ext uri="{FF2B5EF4-FFF2-40B4-BE49-F238E27FC236}">
                        <a16:creationId xmlns:a16="http://schemas.microsoft.com/office/drawing/2014/main" id="{2A767D41-450B-4491-9909-D40B0AB35E13}"/>
                      </a:ext>
                    </a:extLst>
                  </p:cNvPr>
                  <p:cNvSpPr/>
                  <p:nvPr/>
                </p:nvSpPr>
                <p:spPr>
                  <a:xfrm>
                    <a:off x="4955886" y="345787"/>
                    <a:ext cx="914978" cy="914978"/>
                  </a:xfrm>
                  <a:prstGeom prst="ellipse">
                    <a:avLst/>
                  </a:prstGeom>
                  <a:solidFill>
                    <a:schemeClr val="bg1">
                      <a:lumMod val="6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89" name="Oval 188">
                    <a:extLst>
                      <a:ext uri="{FF2B5EF4-FFF2-40B4-BE49-F238E27FC236}">
                        <a16:creationId xmlns:a16="http://schemas.microsoft.com/office/drawing/2014/main" id="{CBF05693-B3F2-4533-9D20-0FA2B55F09B5}"/>
                      </a:ext>
                    </a:extLst>
                  </p:cNvPr>
                  <p:cNvSpPr/>
                  <p:nvPr/>
                </p:nvSpPr>
                <p:spPr>
                  <a:xfrm>
                    <a:off x="5044584" y="435087"/>
                    <a:ext cx="737594" cy="744965"/>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174" name="Group 173">
                  <a:extLst>
                    <a:ext uri="{FF2B5EF4-FFF2-40B4-BE49-F238E27FC236}">
                      <a16:creationId xmlns:a16="http://schemas.microsoft.com/office/drawing/2014/main" id="{C5A3EC50-9D35-4E16-A327-3EDC0FD6A5A2}"/>
                    </a:ext>
                  </a:extLst>
                </p:cNvPr>
                <p:cNvGrpSpPr/>
                <p:nvPr/>
              </p:nvGrpSpPr>
              <p:grpSpPr bwMode="auto">
                <a:xfrm>
                  <a:off x="7869117" y="1610879"/>
                  <a:ext cx="1513219" cy="1512494"/>
                  <a:chOff x="4955886" y="345787"/>
                  <a:chExt cx="914978" cy="914978"/>
                </a:xfrm>
                <a:gradFill flip="none" rotWithShape="1">
                  <a:gsLst>
                    <a:gs pos="0">
                      <a:srgbClr val="EAC18A"/>
                    </a:gs>
                    <a:gs pos="100000">
                      <a:srgbClr val="DA902F"/>
                    </a:gs>
                  </a:gsLst>
                  <a:lin ang="12600000" scaled="0"/>
                  <a:tileRect/>
                </a:gradFill>
                <a:effectLst/>
              </p:grpSpPr>
              <p:sp>
                <p:nvSpPr>
                  <p:cNvPr id="186" name="Oval 185">
                    <a:extLst>
                      <a:ext uri="{FF2B5EF4-FFF2-40B4-BE49-F238E27FC236}">
                        <a16:creationId xmlns:a16="http://schemas.microsoft.com/office/drawing/2014/main" id="{F44B819E-7A44-41F1-B973-B885CAA1D935}"/>
                      </a:ext>
                    </a:extLst>
                  </p:cNvPr>
                  <p:cNvSpPr/>
                  <p:nvPr/>
                </p:nvSpPr>
                <p:spPr>
                  <a:xfrm>
                    <a:off x="4955886" y="345787"/>
                    <a:ext cx="914978" cy="914978"/>
                  </a:xfrm>
                  <a:prstGeom prst="ellipse">
                    <a:avLst/>
                  </a:prstGeom>
                  <a:solidFill>
                    <a:schemeClr val="bg1">
                      <a:lumMod val="65000"/>
                    </a:schemeClr>
                  </a:solidFill>
                  <a:ln>
                    <a:solidFill>
                      <a:schemeClr val="bg1">
                        <a:lumMod val="6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87" name="Oval 186">
                    <a:extLst>
                      <a:ext uri="{FF2B5EF4-FFF2-40B4-BE49-F238E27FC236}">
                        <a16:creationId xmlns:a16="http://schemas.microsoft.com/office/drawing/2014/main" id="{0B351908-39E7-4228-B5B4-81BE74939CFB}"/>
                      </a:ext>
                    </a:extLst>
                  </p:cNvPr>
                  <p:cNvSpPr/>
                  <p:nvPr/>
                </p:nvSpPr>
                <p:spPr>
                  <a:xfrm>
                    <a:off x="5045399" y="430915"/>
                    <a:ext cx="737594" cy="744965"/>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175" name="Group 174">
                  <a:extLst>
                    <a:ext uri="{FF2B5EF4-FFF2-40B4-BE49-F238E27FC236}">
                      <a16:creationId xmlns:a16="http://schemas.microsoft.com/office/drawing/2014/main" id="{B01E026B-4823-431D-B5A5-D9DE82C26BDB}"/>
                    </a:ext>
                  </a:extLst>
                </p:cNvPr>
                <p:cNvGrpSpPr/>
                <p:nvPr/>
              </p:nvGrpSpPr>
              <p:grpSpPr>
                <a:xfrm>
                  <a:off x="10065009" y="1610879"/>
                  <a:ext cx="3572110" cy="1519004"/>
                  <a:chOff x="10065009" y="1610880"/>
                  <a:chExt cx="3572110" cy="1519003"/>
                </a:xfrm>
              </p:grpSpPr>
              <p:sp>
                <p:nvSpPr>
                  <p:cNvPr id="182" name="Oval 181">
                    <a:extLst>
                      <a:ext uri="{FF2B5EF4-FFF2-40B4-BE49-F238E27FC236}">
                        <a16:creationId xmlns:a16="http://schemas.microsoft.com/office/drawing/2014/main" id="{ED4A0F74-E586-44AF-8E63-04FD0BE57FD2}"/>
                      </a:ext>
                    </a:extLst>
                  </p:cNvPr>
                  <p:cNvSpPr/>
                  <p:nvPr/>
                </p:nvSpPr>
                <p:spPr bwMode="auto">
                  <a:xfrm>
                    <a:off x="10065009" y="1610880"/>
                    <a:ext cx="1513219" cy="1512493"/>
                  </a:xfrm>
                  <a:prstGeom prst="ellipse">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83" name="Oval 182">
                    <a:extLst>
                      <a:ext uri="{FF2B5EF4-FFF2-40B4-BE49-F238E27FC236}">
                        <a16:creationId xmlns:a16="http://schemas.microsoft.com/office/drawing/2014/main" id="{E4D7BEDE-9DAD-4810-B937-97C7AF974ECF}"/>
                      </a:ext>
                    </a:extLst>
                  </p:cNvPr>
                  <p:cNvSpPr/>
                  <p:nvPr/>
                </p:nvSpPr>
                <p:spPr bwMode="auto">
                  <a:xfrm>
                    <a:off x="10221557" y="1757857"/>
                    <a:ext cx="1220524" cy="1232726"/>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84" name="Oval 183">
                    <a:extLst>
                      <a:ext uri="{FF2B5EF4-FFF2-40B4-BE49-F238E27FC236}">
                        <a16:creationId xmlns:a16="http://schemas.microsoft.com/office/drawing/2014/main" id="{298D3172-C6CF-49FD-8BE3-897F81AC9E8D}"/>
                      </a:ext>
                    </a:extLst>
                  </p:cNvPr>
                  <p:cNvSpPr/>
                  <p:nvPr/>
                </p:nvSpPr>
                <p:spPr bwMode="auto">
                  <a:xfrm>
                    <a:off x="12123900" y="1617390"/>
                    <a:ext cx="1513219" cy="1512493"/>
                  </a:xfrm>
                  <a:prstGeom prst="ellipse">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176" name="Group 175">
                  <a:extLst>
                    <a:ext uri="{FF2B5EF4-FFF2-40B4-BE49-F238E27FC236}">
                      <a16:creationId xmlns:a16="http://schemas.microsoft.com/office/drawing/2014/main" id="{FC6F4E5C-2572-4923-844B-E7DAC3074898}"/>
                    </a:ext>
                  </a:extLst>
                </p:cNvPr>
                <p:cNvGrpSpPr/>
                <p:nvPr/>
              </p:nvGrpSpPr>
              <p:grpSpPr bwMode="auto">
                <a:xfrm>
                  <a:off x="1286770" y="1624869"/>
                  <a:ext cx="1513220" cy="1512494"/>
                  <a:chOff x="4959114" y="354250"/>
                  <a:chExt cx="914978" cy="914978"/>
                </a:xfrm>
                <a:gradFill flip="none" rotWithShape="1">
                  <a:gsLst>
                    <a:gs pos="0">
                      <a:srgbClr val="EAC18A"/>
                    </a:gs>
                    <a:gs pos="100000">
                      <a:srgbClr val="DA902F"/>
                    </a:gs>
                  </a:gsLst>
                  <a:lin ang="12600000" scaled="0"/>
                  <a:tileRect/>
                </a:gradFill>
                <a:effectLst/>
              </p:grpSpPr>
              <p:sp>
                <p:nvSpPr>
                  <p:cNvPr id="180" name="Oval 179">
                    <a:extLst>
                      <a:ext uri="{FF2B5EF4-FFF2-40B4-BE49-F238E27FC236}">
                        <a16:creationId xmlns:a16="http://schemas.microsoft.com/office/drawing/2014/main" id="{5E73E035-66AB-4B72-9CE9-A32DB8AAC84D}"/>
                      </a:ext>
                    </a:extLst>
                  </p:cNvPr>
                  <p:cNvSpPr/>
                  <p:nvPr/>
                </p:nvSpPr>
                <p:spPr>
                  <a:xfrm>
                    <a:off x="4959114" y="354250"/>
                    <a:ext cx="914978" cy="914978"/>
                  </a:xfrm>
                  <a:prstGeom prst="ellipse">
                    <a:avLst/>
                  </a:prstGeom>
                  <a:solidFill>
                    <a:srgbClr val="4D9696"/>
                  </a:solidFill>
                  <a:ln>
                    <a:solidFill>
                      <a:srgbClr val="4D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81" name="Oval 180">
                    <a:extLst>
                      <a:ext uri="{FF2B5EF4-FFF2-40B4-BE49-F238E27FC236}">
                        <a16:creationId xmlns:a16="http://schemas.microsoft.com/office/drawing/2014/main" id="{2B50574E-8191-423A-8A83-D747138956FA}"/>
                      </a:ext>
                    </a:extLst>
                  </p:cNvPr>
                  <p:cNvSpPr/>
                  <p:nvPr/>
                </p:nvSpPr>
                <p:spPr>
                  <a:xfrm>
                    <a:off x="5044578" y="439382"/>
                    <a:ext cx="737592" cy="744960"/>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177" name="Group 138">
                  <a:extLst>
                    <a:ext uri="{FF2B5EF4-FFF2-40B4-BE49-F238E27FC236}">
                      <a16:creationId xmlns:a16="http://schemas.microsoft.com/office/drawing/2014/main" id="{D08969CC-4952-4C85-9FE6-6E28F5B78313}"/>
                    </a:ext>
                  </a:extLst>
                </p:cNvPr>
                <p:cNvGrpSpPr>
                  <a:grpSpLocks/>
                </p:cNvGrpSpPr>
                <p:nvPr/>
              </p:nvGrpSpPr>
              <p:grpSpPr bwMode="auto">
                <a:xfrm>
                  <a:off x="3459760" y="1610703"/>
                  <a:ext cx="1512368" cy="1512368"/>
                  <a:chOff x="1778368" y="3012418"/>
                  <a:chExt cx="1080396" cy="1080914"/>
                </a:xfrm>
              </p:grpSpPr>
              <p:sp>
                <p:nvSpPr>
                  <p:cNvPr id="178" name="Oval 177">
                    <a:extLst>
                      <a:ext uri="{FF2B5EF4-FFF2-40B4-BE49-F238E27FC236}">
                        <a16:creationId xmlns:a16="http://schemas.microsoft.com/office/drawing/2014/main" id="{37A000F0-804A-43A8-B866-D6334B02AFA2}"/>
                      </a:ext>
                    </a:extLst>
                  </p:cNvPr>
                  <p:cNvSpPr/>
                  <p:nvPr/>
                </p:nvSpPr>
                <p:spPr>
                  <a:xfrm>
                    <a:off x="1778368" y="3012418"/>
                    <a:ext cx="1080396" cy="1080914"/>
                  </a:xfrm>
                  <a:prstGeom prst="ellipse">
                    <a:avLst/>
                  </a:prstGeom>
                  <a:solidFill>
                    <a:srgbClr val="00A9E0"/>
                  </a:solidFill>
                  <a:ln>
                    <a:solidFill>
                      <a:srgbClr val="00A9E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79" name="Oval 178">
                    <a:extLst>
                      <a:ext uri="{FF2B5EF4-FFF2-40B4-BE49-F238E27FC236}">
                        <a16:creationId xmlns:a16="http://schemas.microsoft.com/office/drawing/2014/main" id="{68A2D6FE-437F-4605-9320-02AF8FE3C42D}"/>
                      </a:ext>
                    </a:extLst>
                  </p:cNvPr>
                  <p:cNvSpPr/>
                  <p:nvPr/>
                </p:nvSpPr>
                <p:spPr>
                  <a:xfrm>
                    <a:off x="1885391" y="3112903"/>
                    <a:ext cx="870815" cy="879947"/>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grpSp>
        <p:sp>
          <p:nvSpPr>
            <p:cNvPr id="164" name="Rectangle 163">
              <a:extLst>
                <a:ext uri="{FF2B5EF4-FFF2-40B4-BE49-F238E27FC236}">
                  <a16:creationId xmlns:a16="http://schemas.microsoft.com/office/drawing/2014/main" id="{C358856E-F32D-40CB-B939-AA624DF8EFB1}"/>
                </a:ext>
              </a:extLst>
            </p:cNvPr>
            <p:cNvSpPr/>
            <p:nvPr/>
          </p:nvSpPr>
          <p:spPr>
            <a:xfrm>
              <a:off x="429211" y="2236025"/>
              <a:ext cx="1226675" cy="320034"/>
            </a:xfrm>
            <a:prstGeom prst="rect">
              <a:avLst/>
            </a:prstGeom>
            <a:solidFill>
              <a:srgbClr val="4D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 b="1"/>
                <a:t>Positive Connections</a:t>
              </a:r>
            </a:p>
          </p:txBody>
        </p:sp>
        <p:sp>
          <p:nvSpPr>
            <p:cNvPr id="166" name="Rectangle 165">
              <a:extLst>
                <a:ext uri="{FF2B5EF4-FFF2-40B4-BE49-F238E27FC236}">
                  <a16:creationId xmlns:a16="http://schemas.microsoft.com/office/drawing/2014/main" id="{5153118A-17E4-4F72-9264-883039BD8A69}"/>
                </a:ext>
              </a:extLst>
            </p:cNvPr>
            <p:cNvSpPr/>
            <p:nvPr/>
          </p:nvSpPr>
          <p:spPr>
            <a:xfrm>
              <a:off x="1904981" y="2235324"/>
              <a:ext cx="1217031" cy="319544"/>
            </a:xfrm>
            <a:prstGeom prst="rect">
              <a:avLst/>
            </a:prstGeom>
            <a:solidFill>
              <a:srgbClr val="00A9E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00" b="1"/>
                <a:t>Empowered Leadership</a:t>
              </a:r>
            </a:p>
          </p:txBody>
        </p:sp>
        <p:sp>
          <p:nvSpPr>
            <p:cNvPr id="167" name="Rectangle 166">
              <a:extLst>
                <a:ext uri="{FF2B5EF4-FFF2-40B4-BE49-F238E27FC236}">
                  <a16:creationId xmlns:a16="http://schemas.microsoft.com/office/drawing/2014/main" id="{FEB40FCE-3B40-465C-A548-1A0DF05B1880}"/>
                </a:ext>
              </a:extLst>
            </p:cNvPr>
            <p:cNvSpPr/>
            <p:nvPr/>
          </p:nvSpPr>
          <p:spPr>
            <a:xfrm>
              <a:off x="3331568" y="2234533"/>
              <a:ext cx="1224195" cy="328596"/>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400" b="1"/>
                <a:t>Holistic Case Management</a:t>
              </a:r>
            </a:p>
          </p:txBody>
        </p:sp>
        <p:sp>
          <p:nvSpPr>
            <p:cNvPr id="168" name="Rectangle 167">
              <a:extLst>
                <a:ext uri="{FF2B5EF4-FFF2-40B4-BE49-F238E27FC236}">
                  <a16:creationId xmlns:a16="http://schemas.microsoft.com/office/drawing/2014/main" id="{1A94671C-612A-4399-9271-59DB8A15165C}"/>
                </a:ext>
              </a:extLst>
            </p:cNvPr>
            <p:cNvSpPr/>
            <p:nvPr/>
          </p:nvSpPr>
          <p:spPr>
            <a:xfrm>
              <a:off x="4765319" y="2237066"/>
              <a:ext cx="1262041" cy="334487"/>
            </a:xfrm>
            <a:prstGeom prst="rect">
              <a:avLst/>
            </a:prstGeom>
            <a:solidFill>
              <a:schemeClr val="bg1">
                <a:lumMod val="6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400" b="1"/>
                <a:t>Scheme Regulation</a:t>
              </a:r>
            </a:p>
          </p:txBody>
        </p:sp>
        <p:sp>
          <p:nvSpPr>
            <p:cNvPr id="169" name="Rectangle 168">
              <a:extLst>
                <a:ext uri="{FF2B5EF4-FFF2-40B4-BE49-F238E27FC236}">
                  <a16:creationId xmlns:a16="http://schemas.microsoft.com/office/drawing/2014/main" id="{29F0C738-72AF-4656-8360-E52C063AC9FC}"/>
                </a:ext>
              </a:extLst>
            </p:cNvPr>
            <p:cNvSpPr/>
            <p:nvPr/>
          </p:nvSpPr>
          <p:spPr>
            <a:xfrm>
              <a:off x="6231444" y="2239271"/>
              <a:ext cx="1217031" cy="334487"/>
            </a:xfrm>
            <a:prstGeom prst="rect">
              <a:avLst/>
            </a:pr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400" b="1"/>
                <a:t>Bringing Best Self</a:t>
              </a:r>
            </a:p>
          </p:txBody>
        </p:sp>
        <p:sp>
          <p:nvSpPr>
            <p:cNvPr id="170" name="Rectangle 169">
              <a:extLst>
                <a:ext uri="{FF2B5EF4-FFF2-40B4-BE49-F238E27FC236}">
                  <a16:creationId xmlns:a16="http://schemas.microsoft.com/office/drawing/2014/main" id="{4663B90F-E423-4957-9EB3-0760A7AAA279}"/>
                </a:ext>
              </a:extLst>
            </p:cNvPr>
            <p:cNvSpPr/>
            <p:nvPr/>
          </p:nvSpPr>
          <p:spPr>
            <a:xfrm>
              <a:off x="7652559" y="2241360"/>
              <a:ext cx="1293760" cy="330193"/>
            </a:xfrm>
            <a:prstGeom prst="rect">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400" b="1"/>
                <a:t>Business Enablers</a:t>
              </a:r>
            </a:p>
          </p:txBody>
        </p:sp>
      </p:grpSp>
      <p:sp>
        <p:nvSpPr>
          <p:cNvPr id="62" name="Oval 61">
            <a:extLst>
              <a:ext uri="{FF2B5EF4-FFF2-40B4-BE49-F238E27FC236}">
                <a16:creationId xmlns:a16="http://schemas.microsoft.com/office/drawing/2014/main" id="{84B8F9DB-56C8-445E-A93A-6B774145750C}"/>
              </a:ext>
            </a:extLst>
          </p:cNvPr>
          <p:cNvSpPr/>
          <p:nvPr/>
        </p:nvSpPr>
        <p:spPr bwMode="auto">
          <a:xfrm>
            <a:off x="8366055" y="283370"/>
            <a:ext cx="375499" cy="377915"/>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pic>
        <p:nvPicPr>
          <p:cNvPr id="64" name="Graphic 63">
            <a:extLst>
              <a:ext uri="{FF2B5EF4-FFF2-40B4-BE49-F238E27FC236}">
                <a16:creationId xmlns:a16="http://schemas.microsoft.com/office/drawing/2014/main" id="{CF46C4FC-2DFB-4569-A81D-4D100BE2790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81698" y="255113"/>
            <a:ext cx="377831" cy="377831"/>
          </a:xfrm>
          <a:prstGeom prst="rect">
            <a:avLst/>
          </a:prstGeom>
        </p:spPr>
      </p:pic>
      <p:pic>
        <p:nvPicPr>
          <p:cNvPr id="58" name="Graphic 1">
            <a:extLst>
              <a:ext uri="{FF2B5EF4-FFF2-40B4-BE49-F238E27FC236}">
                <a16:creationId xmlns:a16="http://schemas.microsoft.com/office/drawing/2014/main" id="{CCEECF4F-7D92-46ED-BBEB-53E5B3384F81}"/>
              </a:ext>
            </a:extLst>
          </p:cNvPr>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r="2047" b="21592"/>
          <a:stretch/>
        </p:blipFill>
        <p:spPr bwMode="auto">
          <a:xfrm>
            <a:off x="1891726" y="2063272"/>
            <a:ext cx="722518" cy="689882"/>
          </a:xfrm>
          <a:prstGeom prst="rect">
            <a:avLst/>
          </a:prstGeom>
          <a:ln>
            <a:noFill/>
          </a:ln>
          <a:extLst>
            <a:ext uri="{53640926-AAD7-44D8-BBD7-CCE9431645EC}">
              <a14:shadowObscured xmlns:a14="http://schemas.microsoft.com/office/drawing/2010/main"/>
            </a:ext>
          </a:extLst>
        </p:spPr>
      </p:pic>
      <p:pic>
        <p:nvPicPr>
          <p:cNvPr id="65" name="Graphic 1">
            <a:extLst>
              <a:ext uri="{FF2B5EF4-FFF2-40B4-BE49-F238E27FC236}">
                <a16:creationId xmlns:a16="http://schemas.microsoft.com/office/drawing/2014/main" id="{90EBD628-2310-41A7-A1D1-CC6B9E989968}"/>
              </a:ext>
            </a:extLst>
          </p:cNvPr>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r="2047" b="21592"/>
          <a:stretch/>
        </p:blipFill>
        <p:spPr bwMode="auto">
          <a:xfrm>
            <a:off x="5758228" y="343564"/>
            <a:ext cx="265837" cy="243161"/>
          </a:xfrm>
          <a:prstGeom prst="rect">
            <a:avLst/>
          </a:prstGeom>
          <a:ln>
            <a:noFill/>
          </a:ln>
          <a:extLst>
            <a:ext uri="{53640926-AAD7-44D8-BBD7-CCE9431645EC}">
              <a14:shadowObscured xmlns:a14="http://schemas.microsoft.com/office/drawing/2010/main"/>
            </a:ext>
          </a:extLst>
        </p:spPr>
      </p:pic>
      <p:pic>
        <p:nvPicPr>
          <p:cNvPr id="68" name="Graphic 8">
            <a:extLst>
              <a:ext uri="{FF2B5EF4-FFF2-40B4-BE49-F238E27FC236}">
                <a16:creationId xmlns:a16="http://schemas.microsoft.com/office/drawing/2014/main" id="{BE1878AB-2A95-4CDF-BADA-709DAED7D2F1}"/>
              </a:ext>
            </a:extLst>
          </p:cNvPr>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91523" y="344344"/>
            <a:ext cx="328936" cy="260699"/>
          </a:xfrm>
          <a:prstGeom prst="rect">
            <a:avLst/>
          </a:prstGeom>
        </p:spPr>
      </p:pic>
      <p:pic>
        <p:nvPicPr>
          <p:cNvPr id="120" name="Graphic 119" descr="Clipboard Checked with solid fill">
            <a:extLst>
              <a:ext uri="{FF2B5EF4-FFF2-40B4-BE49-F238E27FC236}">
                <a16:creationId xmlns:a16="http://schemas.microsoft.com/office/drawing/2014/main" id="{7439CCB6-4F5C-4D30-AF61-011067CA9AC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18531" y="340308"/>
            <a:ext cx="272622" cy="263746"/>
          </a:xfrm>
          <a:prstGeom prst="rect">
            <a:avLst/>
          </a:prstGeom>
        </p:spPr>
      </p:pic>
      <p:grpSp>
        <p:nvGrpSpPr>
          <p:cNvPr id="121" name="Group 120">
            <a:extLst>
              <a:ext uri="{FF2B5EF4-FFF2-40B4-BE49-F238E27FC236}">
                <a16:creationId xmlns:a16="http://schemas.microsoft.com/office/drawing/2014/main" id="{C001D885-1147-49CF-8967-D2019D40F04D}"/>
              </a:ext>
            </a:extLst>
          </p:cNvPr>
          <p:cNvGrpSpPr/>
          <p:nvPr/>
        </p:nvGrpSpPr>
        <p:grpSpPr>
          <a:xfrm>
            <a:off x="7755653" y="323948"/>
            <a:ext cx="325326" cy="301490"/>
            <a:chOff x="7654801" y="1868835"/>
            <a:chExt cx="1357734" cy="1041090"/>
          </a:xfrm>
        </p:grpSpPr>
        <p:pic>
          <p:nvPicPr>
            <p:cNvPr id="122" name="Graphic 121">
              <a:extLst>
                <a:ext uri="{FF2B5EF4-FFF2-40B4-BE49-F238E27FC236}">
                  <a16:creationId xmlns:a16="http://schemas.microsoft.com/office/drawing/2014/main" id="{182D56E7-4560-4278-89D7-4E0EE229F97B}"/>
                </a:ext>
              </a:extLst>
            </p:cNvPr>
            <p:cNvPicPr>
              <a:picLocks noChangeAspect="1"/>
            </p:cNvPicPr>
            <p:nvPr/>
          </p:nvPicPr>
          <p:blipFill rotWithShape="1">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t="52824"/>
            <a:stretch/>
          </p:blipFill>
          <p:spPr>
            <a:xfrm>
              <a:off x="7654801" y="2222524"/>
              <a:ext cx="1357734" cy="687401"/>
            </a:xfrm>
            <a:prstGeom prst="rect">
              <a:avLst/>
            </a:prstGeom>
          </p:spPr>
        </p:pic>
        <p:sp>
          <p:nvSpPr>
            <p:cNvPr id="123" name="Isosceles Triangle 122">
              <a:extLst>
                <a:ext uri="{FF2B5EF4-FFF2-40B4-BE49-F238E27FC236}">
                  <a16:creationId xmlns:a16="http://schemas.microsoft.com/office/drawing/2014/main" id="{49B1EB9C-AF5D-4F86-A9DB-FD95D9FE0A79}"/>
                </a:ext>
              </a:extLst>
            </p:cNvPr>
            <p:cNvSpPr/>
            <p:nvPr/>
          </p:nvSpPr>
          <p:spPr>
            <a:xfrm rot="19604573">
              <a:off x="8149612" y="2061707"/>
              <a:ext cx="123475" cy="12726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Isosceles Triangle 123">
              <a:extLst>
                <a:ext uri="{FF2B5EF4-FFF2-40B4-BE49-F238E27FC236}">
                  <a16:creationId xmlns:a16="http://schemas.microsoft.com/office/drawing/2014/main" id="{3157A9F9-BC69-4359-94CF-D03AB6CB164E}"/>
                </a:ext>
              </a:extLst>
            </p:cNvPr>
            <p:cNvSpPr/>
            <p:nvPr/>
          </p:nvSpPr>
          <p:spPr>
            <a:xfrm>
              <a:off x="8284279" y="2033540"/>
              <a:ext cx="123475" cy="12726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Isosceles Triangle 124">
              <a:extLst>
                <a:ext uri="{FF2B5EF4-FFF2-40B4-BE49-F238E27FC236}">
                  <a16:creationId xmlns:a16="http://schemas.microsoft.com/office/drawing/2014/main" id="{B208AB27-2CEA-4620-B02E-D77F24ABCFF1}"/>
                </a:ext>
              </a:extLst>
            </p:cNvPr>
            <p:cNvSpPr/>
            <p:nvPr/>
          </p:nvSpPr>
          <p:spPr>
            <a:xfrm rot="1882843">
              <a:off x="8426275" y="2058001"/>
              <a:ext cx="123475" cy="12726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Rectangle 125">
              <a:extLst>
                <a:ext uri="{FF2B5EF4-FFF2-40B4-BE49-F238E27FC236}">
                  <a16:creationId xmlns:a16="http://schemas.microsoft.com/office/drawing/2014/main" id="{57E0A8E5-3869-43FA-89D0-4FDBEA7DF79E}"/>
                </a:ext>
              </a:extLst>
            </p:cNvPr>
            <p:cNvSpPr/>
            <p:nvPr/>
          </p:nvSpPr>
          <p:spPr>
            <a:xfrm>
              <a:off x="8199001" y="2172095"/>
              <a:ext cx="311070" cy="3962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7" name="Straight Connector 126">
              <a:extLst>
                <a:ext uri="{FF2B5EF4-FFF2-40B4-BE49-F238E27FC236}">
                  <a16:creationId xmlns:a16="http://schemas.microsoft.com/office/drawing/2014/main" id="{3E368739-2C0C-4E27-AE43-76108A9B57D9}"/>
                </a:ext>
              </a:extLst>
            </p:cNvPr>
            <p:cNvCxnSpPr>
              <a:cxnSpLocks/>
            </p:cNvCxnSpPr>
            <p:nvPr/>
          </p:nvCxnSpPr>
          <p:spPr>
            <a:xfrm flipH="1" flipV="1">
              <a:off x="7964398" y="1946668"/>
              <a:ext cx="118129"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77AA747-1BB0-41DA-870E-155B761F29A8}"/>
                </a:ext>
              </a:extLst>
            </p:cNvPr>
            <p:cNvCxnSpPr>
              <a:cxnSpLocks/>
            </p:cNvCxnSpPr>
            <p:nvPr/>
          </p:nvCxnSpPr>
          <p:spPr>
            <a:xfrm flipH="1" flipV="1">
              <a:off x="8197798" y="1868835"/>
              <a:ext cx="39377"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61AC47D-1267-45E3-9874-693EFC7BF410}"/>
                </a:ext>
              </a:extLst>
            </p:cNvPr>
            <p:cNvCxnSpPr>
              <a:cxnSpLocks/>
            </p:cNvCxnSpPr>
            <p:nvPr/>
          </p:nvCxnSpPr>
          <p:spPr>
            <a:xfrm flipV="1">
              <a:off x="8452008" y="1868835"/>
              <a:ext cx="45716"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9819EDB-4B16-4B2D-9C29-EE1540B95357}"/>
                </a:ext>
              </a:extLst>
            </p:cNvPr>
            <p:cNvCxnSpPr>
              <a:cxnSpLocks/>
            </p:cNvCxnSpPr>
            <p:nvPr/>
          </p:nvCxnSpPr>
          <p:spPr>
            <a:xfrm flipV="1">
              <a:off x="8569310" y="1946668"/>
              <a:ext cx="143629"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131" name="Graphic 130" descr="Handshake">
            <a:extLst>
              <a:ext uri="{FF2B5EF4-FFF2-40B4-BE49-F238E27FC236}">
                <a16:creationId xmlns:a16="http://schemas.microsoft.com/office/drawing/2014/main" id="{B64012A0-1186-4CBA-B4CC-F1D46753523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015561" y="303724"/>
            <a:ext cx="390631" cy="377913"/>
          </a:xfrm>
          <a:prstGeom prst="rect">
            <a:avLst/>
          </a:prstGeom>
        </p:spPr>
      </p:pic>
    </p:spTree>
    <p:custDataLst>
      <p:tags r:id="rId1"/>
    </p:custDataLst>
    <p:extLst>
      <p:ext uri="{BB962C8B-B14F-4D97-AF65-F5344CB8AC3E}">
        <p14:creationId xmlns:p14="http://schemas.microsoft.com/office/powerpoint/2010/main" val="3000488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Empowered Leadership</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971624"/>
            <a:ext cx="8352929" cy="276999"/>
          </a:xfrm>
          <a:prstGeom prst="rect">
            <a:avLst/>
          </a:prstGeom>
          <a:noFill/>
        </p:spPr>
        <p:txBody>
          <a:bodyPr wrap="square" rtlCol="0">
            <a:spAutoFit/>
          </a:bodyPr>
          <a:lstStyle/>
          <a:p>
            <a:r>
              <a:rPr lang="en-AU" sz="1200" b="1">
                <a:solidFill>
                  <a:srgbClr val="00A9E0"/>
                </a:solidFill>
              </a:rPr>
              <a:t>We inspire and empower others to maximise potential and achieve common goals</a:t>
            </a:r>
            <a:r>
              <a:rPr lang="en-AU" sz="1200">
                <a:solidFill>
                  <a:srgbClr val="00A9E0"/>
                </a:solidFill>
              </a:rPr>
              <a:t>.</a:t>
            </a:r>
          </a:p>
        </p:txBody>
      </p:sp>
      <p:graphicFrame>
        <p:nvGraphicFramePr>
          <p:cNvPr id="19" name="Table 5">
            <a:extLst>
              <a:ext uri="{FF2B5EF4-FFF2-40B4-BE49-F238E27FC236}">
                <a16:creationId xmlns:a16="http://schemas.microsoft.com/office/drawing/2014/main" id="{29A68B1F-B4F3-46DD-96BD-DDAB5F0E3F47}"/>
              </a:ext>
            </a:extLst>
          </p:cNvPr>
          <p:cNvGraphicFramePr>
            <a:graphicFrameLocks noGrp="1"/>
          </p:cNvGraphicFramePr>
          <p:nvPr>
            <p:extLst>
              <p:ext uri="{D42A27DB-BD31-4B8C-83A1-F6EECF244321}">
                <p14:modId xmlns:p14="http://schemas.microsoft.com/office/powerpoint/2010/main" val="3985532654"/>
              </p:ext>
            </p:extLst>
          </p:nvPr>
        </p:nvGraphicFramePr>
        <p:xfrm>
          <a:off x="409814" y="1532833"/>
          <a:ext cx="8352928" cy="2485225"/>
        </p:xfrm>
        <a:graphic>
          <a:graphicData uri="http://schemas.openxmlformats.org/drawingml/2006/table">
            <a:tbl>
              <a:tblPr firstRow="1" bandRow="1">
                <a:tableStyleId>{BC89EF96-8CEA-46FF-86C4-4CE0E7609802}</a:tableStyleId>
              </a:tblPr>
              <a:tblGrid>
                <a:gridCol w="2151529">
                  <a:extLst>
                    <a:ext uri="{9D8B030D-6E8A-4147-A177-3AD203B41FA5}">
                      <a16:colId xmlns:a16="http://schemas.microsoft.com/office/drawing/2014/main" val="2590302361"/>
                    </a:ext>
                  </a:extLst>
                </a:gridCol>
                <a:gridCol w="2024935">
                  <a:extLst>
                    <a:ext uri="{9D8B030D-6E8A-4147-A177-3AD203B41FA5}">
                      <a16:colId xmlns:a16="http://schemas.microsoft.com/office/drawing/2014/main" val="2103966572"/>
                    </a:ext>
                  </a:extLst>
                </a:gridCol>
                <a:gridCol w="2088232">
                  <a:extLst>
                    <a:ext uri="{9D8B030D-6E8A-4147-A177-3AD203B41FA5}">
                      <a16:colId xmlns:a16="http://schemas.microsoft.com/office/drawing/2014/main" val="2708070009"/>
                    </a:ext>
                  </a:extLst>
                </a:gridCol>
                <a:gridCol w="2088232">
                  <a:extLst>
                    <a:ext uri="{9D8B030D-6E8A-4147-A177-3AD203B41FA5}">
                      <a16:colId xmlns:a16="http://schemas.microsoft.com/office/drawing/2014/main" val="3485039511"/>
                    </a:ext>
                  </a:extLst>
                </a:gridCol>
              </a:tblGrid>
              <a:tr h="497045">
                <a:tc>
                  <a:txBody>
                    <a:bodyPr/>
                    <a:lstStyle/>
                    <a:p>
                      <a:pPr algn="l"/>
                      <a:endParaRPr lang="en-AU" sz="900">
                        <a:latin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50">
                          <a:solidFill>
                            <a:schemeClr val="bg1"/>
                          </a:solidFill>
                          <a:latin typeface="+mn-lt"/>
                        </a:rPr>
                        <a:t>Coaching</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A9E0"/>
                    </a:solidFill>
                  </a:tcPr>
                </a:tc>
                <a:tc>
                  <a:txBody>
                    <a:bodyPr/>
                    <a:lstStyle/>
                    <a:p>
                      <a:pPr algn="ctr"/>
                      <a:r>
                        <a:rPr lang="en-AU" sz="1050">
                          <a:solidFill>
                            <a:schemeClr val="bg1"/>
                          </a:solidFill>
                          <a:latin typeface="+mn-lt"/>
                        </a:rPr>
                        <a:t>Driving Performance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A9E0"/>
                    </a:solidFill>
                  </a:tcPr>
                </a:tc>
                <a:tc>
                  <a:txBody>
                    <a:bodyPr/>
                    <a:lstStyle/>
                    <a:p>
                      <a:pPr algn="ctr"/>
                      <a:r>
                        <a:rPr lang="en-AU" sz="1050">
                          <a:solidFill>
                            <a:schemeClr val="bg1"/>
                          </a:solidFill>
                          <a:latin typeface="+mn-lt"/>
                        </a:rPr>
                        <a:t>Managing Change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A9E0"/>
                    </a:solidFill>
                  </a:tcPr>
                </a:tc>
                <a:extLst>
                  <a:ext uri="{0D108BD9-81ED-4DB2-BD59-A6C34878D82A}">
                    <a16:rowId xmlns:a16="http://schemas.microsoft.com/office/drawing/2014/main" val="3959601932"/>
                  </a:ext>
                </a:extLst>
              </a:tr>
              <a:tr h="497045">
                <a:tc>
                  <a:txBody>
                    <a:bodyPr/>
                    <a:lstStyle/>
                    <a:p>
                      <a:pPr algn="l"/>
                      <a:r>
                        <a:rPr lang="en-AU" sz="1050" b="1">
                          <a:solidFill>
                            <a:schemeClr val="bg1"/>
                          </a:solidFill>
                          <a:latin typeface="+mn-lt"/>
                        </a:rPr>
                        <a:t>Case Manager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A9E0">
                        <a:alpha val="69804"/>
                      </a:srgbClr>
                    </a:solidFill>
                  </a:tcPr>
                </a:tc>
                <a:tc>
                  <a:txBody>
                    <a:bodyPr/>
                    <a:lstStyle/>
                    <a:p>
                      <a:pPr algn="ctr"/>
                      <a:r>
                        <a:rPr lang="en-AU" sz="1000" b="0">
                          <a:latin typeface="+mn-lt"/>
                        </a:rPr>
                        <a:t>Foundational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b="0">
                          <a:latin typeface="+mn-lt"/>
                        </a:rPr>
                        <a:t>Foundational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b="0">
                          <a:latin typeface="+mn-lt"/>
                        </a:rPr>
                        <a:t>Foundational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extLst>
                  <a:ext uri="{0D108BD9-81ED-4DB2-BD59-A6C34878D82A}">
                    <a16:rowId xmlns:a16="http://schemas.microsoft.com/office/drawing/2014/main" val="628686922"/>
                  </a:ext>
                </a:extLst>
              </a:tr>
              <a:tr h="497045">
                <a:tc>
                  <a:txBody>
                    <a:bodyPr/>
                    <a:lstStyle/>
                    <a:p>
                      <a:pPr algn="l"/>
                      <a:r>
                        <a:rPr lang="en-AU" sz="1050" b="1">
                          <a:solidFill>
                            <a:schemeClr val="bg1"/>
                          </a:solidFill>
                          <a:latin typeface="+mn-lt"/>
                        </a:rPr>
                        <a:t>Team Leader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A9E0">
                        <a:alpha val="69804"/>
                      </a:srgbClr>
                    </a:solidFill>
                  </a:tcPr>
                </a:tc>
                <a:tc>
                  <a:txBody>
                    <a:bodyPr/>
                    <a:lstStyle/>
                    <a:p>
                      <a:pPr algn="ctr"/>
                      <a:r>
                        <a:rPr lang="en-AU" sz="1000" b="0">
                          <a:latin typeface="+mn-lt"/>
                        </a:rPr>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b="0">
                          <a:latin typeface="+mn-lt"/>
                        </a:rPr>
                        <a:t>Expert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2EFDA"/>
                    </a:solidFill>
                  </a:tcPr>
                </a:tc>
                <a:tc>
                  <a:txBody>
                    <a:bodyPr/>
                    <a:lstStyle/>
                    <a:p>
                      <a:pPr algn="ctr"/>
                      <a:r>
                        <a:rPr lang="en-AU" sz="1000" b="0">
                          <a:latin typeface="+mn-lt"/>
                        </a:rPr>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extLst>
                  <a:ext uri="{0D108BD9-81ED-4DB2-BD59-A6C34878D82A}">
                    <a16:rowId xmlns:a16="http://schemas.microsoft.com/office/drawing/2014/main" val="2600422566"/>
                  </a:ext>
                </a:extLst>
              </a:tr>
              <a:tr h="497045">
                <a:tc>
                  <a:txBody>
                    <a:bodyPr/>
                    <a:lstStyle/>
                    <a:p>
                      <a:pPr algn="l"/>
                      <a:r>
                        <a:rPr lang="en-AU" sz="1050" b="1">
                          <a:solidFill>
                            <a:schemeClr val="bg1"/>
                          </a:solidFill>
                          <a:latin typeface="+mn-lt"/>
                        </a:rPr>
                        <a:t>Technical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A9E0">
                        <a:alpha val="69804"/>
                      </a:srgbClr>
                    </a:solidFill>
                  </a:tcPr>
                </a:tc>
                <a:tc>
                  <a:txBody>
                    <a:bodyPr/>
                    <a:lstStyle/>
                    <a:p>
                      <a:pPr algn="ctr"/>
                      <a:r>
                        <a:rPr lang="en-AU" sz="1000" b="0">
                          <a:latin typeface="+mn-lt"/>
                        </a:rPr>
                        <a:t>Intermediate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tc>
                  <a:txBody>
                    <a:bodyPr/>
                    <a:lstStyle/>
                    <a:p>
                      <a:pPr algn="ctr"/>
                      <a:r>
                        <a:rPr lang="en-AU" sz="1000" b="0">
                          <a:latin typeface="+mn-lt"/>
                        </a:rPr>
                        <a:t>Intermediate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tc>
                  <a:txBody>
                    <a:bodyPr/>
                    <a:lstStyle/>
                    <a:p>
                      <a:pPr algn="ctr"/>
                      <a:r>
                        <a:rPr lang="en-AU" sz="1000" b="0">
                          <a:latin typeface="+mn-lt"/>
                        </a:rPr>
                        <a:t>Intermediate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extLst>
                  <a:ext uri="{0D108BD9-81ED-4DB2-BD59-A6C34878D82A}">
                    <a16:rowId xmlns:a16="http://schemas.microsoft.com/office/drawing/2014/main" val="3622903185"/>
                  </a:ext>
                </a:extLst>
              </a:tr>
              <a:tr h="497045">
                <a:tc>
                  <a:txBody>
                    <a:bodyPr/>
                    <a:lstStyle/>
                    <a:p>
                      <a:pPr algn="l"/>
                      <a:r>
                        <a:rPr lang="en-AU" sz="1050" b="1">
                          <a:solidFill>
                            <a:schemeClr val="bg1"/>
                          </a:solidFill>
                          <a:latin typeface="+mn-lt"/>
                        </a:rPr>
                        <a:t>Injury Management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A9E0">
                        <a:alpha val="69804"/>
                      </a:srgbClr>
                    </a:solidFill>
                  </a:tcPr>
                </a:tc>
                <a:tc>
                  <a:txBody>
                    <a:bodyPr/>
                    <a:lstStyle/>
                    <a:p>
                      <a:pPr algn="ctr"/>
                      <a:r>
                        <a:rPr lang="en-AU" sz="1000" b="0">
                          <a:latin typeface="+mn-lt"/>
                        </a:rPr>
                        <a:t>Intermediate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tc>
                  <a:txBody>
                    <a:bodyPr/>
                    <a:lstStyle/>
                    <a:p>
                      <a:pPr algn="ctr"/>
                      <a:r>
                        <a:rPr lang="en-AU" sz="1000" b="0">
                          <a:latin typeface="+mn-lt"/>
                        </a:rPr>
                        <a:t>Intermediate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tc>
                  <a:txBody>
                    <a:bodyPr/>
                    <a:lstStyle/>
                    <a:p>
                      <a:pPr algn="ctr"/>
                      <a:r>
                        <a:rPr lang="en-AU" sz="1000" b="0">
                          <a:latin typeface="+mn-lt"/>
                        </a:rPr>
                        <a:t>Intermediate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extLst>
                  <a:ext uri="{0D108BD9-81ED-4DB2-BD59-A6C34878D82A}">
                    <a16:rowId xmlns:a16="http://schemas.microsoft.com/office/drawing/2014/main" val="2703460178"/>
                  </a:ext>
                </a:extLst>
              </a:tr>
            </a:tbl>
          </a:graphicData>
        </a:graphic>
      </p:graphicFrame>
      <p:pic>
        <p:nvPicPr>
          <p:cNvPr id="15" name="Graphic 1">
            <a:extLst>
              <a:ext uri="{FF2B5EF4-FFF2-40B4-BE49-F238E27FC236}">
                <a16:creationId xmlns:a16="http://schemas.microsoft.com/office/drawing/2014/main" id="{58078175-1298-4C99-9A64-A438D957A8DF}"/>
              </a:ext>
            </a:extLst>
          </p:cNvPr>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2047" b="21592"/>
          <a:stretch/>
        </p:blipFill>
        <p:spPr bwMode="auto">
          <a:xfrm>
            <a:off x="2398783" y="246013"/>
            <a:ext cx="352604" cy="360040"/>
          </a:xfrm>
          <a:prstGeom prst="rect">
            <a:avLst/>
          </a:prstGeom>
          <a:ln>
            <a:noFill/>
          </a:ln>
          <a:extLst>
            <a:ext uri="{53640926-AAD7-44D8-BBD7-CCE9431645EC}">
              <a14:shadowObscured xmlns:a14="http://schemas.microsoft.com/office/drawing/2010/main"/>
            </a:ext>
          </a:extLst>
        </p:spPr>
      </p:pic>
      <p:sp>
        <p:nvSpPr>
          <p:cNvPr id="10" name="Footer Placeholder 1">
            <a:extLst>
              <a:ext uri="{FF2B5EF4-FFF2-40B4-BE49-F238E27FC236}">
                <a16:creationId xmlns:a16="http://schemas.microsoft.com/office/drawing/2014/main" id="{46916588-0F08-4CBE-9D93-2F6AC9B7AEB2}"/>
              </a:ext>
            </a:extLst>
          </p:cNvPr>
          <p:cNvSpPr txBox="1">
            <a:spLocks/>
          </p:cNvSpPr>
          <p:nvPr/>
        </p:nvSpPr>
        <p:spPr>
          <a:xfrm>
            <a:off x="983410" y="4783546"/>
            <a:ext cx="6480000" cy="1682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Go to Insert &gt; Header &amp; Footer to add the presentation title to</a:t>
            </a:r>
          </a:p>
        </p:txBody>
      </p:sp>
      <p:sp>
        <p:nvSpPr>
          <p:cNvPr id="11" name="Slide Number Placeholder 3">
            <a:extLst>
              <a:ext uri="{FF2B5EF4-FFF2-40B4-BE49-F238E27FC236}">
                <a16:creationId xmlns:a16="http://schemas.microsoft.com/office/drawing/2014/main" id="{4F8D0ADD-8E7E-4763-9A5E-C4A99DA45335}"/>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15</a:t>
            </a:fld>
            <a:endParaRPr lang="en-AU" sz="900">
              <a:solidFill>
                <a:schemeClr val="tx1"/>
              </a:solidFill>
            </a:endParaRPr>
          </a:p>
        </p:txBody>
      </p:sp>
      <p:sp>
        <p:nvSpPr>
          <p:cNvPr id="20" name="Rectangle 19">
            <a:extLst>
              <a:ext uri="{FF2B5EF4-FFF2-40B4-BE49-F238E27FC236}">
                <a16:creationId xmlns:a16="http://schemas.microsoft.com/office/drawing/2014/main" id="{3FAE3CA6-F4A9-42CB-A774-CC9C3F332FF5}"/>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1" name="Picture 20">
            <a:extLst>
              <a:ext uri="{FF2B5EF4-FFF2-40B4-BE49-F238E27FC236}">
                <a16:creationId xmlns:a16="http://schemas.microsoft.com/office/drawing/2014/main" id="{071443CA-0644-4068-B3E6-B550A6CF345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18" name="Rectangle 17">
            <a:extLst>
              <a:ext uri="{FF2B5EF4-FFF2-40B4-BE49-F238E27FC236}">
                <a16:creationId xmlns:a16="http://schemas.microsoft.com/office/drawing/2014/main" id="{DA525352-EA4F-4C4F-9019-304E7F4378E0}"/>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4" name="object 2">
            <a:extLst>
              <a:ext uri="{FF2B5EF4-FFF2-40B4-BE49-F238E27FC236}">
                <a16:creationId xmlns:a16="http://schemas.microsoft.com/office/drawing/2014/main" id="{57CBC7CE-BA89-42C8-AE2E-A222E494BCAC}"/>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398681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3031922271"/>
              </p:ext>
            </p:extLst>
          </p:nvPr>
        </p:nvGraphicFramePr>
        <p:xfrm>
          <a:off x="396620" y="1257785"/>
          <a:ext cx="8350760" cy="2786603"/>
        </p:xfrm>
        <a:graphic>
          <a:graphicData uri="http://schemas.openxmlformats.org/drawingml/2006/table">
            <a:tbl>
              <a:tblPr firstRow="1" firstCol="1" bandRow="1">
                <a:tableStyleId>{BC89EF96-8CEA-46FF-86C4-4CE0E7609802}</a:tableStyleId>
              </a:tblPr>
              <a:tblGrid>
                <a:gridCol w="2087690">
                  <a:extLst>
                    <a:ext uri="{9D8B030D-6E8A-4147-A177-3AD203B41FA5}">
                      <a16:colId xmlns:a16="http://schemas.microsoft.com/office/drawing/2014/main" val="2784149526"/>
                    </a:ext>
                  </a:extLst>
                </a:gridCol>
                <a:gridCol w="2087690">
                  <a:extLst>
                    <a:ext uri="{9D8B030D-6E8A-4147-A177-3AD203B41FA5}">
                      <a16:colId xmlns:a16="http://schemas.microsoft.com/office/drawing/2014/main" val="3598049998"/>
                    </a:ext>
                  </a:extLst>
                </a:gridCol>
                <a:gridCol w="2087690">
                  <a:extLst>
                    <a:ext uri="{9D8B030D-6E8A-4147-A177-3AD203B41FA5}">
                      <a16:colId xmlns:a16="http://schemas.microsoft.com/office/drawing/2014/main" val="655120121"/>
                    </a:ext>
                  </a:extLst>
                </a:gridCol>
                <a:gridCol w="2087690">
                  <a:extLst>
                    <a:ext uri="{9D8B030D-6E8A-4147-A177-3AD203B41FA5}">
                      <a16:colId xmlns:a16="http://schemas.microsoft.com/office/drawing/2014/main" val="196238736"/>
                    </a:ext>
                  </a:extLst>
                </a:gridCol>
              </a:tblGrid>
              <a:tr h="321014">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9E0"/>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Technical, 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9E0"/>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9E0"/>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9E0"/>
                    </a:solidFill>
                  </a:tcPr>
                </a:tc>
                <a:extLst>
                  <a:ext uri="{0D108BD9-81ED-4DB2-BD59-A6C34878D82A}">
                    <a16:rowId xmlns:a16="http://schemas.microsoft.com/office/drawing/2014/main" val="4038303857"/>
                  </a:ext>
                </a:extLst>
              </a:tr>
              <a:tr h="646094">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Seeks feedback and guidance to develop self.</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Offers support, provides constructive feedback, and drives knowledge exchange with a coaching mindset.</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Builds claim management capability and contributes to the organisation’s learning and development culture and growth.</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l" defTabSz="914400" rtl="0" eaLnBrk="1" fontAlgn="auto" latinLnBrk="0" hangingPunct="1">
                        <a:lnSpc>
                          <a:spcPct val="103000"/>
                        </a:lnSpc>
                        <a:spcBef>
                          <a:spcPts val="0"/>
                        </a:spcBef>
                        <a:spcAft>
                          <a:spcPts val="145"/>
                        </a:spcAft>
                        <a:buClrTx/>
                        <a:buSzTx/>
                        <a:buFont typeface="Arial" panose="020B0604020202020204" pitchFamily="34" charset="0"/>
                        <a:buNone/>
                        <a:tabLst/>
                        <a:defRPr/>
                      </a:pPr>
                      <a:endParaRPr lang="en-AU" sz="9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5112211"/>
                  </a:ext>
                </a:extLst>
              </a:tr>
              <a:tr h="1162881">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Demonstrates effective learning techniques such as active listening, effective questioning, an ability to overcome barriers when being coached and is solution focused.</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Applies effective 1:1 and broader audience coaching techniques (when requested) such as active listening, effective questioning and is solution focused to support the professional development of others.</a:t>
                      </a:r>
                      <a:endParaRPr lang="en-AU" sz="900" b="0">
                        <a:solidFill>
                          <a:schemeClr val="tx1"/>
                        </a:solidFill>
                        <a:effectLst/>
                        <a:highlight>
                          <a:srgbClr val="FFFF00"/>
                        </a:highligh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Identifies, develops and coaches talent through encouragement, motivation and recognises their team to engage in setting goals, career planning and continuous learning for professional development.</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l" defTabSz="914400" rtl="0" eaLnBrk="1" fontAlgn="auto" latinLnBrk="0" hangingPunct="1">
                        <a:lnSpc>
                          <a:spcPct val="103000"/>
                        </a:lnSpc>
                        <a:spcBef>
                          <a:spcPts val="0"/>
                        </a:spcBef>
                        <a:spcAft>
                          <a:spcPts val="145"/>
                        </a:spcAft>
                        <a:buClrTx/>
                        <a:buSzTx/>
                        <a:buFont typeface="Arial" panose="020B0604020202020204" pitchFamily="34" charset="0"/>
                        <a:buNone/>
                        <a:tabLst/>
                        <a:defRPr/>
                      </a:pPr>
                      <a:endParaRPr lang="en-AU" sz="9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86706255"/>
                  </a:ext>
                </a:extLst>
              </a:tr>
              <a:tr h="646094">
                <a:tc>
                  <a:txBody>
                    <a:bodyPr/>
                    <a:lstStyle/>
                    <a:p>
                      <a:pPr>
                        <a:lnSpc>
                          <a:spcPct val="107000"/>
                        </a:lnSpc>
                      </a:pPr>
                      <a:endParaRPr lang="en-AU" sz="900" b="0" dirty="0">
                        <a:solidFill>
                          <a:schemeClr val="tx1"/>
                        </a:solidFill>
                        <a:effectLst/>
                        <a:latin typeface="+mn-lt"/>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alpha val="20000"/>
                      </a:srgb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Adapts the structure and delivery of information to support different audiences to achieve results and develop capability.</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Develops information, including the structure and delivery, to support different audiences achieve business results. </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l" defTabSz="914400" rtl="0" eaLnBrk="1" fontAlgn="auto" latinLnBrk="0" hangingPunct="1">
                        <a:lnSpc>
                          <a:spcPct val="103000"/>
                        </a:lnSpc>
                        <a:spcBef>
                          <a:spcPts val="0"/>
                        </a:spcBef>
                        <a:spcAft>
                          <a:spcPts val="145"/>
                        </a:spcAft>
                        <a:buClrTx/>
                        <a:buSzTx/>
                        <a:buFont typeface="Arial" panose="020B0604020202020204" pitchFamily="34" charset="0"/>
                        <a:buNone/>
                        <a:tabLst/>
                        <a:defRPr/>
                      </a:pPr>
                      <a:endParaRPr lang="en-AU" sz="9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3133472633"/>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368109" y="195486"/>
            <a:ext cx="1910824" cy="261610"/>
          </a:xfrm>
          <a:prstGeom prst="rect">
            <a:avLst/>
          </a:prstGeom>
          <a:noFill/>
        </p:spPr>
        <p:txBody>
          <a:bodyPr wrap="square" rtlCol="0">
            <a:spAutoFit/>
          </a:bodyPr>
          <a:lstStyle/>
          <a:p>
            <a:r>
              <a:rPr lang="en-US" sz="1100" b="0" i="0">
                <a:solidFill>
                  <a:schemeClr val="bg1"/>
                </a:solidFill>
              </a:rPr>
              <a:t>Empowered Leadership</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Coaching</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65089" y="811742"/>
            <a:ext cx="8352929" cy="430887"/>
          </a:xfrm>
          <a:prstGeom prst="rect">
            <a:avLst/>
          </a:prstGeom>
          <a:noFill/>
        </p:spPr>
        <p:txBody>
          <a:bodyPr wrap="square" rtlCol="0">
            <a:spAutoFit/>
          </a:bodyPr>
          <a:lstStyle/>
          <a:p>
            <a:r>
              <a:rPr lang="en-AU" sz="1100"/>
              <a:t>Motivates self and others to set goals, develop capability and achieve performance outcomes through influence, feedback, and coaching.</a:t>
            </a:r>
            <a:endParaRPr lang="en-AU" sz="1100">
              <a:solidFill>
                <a:schemeClr val="accent1"/>
              </a:solidFill>
            </a:endParaRPr>
          </a:p>
        </p:txBody>
      </p:sp>
      <p:sp>
        <p:nvSpPr>
          <p:cNvPr id="18" name="Slide Number Placeholder 3">
            <a:extLst>
              <a:ext uri="{FF2B5EF4-FFF2-40B4-BE49-F238E27FC236}">
                <a16:creationId xmlns:a16="http://schemas.microsoft.com/office/drawing/2014/main" id="{87BC0AEB-05CD-441B-B0C5-FD811BD8A099}"/>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16</a:t>
            </a:fld>
            <a:endParaRPr lang="en-AU" sz="900">
              <a:solidFill>
                <a:schemeClr val="tx1"/>
              </a:solidFill>
            </a:endParaRPr>
          </a:p>
        </p:txBody>
      </p:sp>
      <p:pic>
        <p:nvPicPr>
          <p:cNvPr id="19" name="Graphic 1">
            <a:extLst>
              <a:ext uri="{FF2B5EF4-FFF2-40B4-BE49-F238E27FC236}">
                <a16:creationId xmlns:a16="http://schemas.microsoft.com/office/drawing/2014/main" id="{12997E28-86DF-4959-A0DA-B2CE53E7E46F}"/>
              </a:ext>
            </a:extLst>
          </p:cNvPr>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2047" b="21592"/>
          <a:stretch/>
        </p:blipFill>
        <p:spPr bwMode="auto">
          <a:xfrm>
            <a:off x="2398783" y="246013"/>
            <a:ext cx="352604" cy="360040"/>
          </a:xfrm>
          <a:prstGeom prst="rect">
            <a:avLst/>
          </a:prstGeom>
          <a:ln>
            <a:noFill/>
          </a:ln>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114C729D-327C-40DF-8A85-108F70EB3FA6}"/>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0118274C-B8E5-4A3B-B385-DD1F97239CA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21" name="Rectangle 20">
            <a:extLst>
              <a:ext uri="{FF2B5EF4-FFF2-40B4-BE49-F238E27FC236}">
                <a16:creationId xmlns:a16="http://schemas.microsoft.com/office/drawing/2014/main" id="{986E9A6F-9D61-4C29-91E4-12A3A6303409}"/>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3" name="object 2">
            <a:extLst>
              <a:ext uri="{FF2B5EF4-FFF2-40B4-BE49-F238E27FC236}">
                <a16:creationId xmlns:a16="http://schemas.microsoft.com/office/drawing/2014/main" id="{CC123551-3083-4A51-8AA5-3AB200ABE769}"/>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161969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2676422621"/>
              </p:ext>
            </p:extLst>
          </p:nvPr>
        </p:nvGraphicFramePr>
        <p:xfrm>
          <a:off x="324456" y="1124241"/>
          <a:ext cx="8352000" cy="2989774"/>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376478">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9E0"/>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Technical, 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9E0"/>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9E0"/>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9E0"/>
                    </a:solidFill>
                  </a:tcPr>
                </a:tc>
                <a:extLst>
                  <a:ext uri="{0D108BD9-81ED-4DB2-BD59-A6C34878D82A}">
                    <a16:rowId xmlns:a16="http://schemas.microsoft.com/office/drawing/2014/main" val="4038303857"/>
                  </a:ext>
                </a:extLst>
              </a:tr>
              <a:tr h="922659">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Understands </a:t>
                      </a:r>
                      <a:r>
                        <a:rPr lang="en-AU" sz="900" b="0">
                          <a:solidFill>
                            <a:srgbClr val="000000"/>
                          </a:solidFill>
                          <a:effectLst/>
                          <a:latin typeface="+mn-lt"/>
                          <a:ea typeface="Times New Roman" panose="02020603050405020304" pitchFamily="18" charset="0"/>
                          <a:cs typeface="Calibri" panose="020F0502020204030204" pitchFamily="34" charset="0"/>
                        </a:rPr>
                        <a:t>own performance drivers and how they contribute to their performance and overall team goals.</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dirty="0">
                          <a:solidFill>
                            <a:schemeClr val="tx1"/>
                          </a:solidFill>
                          <a:effectLst/>
                          <a:latin typeface="+mn-lt"/>
                          <a:ea typeface="Times New Roman" panose="02020603050405020304" pitchFamily="18" charset="0"/>
                          <a:cs typeface="Calibri" panose="020F0502020204030204" pitchFamily="34" charset="0"/>
                        </a:rPr>
                        <a:t>Understands and supports team by identifying connections between professional development goals and organisational objectives.</a:t>
                      </a:r>
                      <a:endParaRPr lang="en-AU" sz="900" b="0" dirty="0">
                        <a:solidFill>
                          <a:schemeClr val="tx1"/>
                        </a:solidFill>
                        <a:effectLst/>
                        <a:highlight>
                          <a:srgbClr val="FFFF00"/>
                        </a:highligh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pPr>
                      <a:endParaRPr lang="en-AU" sz="800" b="0" i="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alpha val="20000"/>
                      </a:schemeClr>
                    </a:solidFill>
                  </a:tcPr>
                </a:tc>
                <a:tc>
                  <a:txBody>
                    <a:bodyPr/>
                    <a:lstStyle/>
                    <a:p>
                      <a:pPr>
                        <a:lnSpc>
                          <a:spcPct val="107000"/>
                        </a:lnSpc>
                        <a:spcAft>
                          <a:spcPts val="800"/>
                        </a:spcAft>
                      </a:pPr>
                      <a:r>
                        <a:rPr lang="en-AU" sz="900" b="0" dirty="0">
                          <a:solidFill>
                            <a:schemeClr val="tx1"/>
                          </a:solidFill>
                          <a:effectLst/>
                          <a:latin typeface="+mn-lt"/>
                          <a:ea typeface="Times New Roman" panose="02020603050405020304" pitchFamily="18" charset="0"/>
                          <a:cs typeface="Calibri" panose="020F0502020204030204" pitchFamily="34" charset="0"/>
                        </a:rPr>
                        <a:t>Sets team direction goals and objectives to drive performance. </a:t>
                      </a:r>
                      <a:endParaRPr lang="en-AU" sz="9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2545112211"/>
                  </a:ext>
                </a:extLst>
              </a:tr>
              <a:tr h="908092">
                <a:tc>
                  <a:txBody>
                    <a:bodyPr/>
                    <a:lstStyle/>
                    <a:p>
                      <a:pPr>
                        <a:lnSpc>
                          <a:spcPct val="107000"/>
                        </a:lnSpc>
                        <a:spcAft>
                          <a:spcPts val="800"/>
                        </a:spcAft>
                      </a:pPr>
                      <a:r>
                        <a:rPr lang="en-AU" sz="900" b="0">
                          <a:solidFill>
                            <a:srgbClr val="000000"/>
                          </a:solidFill>
                          <a:effectLst/>
                          <a:latin typeface="+mn-lt"/>
                          <a:ea typeface="Times New Roman" panose="02020603050405020304" pitchFamily="18" charset="0"/>
                          <a:cs typeface="Calibri" panose="020F0502020204030204" pitchFamily="34" charset="0"/>
                        </a:rPr>
                        <a:t>Understands and identifies opportunities for continuous improvement.</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pPr>
                      <a:r>
                        <a:rPr lang="en-AU" sz="800" b="0" i="1" strike="noStrike" dirty="0">
                          <a:solidFill>
                            <a:schemeClr val="tx1"/>
                          </a:solidFill>
                          <a:effectLst/>
                          <a:latin typeface="+mn-lt"/>
                          <a:ea typeface="Calibri" panose="020F0502020204030204" pitchFamily="34" charset="0"/>
                          <a:cs typeface="Times New Roman" panose="02020603050405020304" pitchFamily="18" charset="0"/>
                        </a:rPr>
                        <a:t>Understands how to develop an improvement plan for others to drive continuous improvement.</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pPr>
                      <a:r>
                        <a:rPr lang="en-AU" sz="800" b="0" i="1" dirty="0">
                          <a:solidFill>
                            <a:schemeClr val="tx1"/>
                          </a:solidFill>
                          <a:effectLst/>
                          <a:latin typeface="+mn-lt"/>
                          <a:ea typeface="Times New Roman" panose="02020603050405020304" pitchFamily="18" charset="0"/>
                          <a:cs typeface="Calibri" panose="020F0502020204030204" pitchFamily="34" charset="0"/>
                        </a:rPr>
                        <a:t>Understands how to drive and execute improvement plans for a team.</a:t>
                      </a:r>
                      <a:endParaRPr lang="en-AU" sz="800" b="0" i="1" dirty="0">
                        <a:solidFill>
                          <a:schemeClr val="tx1"/>
                        </a:solidFill>
                        <a:effectLst/>
                        <a:highlight>
                          <a:srgbClr val="ED8B00"/>
                        </a:highligh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dirty="0">
                          <a:solidFill>
                            <a:schemeClr val="tx1"/>
                          </a:solidFill>
                          <a:effectLst/>
                          <a:latin typeface="+mn-lt"/>
                          <a:ea typeface="Times New Roman" panose="02020603050405020304" pitchFamily="18" charset="0"/>
                          <a:cs typeface="Calibri" panose="020F0502020204030204" pitchFamily="34" charset="0"/>
                        </a:rPr>
                        <a:t>Contributes to an accountable and continuous improvement culture by seeking opportunities for improvement and performance outcomes.</a:t>
                      </a:r>
                      <a:endParaRPr lang="en-AU" sz="900" b="0" dirty="0">
                        <a:solidFill>
                          <a:schemeClr val="tx1"/>
                        </a:solidFill>
                        <a:effectLst/>
                        <a:highlight>
                          <a:srgbClr val="ED8B00"/>
                        </a:highligh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9200355"/>
                  </a:ext>
                </a:extLst>
              </a:tr>
              <a:tr h="782545">
                <a:tc>
                  <a:txBody>
                    <a:bodyPr/>
                    <a:lstStyle/>
                    <a:p>
                      <a:pPr>
                        <a:lnSpc>
                          <a:spcPct val="107000"/>
                        </a:lnSpc>
                        <a:spcAft>
                          <a:spcPts val="800"/>
                        </a:spcAft>
                      </a:pPr>
                      <a:r>
                        <a:rPr lang="en-AU" sz="900" b="0">
                          <a:solidFill>
                            <a:srgbClr val="000000"/>
                          </a:solidFill>
                          <a:effectLst/>
                          <a:latin typeface="+mn-lt"/>
                          <a:ea typeface="Calibri" panose="020F0502020204030204" pitchFamily="34" charset="0"/>
                          <a:cs typeface="Times New Roman" panose="02020603050405020304" pitchFamily="18" charset="0"/>
                        </a:rPr>
                        <a:t>Understands time management and ensures work allocation expectations are met.</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pPr>
                      <a:r>
                        <a:rPr lang="en-AU" sz="800" b="0" i="1" strike="noStrike">
                          <a:solidFill>
                            <a:schemeClr val="tx1"/>
                          </a:solidFill>
                          <a:effectLst/>
                          <a:latin typeface="+mn-lt"/>
                          <a:ea typeface="Times New Roman" panose="02020603050405020304" pitchFamily="18" charset="0"/>
                          <a:cs typeface="Calibri" panose="020F0502020204030204" pitchFamily="34" charset="0"/>
                        </a:rPr>
                        <a:t>Understand how to apply the skills and experience of others to deliver injured person, team, and business objectives.</a:t>
                      </a:r>
                      <a:endParaRPr lang="en-AU" sz="800" b="0" i="1" strike="noStrike">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pPr>
                      <a:r>
                        <a:rPr lang="en-AU" sz="800" b="0" i="1">
                          <a:solidFill>
                            <a:schemeClr val="tx1"/>
                          </a:solidFill>
                          <a:effectLst/>
                          <a:latin typeface="+mn-lt"/>
                          <a:ea typeface="Times New Roman" panose="02020603050405020304" pitchFamily="18" charset="0"/>
                          <a:cs typeface="Calibri" panose="020F0502020204030204" pitchFamily="34" charset="0"/>
                        </a:rPr>
                        <a:t>Understands how to develop, implement, and monitor appropriate team resourcing and work allocation according to need.</a:t>
                      </a:r>
                      <a:endParaRPr lang="en-AU" sz="800" b="0" i="1">
                        <a:solidFill>
                          <a:schemeClr val="tx1"/>
                        </a:solidFill>
                        <a:effectLst/>
                        <a:highlight>
                          <a:srgbClr val="ED8B00"/>
                        </a:highligh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dirty="0">
                          <a:solidFill>
                            <a:schemeClr val="tx1"/>
                          </a:solidFill>
                          <a:effectLst/>
                          <a:latin typeface="+mn-lt"/>
                          <a:ea typeface="Times New Roman" panose="02020603050405020304" pitchFamily="18" charset="0"/>
                          <a:cs typeface="Calibri" panose="020F0502020204030204" pitchFamily="34" charset="0"/>
                        </a:rPr>
                        <a:t>Manages workforce planning and operational priorities to ensure appropriate allocation of time and other resources that support optimal operational outcomes.</a:t>
                      </a:r>
                      <a:endParaRPr lang="en-AU" sz="900" b="0" dirty="0">
                        <a:solidFill>
                          <a:schemeClr val="tx1"/>
                        </a:solidFill>
                        <a:effectLst/>
                        <a:highlight>
                          <a:srgbClr val="ED8B00"/>
                        </a:highligh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4264586055"/>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179512" y="204112"/>
            <a:ext cx="1910824" cy="261610"/>
          </a:xfrm>
          <a:prstGeom prst="rect">
            <a:avLst/>
          </a:prstGeom>
          <a:noFill/>
        </p:spPr>
        <p:txBody>
          <a:bodyPr wrap="square" rtlCol="0">
            <a:spAutoFit/>
          </a:bodyPr>
          <a:lstStyle/>
          <a:p>
            <a:r>
              <a:rPr lang="en-US" sz="1100" b="0" i="0">
                <a:solidFill>
                  <a:schemeClr val="bg1"/>
                </a:solidFill>
              </a:rPr>
              <a:t>Empowered Leadership</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Driving Performance</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170117" y="730885"/>
            <a:ext cx="8839414" cy="430887"/>
          </a:xfrm>
          <a:prstGeom prst="rect">
            <a:avLst/>
          </a:prstGeom>
          <a:noFill/>
        </p:spPr>
        <p:txBody>
          <a:bodyPr wrap="square" rtlCol="0">
            <a:spAutoFit/>
          </a:bodyPr>
          <a:lstStyle/>
          <a:p>
            <a:r>
              <a:rPr lang="en-AU" sz="1100"/>
              <a:t>Builds the skills and tools to think like a business leader, and to understand, set and execute the right strategies to drive continuous improvement, outcomes, and performance.” </a:t>
            </a:r>
            <a:endParaRPr lang="en-AU" sz="1100">
              <a:solidFill>
                <a:schemeClr val="accent1"/>
              </a:solidFill>
            </a:endParaRPr>
          </a:p>
        </p:txBody>
      </p:sp>
      <p:sp>
        <p:nvSpPr>
          <p:cNvPr id="18" name="Slide Number Placeholder 3">
            <a:extLst>
              <a:ext uri="{FF2B5EF4-FFF2-40B4-BE49-F238E27FC236}">
                <a16:creationId xmlns:a16="http://schemas.microsoft.com/office/drawing/2014/main" id="{75733EDB-4C2F-43E9-A477-3550DB064A36}"/>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17</a:t>
            </a:fld>
            <a:endParaRPr lang="en-AU" sz="900">
              <a:solidFill>
                <a:schemeClr val="tx1"/>
              </a:solidFill>
            </a:endParaRPr>
          </a:p>
        </p:txBody>
      </p:sp>
      <p:pic>
        <p:nvPicPr>
          <p:cNvPr id="19" name="Graphic 1">
            <a:extLst>
              <a:ext uri="{FF2B5EF4-FFF2-40B4-BE49-F238E27FC236}">
                <a16:creationId xmlns:a16="http://schemas.microsoft.com/office/drawing/2014/main" id="{04155AFD-2AE4-45FE-8759-E8B2D5739801}"/>
              </a:ext>
            </a:extLst>
          </p:cNvPr>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2047" b="21592"/>
          <a:stretch/>
        </p:blipFill>
        <p:spPr bwMode="auto">
          <a:xfrm>
            <a:off x="2398783" y="246013"/>
            <a:ext cx="352604" cy="360040"/>
          </a:xfrm>
          <a:prstGeom prst="rect">
            <a:avLst/>
          </a:prstGeom>
          <a:ln>
            <a:noFill/>
          </a:ln>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64ABB0ED-7260-4EFA-9663-AD2F605E5B82}"/>
              </a:ext>
            </a:extLst>
          </p:cNvPr>
          <p:cNvSpPr/>
          <p:nvPr/>
        </p:nvSpPr>
        <p:spPr>
          <a:xfrm>
            <a:off x="3639" y="4574848"/>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3B0D8832-38BC-4F90-836D-CC1BF7F77D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grpSp>
        <p:nvGrpSpPr>
          <p:cNvPr id="4" name="Group 3">
            <a:extLst>
              <a:ext uri="{FF2B5EF4-FFF2-40B4-BE49-F238E27FC236}">
                <a16:creationId xmlns:a16="http://schemas.microsoft.com/office/drawing/2014/main" id="{253576B2-ABC6-4FD5-B353-AB83CE96F6D1}"/>
              </a:ext>
            </a:extLst>
          </p:cNvPr>
          <p:cNvGrpSpPr/>
          <p:nvPr/>
        </p:nvGrpSpPr>
        <p:grpSpPr>
          <a:xfrm>
            <a:off x="957600" y="4240800"/>
            <a:ext cx="8256172" cy="307777"/>
            <a:chOff x="153840" y="4240800"/>
            <a:chExt cx="8256172" cy="307777"/>
          </a:xfrm>
        </p:grpSpPr>
        <p:sp>
          <p:nvSpPr>
            <p:cNvPr id="6" name="TextBox 5">
              <a:extLst>
                <a:ext uri="{FF2B5EF4-FFF2-40B4-BE49-F238E27FC236}">
                  <a16:creationId xmlns:a16="http://schemas.microsoft.com/office/drawing/2014/main" id="{A8332E9F-0047-4E49-A15C-53DC976643FE}"/>
                </a:ext>
              </a:extLst>
            </p:cNvPr>
            <p:cNvSpPr txBox="1"/>
            <p:nvPr/>
          </p:nvSpPr>
          <p:spPr>
            <a:xfrm>
              <a:off x="230032" y="4240800"/>
              <a:ext cx="8179980" cy="307777"/>
            </a:xfrm>
            <a:prstGeom prst="rect">
              <a:avLst/>
            </a:prstGeom>
            <a:noFill/>
          </p:spPr>
          <p:txBody>
            <a:bodyPr wrap="square" rtlCol="0">
              <a:spAutoFit/>
            </a:bodyPr>
            <a:lstStyle/>
            <a:p>
              <a:r>
                <a:rPr lang="en-AU" sz="700"/>
                <a:t>This symbol represents a GAP in proficiency requirements, meaning there are no roles currently mapped to that proficiency level. Whilst not mapped to a role, these descriptors provide stepping stone competencies to help an aspiring proficiency role to transition into the experienced proficiency role. </a:t>
              </a:r>
            </a:p>
          </p:txBody>
        </p:sp>
        <p:pic>
          <p:nvPicPr>
            <p:cNvPr id="21" name="Graphic 20" descr="Infinity">
              <a:extLst>
                <a:ext uri="{FF2B5EF4-FFF2-40B4-BE49-F238E27FC236}">
                  <a16:creationId xmlns:a16="http://schemas.microsoft.com/office/drawing/2014/main" id="{46D1CD82-8EA6-4C85-B8BB-A17B13FE441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3840" y="4259830"/>
              <a:ext cx="161962" cy="161962"/>
            </a:xfrm>
            <a:prstGeom prst="rect">
              <a:avLst/>
            </a:prstGeom>
          </p:spPr>
        </p:pic>
      </p:grpSp>
      <p:pic>
        <p:nvPicPr>
          <p:cNvPr id="25" name="Graphic 24" descr="Infinity">
            <a:extLst>
              <a:ext uri="{FF2B5EF4-FFF2-40B4-BE49-F238E27FC236}">
                <a16:creationId xmlns:a16="http://schemas.microsoft.com/office/drawing/2014/main" id="{1194FD6D-8ABD-44AD-AFCD-EA13721DEC1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78434" y="2431539"/>
            <a:ext cx="161962" cy="161962"/>
          </a:xfrm>
          <a:prstGeom prst="rect">
            <a:avLst/>
          </a:prstGeom>
        </p:spPr>
      </p:pic>
      <p:pic>
        <p:nvPicPr>
          <p:cNvPr id="27" name="Graphic 26" descr="Infinity">
            <a:extLst>
              <a:ext uri="{FF2B5EF4-FFF2-40B4-BE49-F238E27FC236}">
                <a16:creationId xmlns:a16="http://schemas.microsoft.com/office/drawing/2014/main" id="{262F265A-E14B-4945-94DA-5F2C035E9DE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76614" y="2427177"/>
            <a:ext cx="161962" cy="161962"/>
          </a:xfrm>
          <a:prstGeom prst="rect">
            <a:avLst/>
          </a:prstGeom>
        </p:spPr>
      </p:pic>
      <p:pic>
        <p:nvPicPr>
          <p:cNvPr id="28" name="Graphic 27" descr="Infinity">
            <a:extLst>
              <a:ext uri="{FF2B5EF4-FFF2-40B4-BE49-F238E27FC236}">
                <a16:creationId xmlns:a16="http://schemas.microsoft.com/office/drawing/2014/main" id="{1968C394-FC97-4ED3-8EF8-2AA7FBFF8B8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76614" y="3346732"/>
            <a:ext cx="161962" cy="161962"/>
          </a:xfrm>
          <a:prstGeom prst="rect">
            <a:avLst/>
          </a:prstGeom>
        </p:spPr>
      </p:pic>
      <p:pic>
        <p:nvPicPr>
          <p:cNvPr id="29" name="Graphic 28" descr="Infinity">
            <a:extLst>
              <a:ext uri="{FF2B5EF4-FFF2-40B4-BE49-F238E27FC236}">
                <a16:creationId xmlns:a16="http://schemas.microsoft.com/office/drawing/2014/main" id="{0B952931-06A4-4CFF-814D-0FC7DEE7F8A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75443" y="3344328"/>
            <a:ext cx="161962" cy="161962"/>
          </a:xfrm>
          <a:prstGeom prst="rect">
            <a:avLst/>
          </a:prstGeom>
        </p:spPr>
      </p:pic>
      <p:sp>
        <p:nvSpPr>
          <p:cNvPr id="30" name="Rectangle 29">
            <a:extLst>
              <a:ext uri="{FF2B5EF4-FFF2-40B4-BE49-F238E27FC236}">
                <a16:creationId xmlns:a16="http://schemas.microsoft.com/office/drawing/2014/main" id="{17726482-557D-4119-B156-29293920549D}"/>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31" name="object 2">
            <a:extLst>
              <a:ext uri="{FF2B5EF4-FFF2-40B4-BE49-F238E27FC236}">
                <a16:creationId xmlns:a16="http://schemas.microsoft.com/office/drawing/2014/main" id="{2B246AEF-EFFC-446D-B11B-58B6F18887DA}"/>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2449811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877697562"/>
              </p:ext>
            </p:extLst>
          </p:nvPr>
        </p:nvGraphicFramePr>
        <p:xfrm>
          <a:off x="395536" y="1459172"/>
          <a:ext cx="8352928" cy="2517505"/>
        </p:xfrm>
        <a:graphic>
          <a:graphicData uri="http://schemas.openxmlformats.org/drawingml/2006/table">
            <a:tbl>
              <a:tblPr firstRow="1" firstCol="1" bandRow="1">
                <a:tableStyleId>{BC89EF96-8CEA-46FF-86C4-4CE0E7609802}</a:tableStyleId>
              </a:tblPr>
              <a:tblGrid>
                <a:gridCol w="2088232">
                  <a:extLst>
                    <a:ext uri="{9D8B030D-6E8A-4147-A177-3AD203B41FA5}">
                      <a16:colId xmlns:a16="http://schemas.microsoft.com/office/drawing/2014/main" val="2784149526"/>
                    </a:ext>
                  </a:extLst>
                </a:gridCol>
                <a:gridCol w="2088232">
                  <a:extLst>
                    <a:ext uri="{9D8B030D-6E8A-4147-A177-3AD203B41FA5}">
                      <a16:colId xmlns:a16="http://schemas.microsoft.com/office/drawing/2014/main" val="3598049998"/>
                    </a:ext>
                  </a:extLst>
                </a:gridCol>
                <a:gridCol w="2088232">
                  <a:extLst>
                    <a:ext uri="{9D8B030D-6E8A-4147-A177-3AD203B41FA5}">
                      <a16:colId xmlns:a16="http://schemas.microsoft.com/office/drawing/2014/main" val="655120121"/>
                    </a:ext>
                  </a:extLst>
                </a:gridCol>
                <a:gridCol w="2088232">
                  <a:extLst>
                    <a:ext uri="{9D8B030D-6E8A-4147-A177-3AD203B41FA5}">
                      <a16:colId xmlns:a16="http://schemas.microsoft.com/office/drawing/2014/main" val="196238736"/>
                    </a:ext>
                  </a:extLst>
                </a:gridCol>
              </a:tblGrid>
              <a:tr h="340733">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9E0"/>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Technical, 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9E0"/>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9E0"/>
                    </a:solidFill>
                  </a:tcPr>
                </a:tc>
                <a:tc>
                  <a:txBody>
                    <a:bodyPr/>
                    <a:lstStyle/>
                    <a:p>
                      <a:pPr marL="6350" indent="-6350" algn="ctr">
                        <a:lnSpc>
                          <a:spcPct val="103000"/>
                        </a:lnSpc>
                        <a:spcAft>
                          <a:spcPts val="145"/>
                        </a:spcAft>
                      </a:pPr>
                      <a:r>
                        <a:rPr lang="en-AU" sz="1050" b="1">
                          <a:solidFill>
                            <a:schemeClr val="bg1"/>
                          </a:solidFill>
                          <a:effectLst/>
                          <a:latin typeface="+mn-lt"/>
                        </a:rPr>
                        <a:t>Expert</a:t>
                      </a:r>
                    </a:p>
                    <a:p>
                      <a:pPr marL="6350" indent="-6350" algn="ctr">
                        <a:lnSpc>
                          <a:spcPct val="103000"/>
                        </a:lnSpc>
                        <a:spcAft>
                          <a:spcPts val="145"/>
                        </a:spcAft>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9E0"/>
                    </a:solidFill>
                  </a:tcPr>
                </a:tc>
                <a:extLst>
                  <a:ext uri="{0D108BD9-81ED-4DB2-BD59-A6C34878D82A}">
                    <a16:rowId xmlns:a16="http://schemas.microsoft.com/office/drawing/2014/main" val="4038303857"/>
                  </a:ext>
                </a:extLst>
              </a:tr>
              <a:tr h="1088386">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Recognises</a:t>
                      </a:r>
                      <a:r>
                        <a:rPr lang="en-AU" sz="900" b="0">
                          <a:solidFill>
                            <a:srgbClr val="000000"/>
                          </a:solidFill>
                          <a:effectLst/>
                          <a:latin typeface="+mn-lt"/>
                          <a:ea typeface="Times New Roman" panose="02020603050405020304" pitchFamily="18" charset="0"/>
                          <a:cs typeface="Calibri" panose="020F0502020204030204" pitchFamily="34" charset="0"/>
                        </a:rPr>
                        <a:t> and understands the need for workplace and work activity changes.</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Early adopter of change and assists others throughout the change management cycle.</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Commits to change and engages in effective communication during the change process.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i="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5112211"/>
                  </a:ext>
                </a:extLst>
              </a:tr>
              <a:tr h="1088386">
                <a:tc>
                  <a:txBody>
                    <a:bodyPr/>
                    <a:lstStyle/>
                    <a:p>
                      <a:pPr>
                        <a:lnSpc>
                          <a:spcPct val="107000"/>
                        </a:lnSpc>
                        <a:spcAft>
                          <a:spcPts val="800"/>
                        </a:spcAft>
                      </a:pPr>
                      <a:r>
                        <a:rPr lang="en-AU" sz="900" b="0">
                          <a:solidFill>
                            <a:srgbClr val="000000"/>
                          </a:solidFill>
                          <a:effectLst/>
                          <a:latin typeface="+mn-lt"/>
                          <a:ea typeface="Times New Roman" panose="02020603050405020304" pitchFamily="18" charset="0"/>
                          <a:cs typeface="Calibri" panose="020F0502020204030204" pitchFamily="34" charset="0"/>
                        </a:rPr>
                        <a:t>Identifies potential impacts of change and adapts by remaining flexible.</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Deals with uncertainty and supports others in understanding the impacts of change, and the connection to business objectives.</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Analyses change, determines impacts and manages potential resistance through mitigation techniques.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i="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466592667"/>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293742" y="195486"/>
            <a:ext cx="1910824" cy="261610"/>
          </a:xfrm>
          <a:prstGeom prst="rect">
            <a:avLst/>
          </a:prstGeom>
          <a:noFill/>
        </p:spPr>
        <p:txBody>
          <a:bodyPr wrap="square" rtlCol="0">
            <a:spAutoFit/>
          </a:bodyPr>
          <a:lstStyle/>
          <a:p>
            <a:r>
              <a:rPr lang="en-US" sz="1100" b="0" i="0">
                <a:solidFill>
                  <a:schemeClr val="bg1"/>
                </a:solidFill>
              </a:rPr>
              <a:t>Empowered Leadership</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Managing Change</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939532"/>
            <a:ext cx="8352929" cy="430887"/>
          </a:xfrm>
          <a:prstGeom prst="rect">
            <a:avLst/>
          </a:prstGeom>
          <a:noFill/>
        </p:spPr>
        <p:txBody>
          <a:bodyPr wrap="square" rtlCol="0">
            <a:spAutoFit/>
          </a:bodyPr>
          <a:lstStyle/>
          <a:p>
            <a:r>
              <a:rPr lang="en-AU" sz="1100"/>
              <a:t>Ability to lead, assess, prepare, and support the implementation of sustainable change by effectively managing impact and resistance. </a:t>
            </a:r>
          </a:p>
        </p:txBody>
      </p:sp>
      <p:sp>
        <p:nvSpPr>
          <p:cNvPr id="18" name="Slide Number Placeholder 3">
            <a:extLst>
              <a:ext uri="{FF2B5EF4-FFF2-40B4-BE49-F238E27FC236}">
                <a16:creationId xmlns:a16="http://schemas.microsoft.com/office/drawing/2014/main" id="{19DE6B7E-C537-484B-8C8F-181FE934D40A}"/>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18</a:t>
            </a:fld>
            <a:endParaRPr lang="en-AU" sz="900">
              <a:solidFill>
                <a:schemeClr val="tx1"/>
              </a:solidFill>
            </a:endParaRPr>
          </a:p>
        </p:txBody>
      </p:sp>
      <p:pic>
        <p:nvPicPr>
          <p:cNvPr id="19" name="Graphic 1">
            <a:extLst>
              <a:ext uri="{FF2B5EF4-FFF2-40B4-BE49-F238E27FC236}">
                <a16:creationId xmlns:a16="http://schemas.microsoft.com/office/drawing/2014/main" id="{49DA77E7-24F7-4B54-B403-747BC67DD49B}"/>
              </a:ext>
            </a:extLst>
          </p:cNvPr>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2047" b="21592"/>
          <a:stretch/>
        </p:blipFill>
        <p:spPr bwMode="auto">
          <a:xfrm>
            <a:off x="2398783" y="246013"/>
            <a:ext cx="352604" cy="360040"/>
          </a:xfrm>
          <a:prstGeom prst="rect">
            <a:avLst/>
          </a:prstGeom>
          <a:ln>
            <a:noFill/>
          </a:ln>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FA97D2DF-259D-40E7-847B-0675764F72CF}"/>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20221601-F78B-40B7-A094-E5C141459DD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21" name="Rectangle 20">
            <a:extLst>
              <a:ext uri="{FF2B5EF4-FFF2-40B4-BE49-F238E27FC236}">
                <a16:creationId xmlns:a16="http://schemas.microsoft.com/office/drawing/2014/main" id="{C2F904C6-2A67-46CC-892E-B31B24E3F7D6}"/>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3" name="object 2">
            <a:extLst>
              <a:ext uri="{FF2B5EF4-FFF2-40B4-BE49-F238E27FC236}">
                <a16:creationId xmlns:a16="http://schemas.microsoft.com/office/drawing/2014/main" id="{6928F001-B3E0-466A-8774-1B9450CF6DD8}"/>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197150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7EE072F-BAEF-474F-BAB5-BA211A8BA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5554" y="1203598"/>
            <a:ext cx="18764378" cy="2095663"/>
          </a:xfrm>
          <a:prstGeom prst="rect">
            <a:avLst/>
          </a:prstGeom>
        </p:spPr>
      </p:pic>
      <p:sp>
        <p:nvSpPr>
          <p:cNvPr id="7" name="Subtitle 2">
            <a:extLst>
              <a:ext uri="{FF2B5EF4-FFF2-40B4-BE49-F238E27FC236}">
                <a16:creationId xmlns:a16="http://schemas.microsoft.com/office/drawing/2014/main" id="{79026029-8F5C-41E3-AD8B-B47ADFDAF3A3}"/>
              </a:ext>
            </a:extLst>
          </p:cNvPr>
          <p:cNvSpPr txBox="1">
            <a:spLocks/>
          </p:cNvSpPr>
          <p:nvPr/>
        </p:nvSpPr>
        <p:spPr>
          <a:xfrm>
            <a:off x="4728490" y="3368095"/>
            <a:ext cx="4228886" cy="1147872"/>
          </a:xfrm>
          <a:prstGeom prst="rect">
            <a:avLst/>
          </a:prstGeom>
          <a:noFill/>
        </p:spPr>
        <p:txBody>
          <a:bodyPr>
            <a:noAutofit/>
          </a:bodyPr>
          <a:lstStyle>
            <a:lvl1pPr marL="0" indent="0" algn="l" defTabSz="914400" rtl="0" eaLnBrk="1" latinLnBrk="0" hangingPunct="1">
              <a:spcBef>
                <a:spcPts val="0"/>
              </a:spcBef>
              <a:buClr>
                <a:schemeClr val="tx2"/>
              </a:buClr>
              <a:buFont typeface="Arial" panose="020B0604020202020204" pitchFamily="34" charset="0"/>
              <a:buNone/>
              <a:defRPr sz="1400" b="0" i="0" kern="1200">
                <a:solidFill>
                  <a:schemeClr val="tx1">
                    <a:lumMod val="85000"/>
                    <a:lumOff val="15000"/>
                  </a:schemeClr>
                </a:solidFill>
                <a:latin typeface="Gotham Book" pitchFamily="2" charset="0"/>
                <a:ea typeface="+mn-ea"/>
                <a:cs typeface="+mn-cs"/>
              </a:defRPr>
            </a:lvl1pPr>
            <a:lvl2pPr marL="457200" indent="0" algn="ctr" defTabSz="914400" rtl="0" eaLnBrk="1" latinLnBrk="0" hangingPunct="1">
              <a:spcBef>
                <a:spcPts val="400"/>
              </a:spcBef>
              <a:buClr>
                <a:schemeClr val="tx2"/>
              </a:buClr>
              <a:buFont typeface="Arial" panose="020B0604020202020204" pitchFamily="34" charset="0"/>
              <a:buNone/>
              <a:defRPr sz="1400" kern="1200">
                <a:solidFill>
                  <a:schemeClr val="tx1">
                    <a:tint val="75000"/>
                  </a:schemeClr>
                </a:solidFill>
                <a:latin typeface="+mn-lt"/>
                <a:ea typeface="+mn-ea"/>
                <a:cs typeface="+mn-cs"/>
              </a:defRPr>
            </a:lvl2pPr>
            <a:lvl3pPr marL="914400" indent="0" algn="ctr" defTabSz="914400" rtl="0" eaLnBrk="1" latinLnBrk="0" hangingPunct="1">
              <a:spcBef>
                <a:spcPts val="200"/>
              </a:spcBef>
              <a:buClr>
                <a:schemeClr val="tx2"/>
              </a:buClr>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9pPr>
          </a:lstStyle>
          <a:p>
            <a:r>
              <a:rPr lang="en-AU" sz="1800" b="1">
                <a:solidFill>
                  <a:srgbClr val="004C97"/>
                </a:solidFill>
                <a:latin typeface="+mn-lt"/>
              </a:rPr>
              <a:t>We take a holistic approach to facilitate recovery and return to work.</a:t>
            </a:r>
          </a:p>
        </p:txBody>
      </p:sp>
      <p:pic>
        <p:nvPicPr>
          <p:cNvPr id="9" name="Graphic 8">
            <a:extLst>
              <a:ext uri="{FF2B5EF4-FFF2-40B4-BE49-F238E27FC236}">
                <a16:creationId xmlns:a16="http://schemas.microsoft.com/office/drawing/2014/main" id="{1ED3BC3F-7B40-4896-8876-180EC9FF8C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06" y="1821029"/>
            <a:ext cx="9881486" cy="1292879"/>
          </a:xfrm>
          <a:prstGeom prst="rect">
            <a:avLst/>
          </a:prstGeom>
        </p:spPr>
      </p:pic>
      <p:sp>
        <p:nvSpPr>
          <p:cNvPr id="10" name="TextBox 9">
            <a:extLst>
              <a:ext uri="{FF2B5EF4-FFF2-40B4-BE49-F238E27FC236}">
                <a16:creationId xmlns:a16="http://schemas.microsoft.com/office/drawing/2014/main" id="{41EC842D-45DD-4360-8E43-62158CAAF6BC}"/>
              </a:ext>
            </a:extLst>
          </p:cNvPr>
          <p:cNvSpPr txBox="1"/>
          <p:nvPr/>
        </p:nvSpPr>
        <p:spPr>
          <a:xfrm>
            <a:off x="3196991" y="1804004"/>
            <a:ext cx="6009205" cy="1323439"/>
          </a:xfrm>
          <a:prstGeom prst="rect">
            <a:avLst/>
          </a:prstGeom>
          <a:noFill/>
        </p:spPr>
        <p:txBody>
          <a:bodyPr wrap="square" rtlCol="0">
            <a:spAutoFit/>
          </a:bodyPr>
          <a:lstStyle/>
          <a:p>
            <a:r>
              <a:rPr lang="en-US" sz="4000" b="1">
                <a:solidFill>
                  <a:schemeClr val="bg1"/>
                </a:solidFill>
                <a:latin typeface="+mj-lt"/>
              </a:rPr>
              <a:t>Holistic Case Management</a:t>
            </a:r>
          </a:p>
        </p:txBody>
      </p:sp>
      <p:sp>
        <p:nvSpPr>
          <p:cNvPr id="3" name="Rectangle 2">
            <a:extLst>
              <a:ext uri="{FF2B5EF4-FFF2-40B4-BE49-F238E27FC236}">
                <a16:creationId xmlns:a16="http://schemas.microsoft.com/office/drawing/2014/main" id="{8572BCEA-71C6-4410-B877-6E150A8E872C}"/>
              </a:ext>
            </a:extLst>
          </p:cNvPr>
          <p:cNvSpPr/>
          <p:nvPr/>
        </p:nvSpPr>
        <p:spPr>
          <a:xfrm>
            <a:off x="346422" y="3804104"/>
            <a:ext cx="3532916" cy="1105431"/>
          </a:xfrm>
          <a:prstGeom prst="rect">
            <a:avLst/>
          </a:prstGeom>
        </p:spPr>
        <p:txBody>
          <a:bodyPr wrap="square">
            <a:spAutoFit/>
          </a:bodyPr>
          <a:lstStyle/>
          <a:p>
            <a:pPr>
              <a:spcBef>
                <a:spcPts val="200"/>
              </a:spcBef>
              <a:spcAft>
                <a:spcPts val="200"/>
              </a:spcAft>
            </a:pPr>
            <a:r>
              <a:rPr lang="en-AU" sz="1050" b="1"/>
              <a:t>Core Competencies:</a:t>
            </a:r>
          </a:p>
          <a:p>
            <a:pPr marL="171450" indent="-171450">
              <a:spcBef>
                <a:spcPts val="200"/>
              </a:spcBef>
              <a:spcAft>
                <a:spcPts val="200"/>
              </a:spcAft>
              <a:buFont typeface="Arial" panose="020B0604020202020204" pitchFamily="34" charset="0"/>
              <a:buChar char="•"/>
            </a:pPr>
            <a:r>
              <a:rPr lang="en-AU" sz="1050"/>
              <a:t>Medical Management </a:t>
            </a:r>
          </a:p>
          <a:p>
            <a:pPr marL="171450" indent="-171450">
              <a:spcBef>
                <a:spcPts val="200"/>
              </a:spcBef>
              <a:spcAft>
                <a:spcPts val="200"/>
              </a:spcAft>
              <a:buFont typeface="Arial" panose="020B0604020202020204" pitchFamily="34" charset="0"/>
              <a:buChar char="•"/>
            </a:pPr>
            <a:r>
              <a:rPr lang="en-AU" sz="1050"/>
              <a:t>Injury Management Planning</a:t>
            </a:r>
          </a:p>
          <a:p>
            <a:pPr marL="171450" indent="-171450">
              <a:spcBef>
                <a:spcPts val="200"/>
              </a:spcBef>
              <a:spcAft>
                <a:spcPts val="200"/>
              </a:spcAft>
              <a:buFont typeface="Arial" panose="020B0604020202020204" pitchFamily="34" charset="0"/>
              <a:buChar char="•"/>
            </a:pPr>
            <a:r>
              <a:rPr lang="en-AU" sz="1050"/>
              <a:t>Return to Work Planning</a:t>
            </a:r>
          </a:p>
          <a:p>
            <a:pPr marL="171450" indent="-171450">
              <a:spcBef>
                <a:spcPts val="200"/>
              </a:spcBef>
              <a:spcAft>
                <a:spcPts val="200"/>
              </a:spcAft>
              <a:buFont typeface="Arial" panose="020B0604020202020204" pitchFamily="34" charset="0"/>
              <a:buChar char="•"/>
            </a:pPr>
            <a:r>
              <a:rPr lang="en-AU" sz="1050"/>
              <a:t>Strategic Thinking and Risk Analysis </a:t>
            </a:r>
          </a:p>
        </p:txBody>
      </p:sp>
      <p:grpSp>
        <p:nvGrpSpPr>
          <p:cNvPr id="56" name="Group 55">
            <a:extLst>
              <a:ext uri="{FF2B5EF4-FFF2-40B4-BE49-F238E27FC236}">
                <a16:creationId xmlns:a16="http://schemas.microsoft.com/office/drawing/2014/main" id="{122976D0-2E56-495D-ABD8-0B83EF178B98}"/>
              </a:ext>
            </a:extLst>
          </p:cNvPr>
          <p:cNvGrpSpPr/>
          <p:nvPr/>
        </p:nvGrpSpPr>
        <p:grpSpPr>
          <a:xfrm>
            <a:off x="4932040" y="237295"/>
            <a:ext cx="3960441" cy="678271"/>
            <a:chOff x="429211" y="1142121"/>
            <a:chExt cx="8517108" cy="1431637"/>
          </a:xfrm>
        </p:grpSpPr>
        <p:grpSp>
          <p:nvGrpSpPr>
            <p:cNvPr id="63" name="Group 62">
              <a:extLst>
                <a:ext uri="{FF2B5EF4-FFF2-40B4-BE49-F238E27FC236}">
                  <a16:creationId xmlns:a16="http://schemas.microsoft.com/office/drawing/2014/main" id="{9FA4B713-0BD4-4F4B-BB45-ADC87F546526}"/>
                </a:ext>
              </a:extLst>
            </p:cNvPr>
            <p:cNvGrpSpPr/>
            <p:nvPr/>
          </p:nvGrpSpPr>
          <p:grpSpPr>
            <a:xfrm>
              <a:off x="543535" y="1142121"/>
              <a:ext cx="8175771" cy="988887"/>
              <a:chOff x="1286770" y="1610703"/>
              <a:chExt cx="12350349" cy="1526660"/>
            </a:xfrm>
          </p:grpSpPr>
          <p:grpSp>
            <p:nvGrpSpPr>
              <p:cNvPr id="71" name="Group 70">
                <a:extLst>
                  <a:ext uri="{FF2B5EF4-FFF2-40B4-BE49-F238E27FC236}">
                    <a16:creationId xmlns:a16="http://schemas.microsoft.com/office/drawing/2014/main" id="{55169344-DED0-44B1-A7F2-11B73ED2B37B}"/>
                  </a:ext>
                </a:extLst>
              </p:cNvPr>
              <p:cNvGrpSpPr/>
              <p:nvPr/>
            </p:nvGrpSpPr>
            <p:grpSpPr>
              <a:xfrm>
                <a:off x="2425550" y="2108645"/>
                <a:ext cx="10030748" cy="493317"/>
                <a:chOff x="2425550" y="2108645"/>
                <a:chExt cx="10030748" cy="493317"/>
              </a:xfrm>
            </p:grpSpPr>
            <p:grpSp>
              <p:nvGrpSpPr>
                <p:cNvPr id="89" name="Group 133">
                  <a:extLst>
                    <a:ext uri="{FF2B5EF4-FFF2-40B4-BE49-F238E27FC236}">
                      <a16:creationId xmlns:a16="http://schemas.microsoft.com/office/drawing/2014/main" id="{53885793-E279-48C8-BB41-46C951AE99D5}"/>
                    </a:ext>
                  </a:extLst>
                </p:cNvPr>
                <p:cNvGrpSpPr>
                  <a:grpSpLocks/>
                </p:cNvGrpSpPr>
                <p:nvPr/>
              </p:nvGrpSpPr>
              <p:grpSpPr bwMode="auto">
                <a:xfrm>
                  <a:off x="9023931" y="2121387"/>
                  <a:ext cx="3432367" cy="480572"/>
                  <a:chOff x="3334198" y="3713783"/>
                  <a:chExt cx="3177496" cy="445102"/>
                </a:xfrm>
              </p:grpSpPr>
              <p:sp>
                <p:nvSpPr>
                  <p:cNvPr id="99" name="Chevron 8">
                    <a:extLst>
                      <a:ext uri="{FF2B5EF4-FFF2-40B4-BE49-F238E27FC236}">
                        <a16:creationId xmlns:a16="http://schemas.microsoft.com/office/drawing/2014/main" id="{7F1E7B57-628D-4C8E-B1F4-438009C544A1}"/>
                      </a:ext>
                    </a:extLst>
                  </p:cNvPr>
                  <p:cNvSpPr/>
                  <p:nvPr/>
                </p:nvSpPr>
                <p:spPr>
                  <a:xfrm>
                    <a:off x="3334198" y="3725578"/>
                    <a:ext cx="1168513"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bg1">
                      <a:lumMod val="75000"/>
                    </a:schemeClr>
                  </a:solidFill>
                  <a:ln w="12700" cap="flat" cmpd="sng" algn="ctr">
                    <a:solidFill>
                      <a:schemeClr val="bg1"/>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00" name="Freeform 61">
                    <a:extLst>
                      <a:ext uri="{FF2B5EF4-FFF2-40B4-BE49-F238E27FC236}">
                        <a16:creationId xmlns:a16="http://schemas.microsoft.com/office/drawing/2014/main" id="{D94BE66B-E605-4389-A795-744123DA57F6}"/>
                      </a:ext>
                    </a:extLst>
                  </p:cNvPr>
                  <p:cNvSpPr/>
                  <p:nvPr/>
                </p:nvSpPr>
                <p:spPr>
                  <a:xfrm>
                    <a:off x="3334198" y="3942232"/>
                    <a:ext cx="1168513"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01" name="Chevron 8">
                    <a:extLst>
                      <a:ext uri="{FF2B5EF4-FFF2-40B4-BE49-F238E27FC236}">
                        <a16:creationId xmlns:a16="http://schemas.microsoft.com/office/drawing/2014/main" id="{79FE7559-C654-464A-A5BE-B74A869973BA}"/>
                      </a:ext>
                    </a:extLst>
                  </p:cNvPr>
                  <p:cNvSpPr/>
                  <p:nvPr/>
                </p:nvSpPr>
                <p:spPr>
                  <a:xfrm>
                    <a:off x="5343181" y="3713783"/>
                    <a:ext cx="1168513"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bg1">
                      <a:lumMod val="75000"/>
                    </a:scheme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02" name="Freeform 61">
                    <a:extLst>
                      <a:ext uri="{FF2B5EF4-FFF2-40B4-BE49-F238E27FC236}">
                        <a16:creationId xmlns:a16="http://schemas.microsoft.com/office/drawing/2014/main" id="{02CA7A52-BAEB-43E4-8711-7319D0B01C77}"/>
                      </a:ext>
                    </a:extLst>
                  </p:cNvPr>
                  <p:cNvSpPr/>
                  <p:nvPr/>
                </p:nvSpPr>
                <p:spPr>
                  <a:xfrm>
                    <a:off x="5253975" y="3930437"/>
                    <a:ext cx="1168513" cy="216654"/>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90" name="Group 135">
                  <a:extLst>
                    <a:ext uri="{FF2B5EF4-FFF2-40B4-BE49-F238E27FC236}">
                      <a16:creationId xmlns:a16="http://schemas.microsoft.com/office/drawing/2014/main" id="{5B3DE2F3-B66A-4AC8-A1DC-72654DAE4695}"/>
                    </a:ext>
                  </a:extLst>
                </p:cNvPr>
                <p:cNvGrpSpPr>
                  <a:grpSpLocks/>
                </p:cNvGrpSpPr>
                <p:nvPr/>
              </p:nvGrpSpPr>
              <p:grpSpPr bwMode="auto">
                <a:xfrm>
                  <a:off x="6740321" y="2134122"/>
                  <a:ext cx="1375724" cy="467837"/>
                  <a:chOff x="3266415" y="3725578"/>
                  <a:chExt cx="1273571" cy="433307"/>
                </a:xfrm>
              </p:grpSpPr>
              <p:sp>
                <p:nvSpPr>
                  <p:cNvPr id="97" name="Chevron 8">
                    <a:extLst>
                      <a:ext uri="{FF2B5EF4-FFF2-40B4-BE49-F238E27FC236}">
                        <a16:creationId xmlns:a16="http://schemas.microsoft.com/office/drawing/2014/main" id="{0D2CED68-1FA3-41DC-BA74-1C7C456C7ABC}"/>
                      </a:ext>
                    </a:extLst>
                  </p:cNvPr>
                  <p:cNvSpPr/>
                  <p:nvPr/>
                </p:nvSpPr>
                <p:spPr>
                  <a:xfrm>
                    <a:off x="3266415" y="3725578"/>
                    <a:ext cx="1273571"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rgbClr val="004C97"/>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98" name="Freeform 53">
                    <a:extLst>
                      <a:ext uri="{FF2B5EF4-FFF2-40B4-BE49-F238E27FC236}">
                        <a16:creationId xmlns:a16="http://schemas.microsoft.com/office/drawing/2014/main" id="{2F610AD1-0B14-4E8C-8E61-7CDD98B02BCC}"/>
                      </a:ext>
                    </a:extLst>
                  </p:cNvPr>
                  <p:cNvSpPr/>
                  <p:nvPr/>
                </p:nvSpPr>
                <p:spPr>
                  <a:xfrm>
                    <a:off x="3266415" y="3942232"/>
                    <a:ext cx="1273571"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91" name="Group 137">
                  <a:extLst>
                    <a:ext uri="{FF2B5EF4-FFF2-40B4-BE49-F238E27FC236}">
                      <a16:creationId xmlns:a16="http://schemas.microsoft.com/office/drawing/2014/main" id="{3D76598D-2FD9-47DE-B275-4DBE2495227A}"/>
                    </a:ext>
                  </a:extLst>
                </p:cNvPr>
                <p:cNvGrpSpPr>
                  <a:grpSpLocks/>
                </p:cNvGrpSpPr>
                <p:nvPr/>
              </p:nvGrpSpPr>
              <p:grpSpPr bwMode="auto">
                <a:xfrm>
                  <a:off x="4549352" y="2134124"/>
                  <a:ext cx="1378040" cy="467838"/>
                  <a:chOff x="3284383" y="3725578"/>
                  <a:chExt cx="1275716" cy="433307"/>
                </a:xfrm>
              </p:grpSpPr>
              <p:sp>
                <p:nvSpPr>
                  <p:cNvPr id="95" name="Chevron 8">
                    <a:extLst>
                      <a:ext uri="{FF2B5EF4-FFF2-40B4-BE49-F238E27FC236}">
                        <a16:creationId xmlns:a16="http://schemas.microsoft.com/office/drawing/2014/main" id="{1AE03625-34A2-4306-A2A8-472616E2F291}"/>
                      </a:ext>
                    </a:extLst>
                  </p:cNvPr>
                  <p:cNvSpPr/>
                  <p:nvPr/>
                </p:nvSpPr>
                <p:spPr>
                  <a:xfrm>
                    <a:off x="3284383" y="3725578"/>
                    <a:ext cx="1275716"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accent2"/>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96" name="Freeform 45">
                    <a:extLst>
                      <a:ext uri="{FF2B5EF4-FFF2-40B4-BE49-F238E27FC236}">
                        <a16:creationId xmlns:a16="http://schemas.microsoft.com/office/drawing/2014/main" id="{AF068803-4A82-4ABD-BFE3-FAA171C3B753}"/>
                      </a:ext>
                    </a:extLst>
                  </p:cNvPr>
                  <p:cNvSpPr/>
                  <p:nvPr/>
                </p:nvSpPr>
                <p:spPr>
                  <a:xfrm>
                    <a:off x="3284383" y="3942232"/>
                    <a:ext cx="1275716"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92" name="Group 198">
                  <a:extLst>
                    <a:ext uri="{FF2B5EF4-FFF2-40B4-BE49-F238E27FC236}">
                      <a16:creationId xmlns:a16="http://schemas.microsoft.com/office/drawing/2014/main" id="{F6387EAA-BA6C-4584-8BA7-0678F1E74B4C}"/>
                    </a:ext>
                  </a:extLst>
                </p:cNvPr>
                <p:cNvGrpSpPr>
                  <a:grpSpLocks/>
                </p:cNvGrpSpPr>
                <p:nvPr/>
              </p:nvGrpSpPr>
              <p:grpSpPr bwMode="auto">
                <a:xfrm>
                  <a:off x="2425550" y="2108645"/>
                  <a:ext cx="1276134" cy="493316"/>
                  <a:chOff x="1946395" y="3029051"/>
                  <a:chExt cx="990453" cy="458199"/>
                </a:xfrm>
              </p:grpSpPr>
              <p:sp>
                <p:nvSpPr>
                  <p:cNvPr id="93" name="Chevron 8">
                    <a:extLst>
                      <a:ext uri="{FF2B5EF4-FFF2-40B4-BE49-F238E27FC236}">
                        <a16:creationId xmlns:a16="http://schemas.microsoft.com/office/drawing/2014/main" id="{5095CA94-42FF-45CA-A182-616D5BE72247}"/>
                      </a:ext>
                    </a:extLst>
                  </p:cNvPr>
                  <p:cNvSpPr/>
                  <p:nvPr/>
                </p:nvSpPr>
                <p:spPr>
                  <a:xfrm>
                    <a:off x="1946395" y="3029051"/>
                    <a:ext cx="990453" cy="458199"/>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rgbClr val="4D9696"/>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94" name="Freeform 28">
                    <a:extLst>
                      <a:ext uri="{FF2B5EF4-FFF2-40B4-BE49-F238E27FC236}">
                        <a16:creationId xmlns:a16="http://schemas.microsoft.com/office/drawing/2014/main" id="{9D66AFFE-DDA5-4E90-9FE9-0543A0D0C8BD}"/>
                      </a:ext>
                    </a:extLst>
                  </p:cNvPr>
                  <p:cNvSpPr/>
                  <p:nvPr/>
                </p:nvSpPr>
                <p:spPr>
                  <a:xfrm>
                    <a:off x="1946395" y="3269982"/>
                    <a:ext cx="990453" cy="217267"/>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grpSp>
            <p:nvGrpSpPr>
              <p:cNvPr id="72" name="Group 71">
                <a:extLst>
                  <a:ext uri="{FF2B5EF4-FFF2-40B4-BE49-F238E27FC236}">
                    <a16:creationId xmlns:a16="http://schemas.microsoft.com/office/drawing/2014/main" id="{72BF75B4-2D59-4CDE-8644-A82B7F172351}"/>
                  </a:ext>
                </a:extLst>
              </p:cNvPr>
              <p:cNvGrpSpPr/>
              <p:nvPr/>
            </p:nvGrpSpPr>
            <p:grpSpPr>
              <a:xfrm>
                <a:off x="1286770" y="1610703"/>
                <a:ext cx="12350349" cy="1526660"/>
                <a:chOff x="1286770" y="1610703"/>
                <a:chExt cx="12350349" cy="1526660"/>
              </a:xfrm>
            </p:grpSpPr>
            <p:grpSp>
              <p:nvGrpSpPr>
                <p:cNvPr id="73" name="Group 72">
                  <a:extLst>
                    <a:ext uri="{FF2B5EF4-FFF2-40B4-BE49-F238E27FC236}">
                      <a16:creationId xmlns:a16="http://schemas.microsoft.com/office/drawing/2014/main" id="{6F4E7038-66DA-4709-8E93-E7CD02F14BC2}"/>
                    </a:ext>
                  </a:extLst>
                </p:cNvPr>
                <p:cNvGrpSpPr/>
                <p:nvPr/>
              </p:nvGrpSpPr>
              <p:grpSpPr bwMode="auto">
                <a:xfrm>
                  <a:off x="5673224" y="1610879"/>
                  <a:ext cx="1513219" cy="1512494"/>
                  <a:chOff x="4955886" y="345787"/>
                  <a:chExt cx="914978" cy="914978"/>
                </a:xfrm>
                <a:gradFill flip="none" rotWithShape="1">
                  <a:gsLst>
                    <a:gs pos="0">
                      <a:srgbClr val="EAC18A"/>
                    </a:gs>
                    <a:gs pos="100000">
                      <a:srgbClr val="DA902F"/>
                    </a:gs>
                  </a:gsLst>
                  <a:lin ang="12600000" scaled="0"/>
                  <a:tileRect/>
                </a:gradFill>
                <a:effectLst/>
              </p:grpSpPr>
              <p:sp>
                <p:nvSpPr>
                  <p:cNvPr id="87" name="Oval 86">
                    <a:extLst>
                      <a:ext uri="{FF2B5EF4-FFF2-40B4-BE49-F238E27FC236}">
                        <a16:creationId xmlns:a16="http://schemas.microsoft.com/office/drawing/2014/main" id="{740CF339-568C-494B-BAB3-AE64339676E1}"/>
                      </a:ext>
                    </a:extLst>
                  </p:cNvPr>
                  <p:cNvSpPr/>
                  <p:nvPr/>
                </p:nvSpPr>
                <p:spPr>
                  <a:xfrm>
                    <a:off x="4955886" y="345787"/>
                    <a:ext cx="914978" cy="914978"/>
                  </a:xfrm>
                  <a:prstGeom prst="ellipse">
                    <a:avLst/>
                  </a:prstGeom>
                  <a:solidFill>
                    <a:srgbClr val="004C97"/>
                  </a:solidFill>
                  <a:ln>
                    <a:solidFill>
                      <a:srgbClr val="004C97"/>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88" name="Oval 87">
                    <a:extLst>
                      <a:ext uri="{FF2B5EF4-FFF2-40B4-BE49-F238E27FC236}">
                        <a16:creationId xmlns:a16="http://schemas.microsoft.com/office/drawing/2014/main" id="{4E415A92-1F90-4C3D-BEFE-8729014B042B}"/>
                      </a:ext>
                    </a:extLst>
                  </p:cNvPr>
                  <p:cNvSpPr/>
                  <p:nvPr/>
                </p:nvSpPr>
                <p:spPr>
                  <a:xfrm>
                    <a:off x="5044584" y="435087"/>
                    <a:ext cx="737594" cy="744965"/>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74" name="Group 73">
                  <a:extLst>
                    <a:ext uri="{FF2B5EF4-FFF2-40B4-BE49-F238E27FC236}">
                      <a16:creationId xmlns:a16="http://schemas.microsoft.com/office/drawing/2014/main" id="{EB4991D7-D851-4AD2-8914-DBBAE8284240}"/>
                    </a:ext>
                  </a:extLst>
                </p:cNvPr>
                <p:cNvGrpSpPr/>
                <p:nvPr/>
              </p:nvGrpSpPr>
              <p:grpSpPr bwMode="auto">
                <a:xfrm>
                  <a:off x="7869117" y="1610879"/>
                  <a:ext cx="1513219" cy="1512494"/>
                  <a:chOff x="4955886" y="345787"/>
                  <a:chExt cx="914978" cy="914978"/>
                </a:xfrm>
                <a:gradFill flip="none" rotWithShape="1">
                  <a:gsLst>
                    <a:gs pos="0">
                      <a:srgbClr val="EAC18A"/>
                    </a:gs>
                    <a:gs pos="100000">
                      <a:srgbClr val="DA902F"/>
                    </a:gs>
                  </a:gsLst>
                  <a:lin ang="12600000" scaled="0"/>
                  <a:tileRect/>
                </a:gradFill>
                <a:effectLst/>
              </p:grpSpPr>
              <p:sp>
                <p:nvSpPr>
                  <p:cNvPr id="85" name="Oval 84">
                    <a:extLst>
                      <a:ext uri="{FF2B5EF4-FFF2-40B4-BE49-F238E27FC236}">
                        <a16:creationId xmlns:a16="http://schemas.microsoft.com/office/drawing/2014/main" id="{E3664CFD-00F3-46A2-9417-E697D3B3A18F}"/>
                      </a:ext>
                    </a:extLst>
                  </p:cNvPr>
                  <p:cNvSpPr/>
                  <p:nvPr/>
                </p:nvSpPr>
                <p:spPr>
                  <a:xfrm>
                    <a:off x="4955886" y="345787"/>
                    <a:ext cx="914978" cy="914978"/>
                  </a:xfrm>
                  <a:prstGeom prst="ellipse">
                    <a:avLst/>
                  </a:prstGeom>
                  <a:solidFill>
                    <a:schemeClr val="bg1">
                      <a:lumMod val="65000"/>
                    </a:schemeClr>
                  </a:solidFill>
                  <a:ln>
                    <a:solidFill>
                      <a:schemeClr val="bg1">
                        <a:lumMod val="6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86" name="Oval 85">
                    <a:extLst>
                      <a:ext uri="{FF2B5EF4-FFF2-40B4-BE49-F238E27FC236}">
                        <a16:creationId xmlns:a16="http://schemas.microsoft.com/office/drawing/2014/main" id="{1B1E57BF-44DA-4596-A84D-D73493B24B72}"/>
                      </a:ext>
                    </a:extLst>
                  </p:cNvPr>
                  <p:cNvSpPr/>
                  <p:nvPr/>
                </p:nvSpPr>
                <p:spPr>
                  <a:xfrm>
                    <a:off x="5045399" y="430915"/>
                    <a:ext cx="737594" cy="744965"/>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75" name="Group 74">
                  <a:extLst>
                    <a:ext uri="{FF2B5EF4-FFF2-40B4-BE49-F238E27FC236}">
                      <a16:creationId xmlns:a16="http://schemas.microsoft.com/office/drawing/2014/main" id="{03406B1F-14B7-4BDF-B21C-B7FBCE234407}"/>
                    </a:ext>
                  </a:extLst>
                </p:cNvPr>
                <p:cNvGrpSpPr/>
                <p:nvPr/>
              </p:nvGrpSpPr>
              <p:grpSpPr>
                <a:xfrm>
                  <a:off x="10065009" y="1610879"/>
                  <a:ext cx="3572110" cy="1519004"/>
                  <a:chOff x="10065009" y="1610880"/>
                  <a:chExt cx="3572110" cy="1519003"/>
                </a:xfrm>
              </p:grpSpPr>
              <p:sp>
                <p:nvSpPr>
                  <p:cNvPr id="82" name="Oval 81">
                    <a:extLst>
                      <a:ext uri="{FF2B5EF4-FFF2-40B4-BE49-F238E27FC236}">
                        <a16:creationId xmlns:a16="http://schemas.microsoft.com/office/drawing/2014/main" id="{5DCCB3BD-711D-4106-9D57-3105D14A9BF9}"/>
                      </a:ext>
                    </a:extLst>
                  </p:cNvPr>
                  <p:cNvSpPr/>
                  <p:nvPr/>
                </p:nvSpPr>
                <p:spPr bwMode="auto">
                  <a:xfrm>
                    <a:off x="10065009" y="1610880"/>
                    <a:ext cx="1513219" cy="1512493"/>
                  </a:xfrm>
                  <a:prstGeom prst="ellipse">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83" name="Oval 82">
                    <a:extLst>
                      <a:ext uri="{FF2B5EF4-FFF2-40B4-BE49-F238E27FC236}">
                        <a16:creationId xmlns:a16="http://schemas.microsoft.com/office/drawing/2014/main" id="{B80B0614-5BCB-43ED-BCAA-4EF2029A7D08}"/>
                      </a:ext>
                    </a:extLst>
                  </p:cNvPr>
                  <p:cNvSpPr/>
                  <p:nvPr/>
                </p:nvSpPr>
                <p:spPr bwMode="auto">
                  <a:xfrm>
                    <a:off x="10221557" y="1757857"/>
                    <a:ext cx="1220524" cy="1232726"/>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84" name="Oval 83">
                    <a:extLst>
                      <a:ext uri="{FF2B5EF4-FFF2-40B4-BE49-F238E27FC236}">
                        <a16:creationId xmlns:a16="http://schemas.microsoft.com/office/drawing/2014/main" id="{151C238C-1A89-49FD-BA22-804FACD7061E}"/>
                      </a:ext>
                    </a:extLst>
                  </p:cNvPr>
                  <p:cNvSpPr/>
                  <p:nvPr/>
                </p:nvSpPr>
                <p:spPr bwMode="auto">
                  <a:xfrm>
                    <a:off x="12123900" y="1617390"/>
                    <a:ext cx="1513219" cy="1512493"/>
                  </a:xfrm>
                  <a:prstGeom prst="ellipse">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76" name="Group 75">
                  <a:extLst>
                    <a:ext uri="{FF2B5EF4-FFF2-40B4-BE49-F238E27FC236}">
                      <a16:creationId xmlns:a16="http://schemas.microsoft.com/office/drawing/2014/main" id="{DAFFD8B8-7BAB-473E-BE45-A88577D08174}"/>
                    </a:ext>
                  </a:extLst>
                </p:cNvPr>
                <p:cNvGrpSpPr/>
                <p:nvPr/>
              </p:nvGrpSpPr>
              <p:grpSpPr bwMode="auto">
                <a:xfrm>
                  <a:off x="1286770" y="1624869"/>
                  <a:ext cx="1513220" cy="1512494"/>
                  <a:chOff x="4959114" y="354250"/>
                  <a:chExt cx="914978" cy="914978"/>
                </a:xfrm>
                <a:gradFill flip="none" rotWithShape="1">
                  <a:gsLst>
                    <a:gs pos="0">
                      <a:srgbClr val="EAC18A"/>
                    </a:gs>
                    <a:gs pos="100000">
                      <a:srgbClr val="DA902F"/>
                    </a:gs>
                  </a:gsLst>
                  <a:lin ang="12600000" scaled="0"/>
                  <a:tileRect/>
                </a:gradFill>
                <a:effectLst/>
              </p:grpSpPr>
              <p:sp>
                <p:nvSpPr>
                  <p:cNvPr id="80" name="Oval 79">
                    <a:extLst>
                      <a:ext uri="{FF2B5EF4-FFF2-40B4-BE49-F238E27FC236}">
                        <a16:creationId xmlns:a16="http://schemas.microsoft.com/office/drawing/2014/main" id="{283CE4E5-E13B-47B8-BB77-9EE0568A0EE2}"/>
                      </a:ext>
                    </a:extLst>
                  </p:cNvPr>
                  <p:cNvSpPr/>
                  <p:nvPr/>
                </p:nvSpPr>
                <p:spPr>
                  <a:xfrm>
                    <a:off x="4959114" y="354250"/>
                    <a:ext cx="914978" cy="914978"/>
                  </a:xfrm>
                  <a:prstGeom prst="ellipse">
                    <a:avLst/>
                  </a:prstGeom>
                  <a:solidFill>
                    <a:srgbClr val="4D9696"/>
                  </a:solidFill>
                  <a:ln>
                    <a:solidFill>
                      <a:srgbClr val="4D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81" name="Oval 80">
                    <a:extLst>
                      <a:ext uri="{FF2B5EF4-FFF2-40B4-BE49-F238E27FC236}">
                        <a16:creationId xmlns:a16="http://schemas.microsoft.com/office/drawing/2014/main" id="{4024C5EB-A18E-4BD5-A090-5C638DA26944}"/>
                      </a:ext>
                    </a:extLst>
                  </p:cNvPr>
                  <p:cNvSpPr/>
                  <p:nvPr/>
                </p:nvSpPr>
                <p:spPr>
                  <a:xfrm>
                    <a:off x="5044578" y="439382"/>
                    <a:ext cx="737592" cy="744960"/>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77" name="Group 138">
                  <a:extLst>
                    <a:ext uri="{FF2B5EF4-FFF2-40B4-BE49-F238E27FC236}">
                      <a16:creationId xmlns:a16="http://schemas.microsoft.com/office/drawing/2014/main" id="{BE97FDD1-3058-42E0-9733-2A20B9CCA4F6}"/>
                    </a:ext>
                  </a:extLst>
                </p:cNvPr>
                <p:cNvGrpSpPr>
                  <a:grpSpLocks/>
                </p:cNvGrpSpPr>
                <p:nvPr/>
              </p:nvGrpSpPr>
              <p:grpSpPr bwMode="auto">
                <a:xfrm>
                  <a:off x="3459760" y="1610703"/>
                  <a:ext cx="1512368" cy="1512368"/>
                  <a:chOff x="1778368" y="3012418"/>
                  <a:chExt cx="1080396" cy="1080914"/>
                </a:xfrm>
              </p:grpSpPr>
              <p:sp>
                <p:nvSpPr>
                  <p:cNvPr id="78" name="Oval 77">
                    <a:extLst>
                      <a:ext uri="{FF2B5EF4-FFF2-40B4-BE49-F238E27FC236}">
                        <a16:creationId xmlns:a16="http://schemas.microsoft.com/office/drawing/2014/main" id="{41A8F608-FFE9-424F-8A49-7C778ED83555}"/>
                      </a:ext>
                    </a:extLst>
                  </p:cNvPr>
                  <p:cNvSpPr/>
                  <p:nvPr/>
                </p:nvSpPr>
                <p:spPr>
                  <a:xfrm>
                    <a:off x="1778368" y="3012418"/>
                    <a:ext cx="1080396" cy="1080914"/>
                  </a:xfrm>
                  <a:prstGeom prst="ellipse">
                    <a:avLst/>
                  </a:prstGeom>
                  <a:solidFill>
                    <a:srgbClr val="00A9E0"/>
                  </a:solidFill>
                  <a:ln>
                    <a:solidFill>
                      <a:srgbClr val="00A9E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79" name="Oval 78">
                    <a:extLst>
                      <a:ext uri="{FF2B5EF4-FFF2-40B4-BE49-F238E27FC236}">
                        <a16:creationId xmlns:a16="http://schemas.microsoft.com/office/drawing/2014/main" id="{940927B2-8E88-4544-A5B3-895049770D66}"/>
                      </a:ext>
                    </a:extLst>
                  </p:cNvPr>
                  <p:cNvSpPr/>
                  <p:nvPr/>
                </p:nvSpPr>
                <p:spPr>
                  <a:xfrm>
                    <a:off x="1885391" y="3112903"/>
                    <a:ext cx="870815" cy="879947"/>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grpSp>
        <p:sp>
          <p:nvSpPr>
            <p:cNvPr id="64" name="Rectangle 63">
              <a:extLst>
                <a:ext uri="{FF2B5EF4-FFF2-40B4-BE49-F238E27FC236}">
                  <a16:creationId xmlns:a16="http://schemas.microsoft.com/office/drawing/2014/main" id="{0B28F7B4-6F65-4880-BAFD-B5DE59D53921}"/>
                </a:ext>
              </a:extLst>
            </p:cNvPr>
            <p:cNvSpPr/>
            <p:nvPr/>
          </p:nvSpPr>
          <p:spPr>
            <a:xfrm>
              <a:off x="429211" y="2236025"/>
              <a:ext cx="1226675" cy="320034"/>
            </a:xfrm>
            <a:prstGeom prst="rect">
              <a:avLst/>
            </a:prstGeom>
            <a:solidFill>
              <a:srgbClr val="4D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 b="1"/>
                <a:t>Positive Connections</a:t>
              </a:r>
            </a:p>
          </p:txBody>
        </p:sp>
        <p:sp>
          <p:nvSpPr>
            <p:cNvPr id="66" name="Rectangle 65">
              <a:extLst>
                <a:ext uri="{FF2B5EF4-FFF2-40B4-BE49-F238E27FC236}">
                  <a16:creationId xmlns:a16="http://schemas.microsoft.com/office/drawing/2014/main" id="{6E4C327D-49BC-44AE-A086-8CBE067B68BB}"/>
                </a:ext>
              </a:extLst>
            </p:cNvPr>
            <p:cNvSpPr/>
            <p:nvPr/>
          </p:nvSpPr>
          <p:spPr>
            <a:xfrm>
              <a:off x="1904981" y="2235324"/>
              <a:ext cx="1217031" cy="319544"/>
            </a:xfrm>
            <a:prstGeom prst="rect">
              <a:avLst/>
            </a:prstGeom>
            <a:solidFill>
              <a:srgbClr val="00A9E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00" b="1"/>
                <a:t>Empowered Leadership</a:t>
              </a:r>
            </a:p>
          </p:txBody>
        </p:sp>
        <p:sp>
          <p:nvSpPr>
            <p:cNvPr id="67" name="Rectangle 66">
              <a:extLst>
                <a:ext uri="{FF2B5EF4-FFF2-40B4-BE49-F238E27FC236}">
                  <a16:creationId xmlns:a16="http://schemas.microsoft.com/office/drawing/2014/main" id="{1547E141-1F51-4E89-9954-C2134439AC14}"/>
                </a:ext>
              </a:extLst>
            </p:cNvPr>
            <p:cNvSpPr/>
            <p:nvPr/>
          </p:nvSpPr>
          <p:spPr>
            <a:xfrm>
              <a:off x="3331568" y="2234533"/>
              <a:ext cx="1224195" cy="328596"/>
            </a:xfrm>
            <a:prstGeom prst="rect">
              <a:avLst/>
            </a:prstGeom>
            <a:solidFill>
              <a:srgbClr val="004C9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400" b="1"/>
                <a:t>Holistic Case Management</a:t>
              </a:r>
            </a:p>
          </p:txBody>
        </p:sp>
        <p:sp>
          <p:nvSpPr>
            <p:cNvPr id="68" name="Rectangle 67">
              <a:extLst>
                <a:ext uri="{FF2B5EF4-FFF2-40B4-BE49-F238E27FC236}">
                  <a16:creationId xmlns:a16="http://schemas.microsoft.com/office/drawing/2014/main" id="{85F90E2D-FA59-41B9-B0A5-804C09EFC88D}"/>
                </a:ext>
              </a:extLst>
            </p:cNvPr>
            <p:cNvSpPr/>
            <p:nvPr/>
          </p:nvSpPr>
          <p:spPr>
            <a:xfrm>
              <a:off x="4765319" y="2237066"/>
              <a:ext cx="1262041" cy="334487"/>
            </a:xfrm>
            <a:prstGeom prst="rect">
              <a:avLst/>
            </a:prstGeom>
            <a:solidFill>
              <a:schemeClr val="bg1">
                <a:lumMod val="6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400" b="1"/>
                <a:t>Scheme Regulation</a:t>
              </a:r>
            </a:p>
          </p:txBody>
        </p:sp>
        <p:sp>
          <p:nvSpPr>
            <p:cNvPr id="69" name="Rectangle 68">
              <a:extLst>
                <a:ext uri="{FF2B5EF4-FFF2-40B4-BE49-F238E27FC236}">
                  <a16:creationId xmlns:a16="http://schemas.microsoft.com/office/drawing/2014/main" id="{9BA48096-A562-4E39-AC88-67BC9A27279A}"/>
                </a:ext>
              </a:extLst>
            </p:cNvPr>
            <p:cNvSpPr/>
            <p:nvPr/>
          </p:nvSpPr>
          <p:spPr>
            <a:xfrm>
              <a:off x="6231444" y="2239271"/>
              <a:ext cx="1217031" cy="334487"/>
            </a:xfrm>
            <a:prstGeom prst="rect">
              <a:avLst/>
            </a:pr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400" b="1"/>
                <a:t>Bringing Best Self</a:t>
              </a:r>
            </a:p>
          </p:txBody>
        </p:sp>
        <p:sp>
          <p:nvSpPr>
            <p:cNvPr id="70" name="Rectangle 69">
              <a:extLst>
                <a:ext uri="{FF2B5EF4-FFF2-40B4-BE49-F238E27FC236}">
                  <a16:creationId xmlns:a16="http://schemas.microsoft.com/office/drawing/2014/main" id="{CE17B1AD-AB3B-45D4-AA0D-874C112EB4E1}"/>
                </a:ext>
              </a:extLst>
            </p:cNvPr>
            <p:cNvSpPr/>
            <p:nvPr/>
          </p:nvSpPr>
          <p:spPr>
            <a:xfrm>
              <a:off x="7652559" y="2241360"/>
              <a:ext cx="1293760" cy="330193"/>
            </a:xfrm>
            <a:prstGeom prst="rect">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400" b="1"/>
                <a:t>Business Enablers</a:t>
              </a:r>
            </a:p>
          </p:txBody>
        </p:sp>
      </p:grpSp>
      <p:sp>
        <p:nvSpPr>
          <p:cNvPr id="107" name="Oval 106">
            <a:extLst>
              <a:ext uri="{FF2B5EF4-FFF2-40B4-BE49-F238E27FC236}">
                <a16:creationId xmlns:a16="http://schemas.microsoft.com/office/drawing/2014/main" id="{38517B04-B465-4D73-9323-EAF587F07732}"/>
              </a:ext>
            </a:extLst>
          </p:cNvPr>
          <p:cNvSpPr/>
          <p:nvPr/>
        </p:nvSpPr>
        <p:spPr bwMode="auto">
          <a:xfrm>
            <a:off x="8366055" y="283370"/>
            <a:ext cx="375499" cy="377915"/>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pic>
        <p:nvPicPr>
          <p:cNvPr id="58" name="Graphic 57">
            <a:extLst>
              <a:ext uri="{FF2B5EF4-FFF2-40B4-BE49-F238E27FC236}">
                <a16:creationId xmlns:a16="http://schemas.microsoft.com/office/drawing/2014/main" id="{6AAD1B90-42E0-4605-9AFD-0C5A74CD586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74128" y="1846532"/>
            <a:ext cx="1162752" cy="1162752"/>
          </a:xfrm>
          <a:prstGeom prst="rect">
            <a:avLst/>
          </a:prstGeom>
        </p:spPr>
      </p:pic>
      <p:cxnSp>
        <p:nvCxnSpPr>
          <p:cNvPr id="11" name="Straight Connector 10">
            <a:extLst>
              <a:ext uri="{FF2B5EF4-FFF2-40B4-BE49-F238E27FC236}">
                <a16:creationId xmlns:a16="http://schemas.microsoft.com/office/drawing/2014/main" id="{D1EBE1E9-2CF2-4BF8-8D13-0D2C87052B3B}"/>
              </a:ext>
            </a:extLst>
          </p:cNvPr>
          <p:cNvCxnSpPr/>
          <p:nvPr/>
        </p:nvCxnSpPr>
        <p:spPr>
          <a:xfrm>
            <a:off x="3061679" y="2181781"/>
            <a:ext cx="0" cy="5713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2" name="Graphic 61">
            <a:extLst>
              <a:ext uri="{FF2B5EF4-FFF2-40B4-BE49-F238E27FC236}">
                <a16:creationId xmlns:a16="http://schemas.microsoft.com/office/drawing/2014/main" id="{BBB8B78A-A3FA-4635-8F9F-6AFE1B91E73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81698" y="255113"/>
            <a:ext cx="377831" cy="377831"/>
          </a:xfrm>
          <a:prstGeom prst="rect">
            <a:avLst/>
          </a:prstGeom>
        </p:spPr>
      </p:pic>
      <p:pic>
        <p:nvPicPr>
          <p:cNvPr id="59" name="Graphic 1">
            <a:extLst>
              <a:ext uri="{FF2B5EF4-FFF2-40B4-BE49-F238E27FC236}">
                <a16:creationId xmlns:a16="http://schemas.microsoft.com/office/drawing/2014/main" id="{ECFCCA98-EBBD-490C-BE28-E7E1801C9D7B}"/>
              </a:ext>
            </a:extLst>
          </p:cNvPr>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r="2047" b="21592"/>
          <a:stretch/>
        </p:blipFill>
        <p:spPr bwMode="auto">
          <a:xfrm>
            <a:off x="5753947" y="356067"/>
            <a:ext cx="265837" cy="243161"/>
          </a:xfrm>
          <a:prstGeom prst="rect">
            <a:avLst/>
          </a:prstGeom>
          <a:ln>
            <a:noFill/>
          </a:ln>
          <a:extLst>
            <a:ext uri="{53640926-AAD7-44D8-BBD7-CCE9431645EC}">
              <a14:shadowObscured xmlns:a14="http://schemas.microsoft.com/office/drawing/2010/main"/>
            </a:ext>
          </a:extLst>
        </p:spPr>
      </p:pic>
      <p:pic>
        <p:nvPicPr>
          <p:cNvPr id="104" name="Graphic 8">
            <a:extLst>
              <a:ext uri="{FF2B5EF4-FFF2-40B4-BE49-F238E27FC236}">
                <a16:creationId xmlns:a16="http://schemas.microsoft.com/office/drawing/2014/main" id="{20F7DFBD-D585-4A25-9482-039AD4A447AD}"/>
              </a:ext>
            </a:extLst>
          </p:cNvPr>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91523" y="344344"/>
            <a:ext cx="328936" cy="260699"/>
          </a:xfrm>
          <a:prstGeom prst="rect">
            <a:avLst/>
          </a:prstGeom>
        </p:spPr>
      </p:pic>
      <p:pic>
        <p:nvPicPr>
          <p:cNvPr id="57" name="Graphic 56" descr="Clipboard Checked with solid fill">
            <a:extLst>
              <a:ext uri="{FF2B5EF4-FFF2-40B4-BE49-F238E27FC236}">
                <a16:creationId xmlns:a16="http://schemas.microsoft.com/office/drawing/2014/main" id="{C8C94FA4-A848-4931-8098-D34FDBE6B12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18531" y="340308"/>
            <a:ext cx="272622" cy="263746"/>
          </a:xfrm>
          <a:prstGeom prst="rect">
            <a:avLst/>
          </a:prstGeom>
        </p:spPr>
      </p:pic>
      <p:grpSp>
        <p:nvGrpSpPr>
          <p:cNvPr id="103" name="Group 102">
            <a:extLst>
              <a:ext uri="{FF2B5EF4-FFF2-40B4-BE49-F238E27FC236}">
                <a16:creationId xmlns:a16="http://schemas.microsoft.com/office/drawing/2014/main" id="{60916FF1-72F7-41DA-897F-67084E1FE8E9}"/>
              </a:ext>
            </a:extLst>
          </p:cNvPr>
          <p:cNvGrpSpPr/>
          <p:nvPr/>
        </p:nvGrpSpPr>
        <p:grpSpPr>
          <a:xfrm>
            <a:off x="7755653" y="323948"/>
            <a:ext cx="325326" cy="301490"/>
            <a:chOff x="7654801" y="1868835"/>
            <a:chExt cx="1357734" cy="1041090"/>
          </a:xfrm>
        </p:grpSpPr>
        <p:pic>
          <p:nvPicPr>
            <p:cNvPr id="105" name="Graphic 104">
              <a:extLst>
                <a:ext uri="{FF2B5EF4-FFF2-40B4-BE49-F238E27FC236}">
                  <a16:creationId xmlns:a16="http://schemas.microsoft.com/office/drawing/2014/main" id="{BEF6DC52-6CE9-476A-86B6-36F9986298C9}"/>
                </a:ext>
              </a:extLst>
            </p:cNvPr>
            <p:cNvPicPr>
              <a:picLocks noChangeAspect="1"/>
            </p:cNvPicPr>
            <p:nvPr/>
          </p:nvPicPr>
          <p:blipFill rotWithShape="1">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t="52824"/>
            <a:stretch/>
          </p:blipFill>
          <p:spPr>
            <a:xfrm>
              <a:off x="7654801" y="2222524"/>
              <a:ext cx="1357734" cy="687401"/>
            </a:xfrm>
            <a:prstGeom prst="rect">
              <a:avLst/>
            </a:prstGeom>
          </p:spPr>
        </p:pic>
        <p:sp>
          <p:nvSpPr>
            <p:cNvPr id="106" name="Isosceles Triangle 105">
              <a:extLst>
                <a:ext uri="{FF2B5EF4-FFF2-40B4-BE49-F238E27FC236}">
                  <a16:creationId xmlns:a16="http://schemas.microsoft.com/office/drawing/2014/main" id="{138267F5-F7D4-43A4-947A-6EA10DC03251}"/>
                </a:ext>
              </a:extLst>
            </p:cNvPr>
            <p:cNvSpPr/>
            <p:nvPr/>
          </p:nvSpPr>
          <p:spPr>
            <a:xfrm rot="19604573">
              <a:off x="8149612" y="2061707"/>
              <a:ext cx="123475" cy="12726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Isosceles Triangle 107">
              <a:extLst>
                <a:ext uri="{FF2B5EF4-FFF2-40B4-BE49-F238E27FC236}">
                  <a16:creationId xmlns:a16="http://schemas.microsoft.com/office/drawing/2014/main" id="{B0AFD565-8A9D-45F7-80E6-3D03E9BD07A0}"/>
                </a:ext>
              </a:extLst>
            </p:cNvPr>
            <p:cNvSpPr/>
            <p:nvPr/>
          </p:nvSpPr>
          <p:spPr>
            <a:xfrm>
              <a:off x="8284279" y="2033540"/>
              <a:ext cx="123475" cy="12726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Isosceles Triangle 108">
              <a:extLst>
                <a:ext uri="{FF2B5EF4-FFF2-40B4-BE49-F238E27FC236}">
                  <a16:creationId xmlns:a16="http://schemas.microsoft.com/office/drawing/2014/main" id="{9B872BC2-1135-434C-BB80-BF640ED2B513}"/>
                </a:ext>
              </a:extLst>
            </p:cNvPr>
            <p:cNvSpPr/>
            <p:nvPr/>
          </p:nvSpPr>
          <p:spPr>
            <a:xfrm rot="1882843">
              <a:off x="8426275" y="2058001"/>
              <a:ext cx="123475" cy="12726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Rectangle 109">
              <a:extLst>
                <a:ext uri="{FF2B5EF4-FFF2-40B4-BE49-F238E27FC236}">
                  <a16:creationId xmlns:a16="http://schemas.microsoft.com/office/drawing/2014/main" id="{2AAD20D3-B4C4-4D12-8321-C338D20EE144}"/>
                </a:ext>
              </a:extLst>
            </p:cNvPr>
            <p:cNvSpPr/>
            <p:nvPr/>
          </p:nvSpPr>
          <p:spPr>
            <a:xfrm>
              <a:off x="8199001" y="2172095"/>
              <a:ext cx="311070" cy="3962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1" name="Straight Connector 110">
              <a:extLst>
                <a:ext uri="{FF2B5EF4-FFF2-40B4-BE49-F238E27FC236}">
                  <a16:creationId xmlns:a16="http://schemas.microsoft.com/office/drawing/2014/main" id="{2E549AF9-BD04-4FA4-8DCC-D747300C504E}"/>
                </a:ext>
              </a:extLst>
            </p:cNvPr>
            <p:cNvCxnSpPr>
              <a:cxnSpLocks/>
            </p:cNvCxnSpPr>
            <p:nvPr/>
          </p:nvCxnSpPr>
          <p:spPr>
            <a:xfrm flipH="1" flipV="1">
              <a:off x="7964398" y="1946668"/>
              <a:ext cx="118129"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7ABC0CD-E63C-4556-8FE9-BDF3FE1B7832}"/>
                </a:ext>
              </a:extLst>
            </p:cNvPr>
            <p:cNvCxnSpPr>
              <a:cxnSpLocks/>
            </p:cNvCxnSpPr>
            <p:nvPr/>
          </p:nvCxnSpPr>
          <p:spPr>
            <a:xfrm flipH="1" flipV="1">
              <a:off x="8197798" y="1868835"/>
              <a:ext cx="39377"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465C82C-6072-4A83-8BE9-17A725E9E9F1}"/>
                </a:ext>
              </a:extLst>
            </p:cNvPr>
            <p:cNvCxnSpPr>
              <a:cxnSpLocks/>
            </p:cNvCxnSpPr>
            <p:nvPr/>
          </p:nvCxnSpPr>
          <p:spPr>
            <a:xfrm flipV="1">
              <a:off x="8452008" y="1868835"/>
              <a:ext cx="45716"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4C056DD-090A-415F-B810-094030A3A26E}"/>
                </a:ext>
              </a:extLst>
            </p:cNvPr>
            <p:cNvCxnSpPr>
              <a:cxnSpLocks/>
            </p:cNvCxnSpPr>
            <p:nvPr/>
          </p:nvCxnSpPr>
          <p:spPr>
            <a:xfrm flipV="1">
              <a:off x="8569310" y="1946668"/>
              <a:ext cx="143629"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115" name="Graphic 114" descr="Handshake">
            <a:extLst>
              <a:ext uri="{FF2B5EF4-FFF2-40B4-BE49-F238E27FC236}">
                <a16:creationId xmlns:a16="http://schemas.microsoft.com/office/drawing/2014/main" id="{E4CBDB7D-D152-49CD-9D6B-6313C5398D9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015561" y="303724"/>
            <a:ext cx="390631" cy="377913"/>
          </a:xfrm>
          <a:prstGeom prst="rect">
            <a:avLst/>
          </a:prstGeom>
        </p:spPr>
      </p:pic>
    </p:spTree>
    <p:custDataLst>
      <p:tags r:id="rId1"/>
    </p:custDataLst>
    <p:extLst>
      <p:ext uri="{BB962C8B-B14F-4D97-AF65-F5344CB8AC3E}">
        <p14:creationId xmlns:p14="http://schemas.microsoft.com/office/powerpoint/2010/main" val="367380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A5147CF-D7FA-4DEB-AAA4-3EF078285C77}"/>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3624"/>
          <a:stretch/>
        </p:blipFill>
        <p:spPr>
          <a:xfrm>
            <a:off x="0" y="973874"/>
            <a:ext cx="8676456" cy="3409868"/>
          </a:xfrm>
          <a:prstGeom prst="rect">
            <a:avLst/>
          </a:prstGeom>
        </p:spPr>
      </p:pic>
      <p:pic>
        <p:nvPicPr>
          <p:cNvPr id="20" name="Graphic 19">
            <a:extLst>
              <a:ext uri="{FF2B5EF4-FFF2-40B4-BE49-F238E27FC236}">
                <a16:creationId xmlns:a16="http://schemas.microsoft.com/office/drawing/2014/main" id="{AF082B47-0E1D-4046-BED8-57FD104607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746" y="111971"/>
            <a:ext cx="10376282" cy="653598"/>
          </a:xfrm>
          <a:prstGeom prst="rect">
            <a:avLst/>
          </a:prstGeom>
        </p:spPr>
      </p:pic>
      <p:sp>
        <p:nvSpPr>
          <p:cNvPr id="27" name="TextBox 26">
            <a:extLst>
              <a:ext uri="{FF2B5EF4-FFF2-40B4-BE49-F238E27FC236}">
                <a16:creationId xmlns:a16="http://schemas.microsoft.com/office/drawing/2014/main" id="{54D42B5C-D807-46B2-AD63-3C4BD62EC7F8}"/>
              </a:ext>
            </a:extLst>
          </p:cNvPr>
          <p:cNvSpPr txBox="1"/>
          <p:nvPr/>
        </p:nvSpPr>
        <p:spPr>
          <a:xfrm>
            <a:off x="179512" y="195486"/>
            <a:ext cx="1791528" cy="261610"/>
          </a:xfrm>
          <a:prstGeom prst="rect">
            <a:avLst/>
          </a:prstGeom>
          <a:noFill/>
        </p:spPr>
        <p:txBody>
          <a:bodyPr wrap="square" rtlCol="0">
            <a:spAutoFit/>
          </a:bodyPr>
          <a:lstStyle/>
          <a:p>
            <a:r>
              <a:rPr lang="en-US" sz="1100" b="0" i="0">
                <a:solidFill>
                  <a:schemeClr val="bg1"/>
                </a:solidFill>
                <a:latin typeface="Gotham Book" panose="02000603040000020004" pitchFamily="2" charset="0"/>
              </a:rPr>
              <a:t>Professional Standards</a:t>
            </a:r>
          </a:p>
        </p:txBody>
      </p:sp>
      <p:sp>
        <p:nvSpPr>
          <p:cNvPr id="8" name="TextBox 7">
            <a:extLst>
              <a:ext uri="{FF2B5EF4-FFF2-40B4-BE49-F238E27FC236}">
                <a16:creationId xmlns:a16="http://schemas.microsoft.com/office/drawing/2014/main" id="{4D6D9C57-FBCA-48B2-AA76-0AD01D03AB8A}"/>
              </a:ext>
            </a:extLst>
          </p:cNvPr>
          <p:cNvSpPr txBox="1"/>
          <p:nvPr/>
        </p:nvSpPr>
        <p:spPr>
          <a:xfrm>
            <a:off x="179512" y="1089184"/>
            <a:ext cx="8496944" cy="3339376"/>
          </a:xfrm>
          <a:prstGeom prst="rect">
            <a:avLst/>
          </a:prstGeom>
          <a:noFill/>
        </p:spPr>
        <p:txBody>
          <a:bodyPr wrap="square" lIns="91440" tIns="45720" rIns="91440" bIns="45720" rtlCol="0" anchor="t">
            <a:spAutoFit/>
          </a:bodyPr>
          <a:lstStyle/>
          <a:p>
            <a:r>
              <a:rPr lang="en-AU" sz="1400" b="1" spc="100">
                <a:cs typeface="Arial" panose="020B0604020202020204" pitchFamily="34" charset="0"/>
              </a:rPr>
              <a:t>Minimum standards have been designed around the core role functions within and aligned to the icare claims service model.</a:t>
            </a:r>
            <a:br>
              <a:rPr lang="en-AU" sz="1400" b="1" spc="100">
                <a:cs typeface="Arial" panose="020B0604020202020204" pitchFamily="34" charset="0"/>
              </a:rPr>
            </a:br>
            <a:endParaRPr lang="en-AU" sz="850">
              <a:cs typeface="Arial" panose="020B0604020202020204" pitchFamily="34" charset="0"/>
            </a:endParaRPr>
          </a:p>
          <a:p>
            <a:pPr>
              <a:spcAft>
                <a:spcPts val="300"/>
              </a:spcAft>
            </a:pPr>
            <a:r>
              <a:rPr lang="en-AU" sz="1000" b="1">
                <a:solidFill>
                  <a:schemeClr val="accent4"/>
                </a:solidFill>
                <a:cs typeface="Arial" panose="020B0604020202020204" pitchFamily="34" charset="0"/>
              </a:rPr>
              <a:t>Case Manager: </a:t>
            </a:r>
          </a:p>
          <a:p>
            <a:r>
              <a:rPr lang="en-AU" sz="900">
                <a:cs typeface="Arial"/>
              </a:rPr>
              <a:t>This function is responsible for most of the day-to-day management of claims. Role titles commonly used for this role include: Case Manager, Claims Advisor and Case Management Specialist. Case Managers have diverse portfolios, including low risk and complex claims. This role function encompasses all claim types, including niche portfolios such as Fatalities, Industrial Deafness (ID), Work Injury Damages (WID), Tail, Low Risk and Mobile Case Management. </a:t>
            </a:r>
            <a:endParaRPr lang="en-AU" sz="900">
              <a:cs typeface="Arial" panose="020B0604020202020204" pitchFamily="34" charset="0"/>
            </a:endParaRPr>
          </a:p>
          <a:p>
            <a:endParaRPr lang="en-AU" sz="850">
              <a:cs typeface="Arial" panose="020B0604020202020204" pitchFamily="34" charset="0"/>
            </a:endParaRPr>
          </a:p>
          <a:p>
            <a:pPr>
              <a:spcAft>
                <a:spcPts val="300"/>
              </a:spcAft>
            </a:pPr>
            <a:r>
              <a:rPr lang="en-AU" sz="1000" b="1">
                <a:solidFill>
                  <a:schemeClr val="accent4"/>
                </a:solidFill>
                <a:cs typeface="Arial" panose="020B0604020202020204" pitchFamily="34" charset="0"/>
              </a:rPr>
              <a:t>Team Leader: </a:t>
            </a:r>
          </a:p>
          <a:p>
            <a:r>
              <a:rPr lang="en-AU" sz="900">
                <a:cs typeface="Arial" panose="020B0604020202020204" pitchFamily="34" charset="0"/>
              </a:rPr>
              <a:t>This function is responsible for the operational planning using data and SME insight as required, to provide adequate workflow steerage, individual and team coaching, oversight and supervision of a team of claims professionals. Other roles may also report into this function at the discretion of the employing organisation.</a:t>
            </a:r>
          </a:p>
          <a:p>
            <a:endParaRPr lang="en-AU" sz="850">
              <a:cs typeface="Arial" panose="020B0604020202020204" pitchFamily="34" charset="0"/>
            </a:endParaRPr>
          </a:p>
          <a:p>
            <a:pPr>
              <a:spcAft>
                <a:spcPts val="300"/>
              </a:spcAft>
            </a:pPr>
            <a:r>
              <a:rPr lang="en-AU" sz="1000" b="1">
                <a:solidFill>
                  <a:schemeClr val="accent4"/>
                </a:solidFill>
                <a:cs typeface="Arial" panose="020B0604020202020204" pitchFamily="34" charset="0"/>
              </a:rPr>
              <a:t>Technical</a:t>
            </a:r>
            <a:r>
              <a:rPr lang="en-AU" sz="850" b="1">
                <a:solidFill>
                  <a:schemeClr val="accent4"/>
                </a:solidFill>
                <a:cs typeface="Arial" panose="020B0604020202020204" pitchFamily="34" charset="0"/>
              </a:rPr>
              <a:t>: </a:t>
            </a:r>
          </a:p>
          <a:p>
            <a:r>
              <a:rPr lang="en-AU" sz="900">
                <a:cs typeface="Arial"/>
              </a:rPr>
              <a:t>This function is responsible as a point of escalation for technical claims decisions and also provides support, guidance, coaching and oversight of the application of the legislative and regulatory framework applicable.</a:t>
            </a:r>
          </a:p>
          <a:p>
            <a:endParaRPr lang="en-AU" sz="900">
              <a:cs typeface="Arial" panose="020B0604020202020204" pitchFamily="34" charset="0"/>
            </a:endParaRPr>
          </a:p>
          <a:p>
            <a:pPr>
              <a:spcAft>
                <a:spcPts val="300"/>
              </a:spcAft>
            </a:pPr>
            <a:r>
              <a:rPr lang="en-AU" sz="1000" b="1">
                <a:solidFill>
                  <a:schemeClr val="accent4"/>
                </a:solidFill>
                <a:cs typeface="Arial" panose="020B0604020202020204" pitchFamily="34" charset="0"/>
              </a:rPr>
              <a:t>Injury Management: </a:t>
            </a:r>
          </a:p>
          <a:p>
            <a:r>
              <a:rPr lang="en-AU" sz="900">
                <a:cs typeface="Arial" panose="020B0604020202020204" pitchFamily="34" charset="0"/>
              </a:rPr>
              <a:t>This function is responsible as a point of escalation for decisions relating to treatment and return to work, and to provide support, guidance, coaching and oversight of recovery and return to work strategies and progress towards outcomes for claims managed within the team. </a:t>
            </a:r>
          </a:p>
          <a:p>
            <a:endParaRPr lang="en-AU" sz="900">
              <a:cs typeface="Arial" panose="020B0604020202020204" pitchFamily="34" charset="0"/>
            </a:endParaRPr>
          </a:p>
          <a:p>
            <a:endParaRPr lang="en-AU" sz="850">
              <a:latin typeface="Gotham Book" panose="02000603040000020004" pitchFamily="2" charset="0"/>
            </a:endParaRPr>
          </a:p>
        </p:txBody>
      </p:sp>
      <p:pic>
        <p:nvPicPr>
          <p:cNvPr id="11" name="Graphic 10">
            <a:extLst>
              <a:ext uri="{FF2B5EF4-FFF2-40B4-BE49-F238E27FC236}">
                <a16:creationId xmlns:a16="http://schemas.microsoft.com/office/drawing/2014/main" id="{49FC68A9-9E75-4104-9B45-03319BCE624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0337" y="177148"/>
            <a:ext cx="7403519" cy="491439"/>
          </a:xfrm>
          <a:prstGeom prst="rect">
            <a:avLst/>
          </a:prstGeom>
        </p:spPr>
      </p:pic>
      <p:sp>
        <p:nvSpPr>
          <p:cNvPr id="12" name="TextBox 11">
            <a:extLst>
              <a:ext uri="{FF2B5EF4-FFF2-40B4-BE49-F238E27FC236}">
                <a16:creationId xmlns:a16="http://schemas.microsoft.com/office/drawing/2014/main" id="{DE4A56B6-D62C-4D5F-A672-26961090CFA8}"/>
              </a:ext>
            </a:extLst>
          </p:cNvPr>
          <p:cNvSpPr txBox="1"/>
          <p:nvPr/>
        </p:nvSpPr>
        <p:spPr>
          <a:xfrm>
            <a:off x="2621416" y="184084"/>
            <a:ext cx="6271063" cy="461665"/>
          </a:xfrm>
          <a:prstGeom prst="rect">
            <a:avLst/>
          </a:prstGeom>
          <a:noFill/>
        </p:spPr>
        <p:txBody>
          <a:bodyPr wrap="square" rtlCol="0">
            <a:spAutoFit/>
          </a:bodyPr>
          <a:lstStyle/>
          <a:p>
            <a:r>
              <a:rPr lang="en-US" sz="2400" b="0" i="0">
                <a:solidFill>
                  <a:schemeClr val="bg1"/>
                </a:solidFill>
                <a:latin typeface="Arial" panose="020B0604020202020204" pitchFamily="34" charset="0"/>
                <a:cs typeface="Arial" panose="020B0604020202020204" pitchFamily="34" charset="0"/>
              </a:rPr>
              <a:t>Minimum Standards for Role Functions</a:t>
            </a:r>
            <a:endParaRPr lang="en-US" sz="1600" b="0" i="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40992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336" y="193051"/>
            <a:ext cx="7395569" cy="491439"/>
          </a:xfrm>
          <a:prstGeom prst="rect">
            <a:avLst/>
          </a:prstGeom>
        </p:spPr>
      </p:pic>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Holistic Case Management</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916572"/>
            <a:ext cx="8352929" cy="276999"/>
          </a:xfrm>
          <a:prstGeom prst="rect">
            <a:avLst/>
          </a:prstGeom>
          <a:noFill/>
        </p:spPr>
        <p:txBody>
          <a:bodyPr wrap="square" rtlCol="0">
            <a:spAutoFit/>
          </a:bodyPr>
          <a:lstStyle/>
          <a:p>
            <a:r>
              <a:rPr lang="en-AU" sz="1200" b="1">
                <a:solidFill>
                  <a:srgbClr val="004C97"/>
                </a:solidFill>
                <a:latin typeface="Gotham Book" panose="02000603040000020004" pitchFamily="2" charset="0"/>
              </a:rPr>
              <a:t>We take a holistic approach to facilitate recovery and return to work. </a:t>
            </a:r>
          </a:p>
        </p:txBody>
      </p:sp>
      <p:pic>
        <p:nvPicPr>
          <p:cNvPr id="19" name="Graphic 18">
            <a:extLst>
              <a:ext uri="{FF2B5EF4-FFF2-40B4-BE49-F238E27FC236}">
                <a16:creationId xmlns:a16="http://schemas.microsoft.com/office/drawing/2014/main" id="{9C40321C-274F-4746-AF90-F2D1DF44F32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37446" y="160046"/>
            <a:ext cx="522918" cy="522918"/>
          </a:xfrm>
          <a:prstGeom prst="rect">
            <a:avLst/>
          </a:prstGeom>
        </p:spPr>
      </p:pic>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0" name="Table 5">
            <a:extLst>
              <a:ext uri="{FF2B5EF4-FFF2-40B4-BE49-F238E27FC236}">
                <a16:creationId xmlns:a16="http://schemas.microsoft.com/office/drawing/2014/main" id="{E5C2AA8C-960D-4E4F-9FB6-D8327ED179B7}"/>
              </a:ext>
            </a:extLst>
          </p:cNvPr>
          <p:cNvGraphicFramePr>
            <a:graphicFrameLocks noGrp="1"/>
          </p:cNvGraphicFramePr>
          <p:nvPr>
            <p:extLst>
              <p:ext uri="{D42A27DB-BD31-4B8C-83A1-F6EECF244321}">
                <p14:modId xmlns:p14="http://schemas.microsoft.com/office/powerpoint/2010/main" val="1687351503"/>
              </p:ext>
            </p:extLst>
          </p:nvPr>
        </p:nvGraphicFramePr>
        <p:xfrm>
          <a:off x="409815" y="1304234"/>
          <a:ext cx="8352931" cy="2485225"/>
        </p:xfrm>
        <a:graphic>
          <a:graphicData uri="http://schemas.openxmlformats.org/drawingml/2006/table">
            <a:tbl>
              <a:tblPr firstRow="1" bandRow="1">
                <a:tableStyleId>{BC89EF96-8CEA-46FF-86C4-4CE0E7609802}</a:tableStyleId>
              </a:tblPr>
              <a:tblGrid>
                <a:gridCol w="1721224">
                  <a:extLst>
                    <a:ext uri="{9D8B030D-6E8A-4147-A177-3AD203B41FA5}">
                      <a16:colId xmlns:a16="http://schemas.microsoft.com/office/drawing/2014/main" val="2590302361"/>
                    </a:ext>
                  </a:extLst>
                </a:gridCol>
                <a:gridCol w="1619949">
                  <a:extLst>
                    <a:ext uri="{9D8B030D-6E8A-4147-A177-3AD203B41FA5}">
                      <a16:colId xmlns:a16="http://schemas.microsoft.com/office/drawing/2014/main" val="2103966572"/>
                    </a:ext>
                  </a:extLst>
                </a:gridCol>
                <a:gridCol w="1670586">
                  <a:extLst>
                    <a:ext uri="{9D8B030D-6E8A-4147-A177-3AD203B41FA5}">
                      <a16:colId xmlns:a16="http://schemas.microsoft.com/office/drawing/2014/main" val="2708070009"/>
                    </a:ext>
                  </a:extLst>
                </a:gridCol>
                <a:gridCol w="1670586">
                  <a:extLst>
                    <a:ext uri="{9D8B030D-6E8A-4147-A177-3AD203B41FA5}">
                      <a16:colId xmlns:a16="http://schemas.microsoft.com/office/drawing/2014/main" val="3485039511"/>
                    </a:ext>
                  </a:extLst>
                </a:gridCol>
                <a:gridCol w="1670586">
                  <a:extLst>
                    <a:ext uri="{9D8B030D-6E8A-4147-A177-3AD203B41FA5}">
                      <a16:colId xmlns:a16="http://schemas.microsoft.com/office/drawing/2014/main" val="3321253380"/>
                    </a:ext>
                  </a:extLst>
                </a:gridCol>
              </a:tblGrid>
              <a:tr h="497045">
                <a:tc>
                  <a:txBody>
                    <a:bodyPr/>
                    <a:lstStyle/>
                    <a:p>
                      <a:pPr algn="l"/>
                      <a:endParaRPr lang="en-AU" sz="900">
                        <a:latin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50">
                          <a:solidFill>
                            <a:schemeClr val="bg1"/>
                          </a:solidFill>
                          <a:latin typeface="+mn-lt"/>
                        </a:rPr>
                        <a:t>Medical Management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C97"/>
                    </a:solidFill>
                  </a:tcPr>
                </a:tc>
                <a:tc>
                  <a:txBody>
                    <a:bodyPr/>
                    <a:lstStyle/>
                    <a:p>
                      <a:pPr algn="ctr"/>
                      <a:r>
                        <a:rPr lang="en-AU" sz="1050">
                          <a:solidFill>
                            <a:schemeClr val="bg1"/>
                          </a:solidFill>
                          <a:latin typeface="+mn-lt"/>
                        </a:rPr>
                        <a:t>Injury Management Planning</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C97"/>
                    </a:solidFill>
                  </a:tcPr>
                </a:tc>
                <a:tc>
                  <a:txBody>
                    <a:bodyPr/>
                    <a:lstStyle/>
                    <a:p>
                      <a:pPr algn="ctr"/>
                      <a:r>
                        <a:rPr lang="en-AU" sz="1050">
                          <a:solidFill>
                            <a:schemeClr val="bg1"/>
                          </a:solidFill>
                          <a:latin typeface="+mn-lt"/>
                        </a:rPr>
                        <a:t>Return to Work Planning</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C97"/>
                    </a:solidFill>
                  </a:tcPr>
                </a:tc>
                <a:tc>
                  <a:txBody>
                    <a:bodyPr/>
                    <a:lstStyle/>
                    <a:p>
                      <a:pPr algn="ctr"/>
                      <a:r>
                        <a:rPr lang="en-AU" sz="1050">
                          <a:solidFill>
                            <a:schemeClr val="bg1"/>
                          </a:solidFill>
                          <a:latin typeface="+mn-lt"/>
                        </a:rPr>
                        <a:t>Strategic Thinking and Risk Analysis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C97"/>
                    </a:solidFill>
                  </a:tcPr>
                </a:tc>
                <a:extLst>
                  <a:ext uri="{0D108BD9-81ED-4DB2-BD59-A6C34878D82A}">
                    <a16:rowId xmlns:a16="http://schemas.microsoft.com/office/drawing/2014/main" val="3959601932"/>
                  </a:ext>
                </a:extLst>
              </a:tr>
              <a:tr h="497045">
                <a:tc>
                  <a:txBody>
                    <a:bodyPr/>
                    <a:lstStyle/>
                    <a:p>
                      <a:pPr algn="l"/>
                      <a:r>
                        <a:rPr lang="en-AU" sz="1050" b="1">
                          <a:solidFill>
                            <a:schemeClr val="bg1"/>
                          </a:solidFill>
                          <a:latin typeface="+mn-lt"/>
                        </a:rPr>
                        <a:t>Case Manager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C97">
                        <a:alpha val="69804"/>
                      </a:srgbClr>
                    </a:solidFill>
                  </a:tcPr>
                </a:tc>
                <a:tc>
                  <a:txBody>
                    <a:bodyPr/>
                    <a:lstStyle/>
                    <a:p>
                      <a:pPr algn="ctr"/>
                      <a:r>
                        <a:rPr lang="en-AU" sz="1000" b="0">
                          <a:latin typeface="+mn-lt"/>
                        </a:rPr>
                        <a:t>Foundational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b="0">
                          <a:latin typeface="+mn-lt"/>
                        </a:rPr>
                        <a:t>Foundational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b="0">
                          <a:latin typeface="+mn-lt"/>
                        </a:rPr>
                        <a:t>Foundational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b="0">
                          <a:latin typeface="+mn-lt"/>
                        </a:rPr>
                        <a:t>Foundational </a:t>
                      </a:r>
                      <a:r>
                        <a:rPr lang="en-AU" sz="800" b="0">
                          <a:latin typeface="+mn-lt"/>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extLst>
                  <a:ext uri="{0D108BD9-81ED-4DB2-BD59-A6C34878D82A}">
                    <a16:rowId xmlns:a16="http://schemas.microsoft.com/office/drawing/2014/main" val="628686922"/>
                  </a:ext>
                </a:extLst>
              </a:tr>
              <a:tr h="497045">
                <a:tc>
                  <a:txBody>
                    <a:bodyPr/>
                    <a:lstStyle/>
                    <a:p>
                      <a:pPr algn="l"/>
                      <a:r>
                        <a:rPr lang="en-AU" sz="1050" b="1">
                          <a:solidFill>
                            <a:schemeClr val="bg1"/>
                          </a:solidFill>
                          <a:latin typeface="+mn-lt"/>
                        </a:rPr>
                        <a:t>Team Leader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C97">
                        <a:alpha val="69804"/>
                      </a:srgbClr>
                    </a:solidFill>
                  </a:tcPr>
                </a:tc>
                <a:tc>
                  <a:txBody>
                    <a:bodyPr/>
                    <a:lstStyle/>
                    <a:p>
                      <a:pPr algn="ctr"/>
                      <a:r>
                        <a:rPr lang="en-AU" sz="1000" b="0">
                          <a:solidFill>
                            <a:schemeClr val="tx1"/>
                          </a:solidFill>
                          <a:latin typeface="+mn-lt"/>
                        </a:rPr>
                        <a:t>Not Applicable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chemeClr val="tx1"/>
                          </a:solidFill>
                          <a:effectLst/>
                          <a:uLnTx/>
                          <a:uFillTx/>
                          <a:latin typeface="Arial"/>
                          <a:ea typeface="+mn-ea"/>
                          <a:cs typeface="+mn-cs"/>
                        </a:rPr>
                        <a:t>Not Applicable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chemeClr val="tx1"/>
                          </a:solidFill>
                          <a:effectLst/>
                          <a:uLnTx/>
                          <a:uFillTx/>
                          <a:latin typeface="Arial"/>
                          <a:ea typeface="+mn-ea"/>
                          <a:cs typeface="+mn-cs"/>
                        </a:rPr>
                        <a:t>Not Applicable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AU" sz="1000" b="0">
                          <a:solidFill>
                            <a:schemeClr val="tx1"/>
                          </a:solidFill>
                          <a:latin typeface="+mn-lt"/>
                        </a:rPr>
                        <a:t>Intermediate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extLst>
                  <a:ext uri="{0D108BD9-81ED-4DB2-BD59-A6C34878D82A}">
                    <a16:rowId xmlns:a16="http://schemas.microsoft.com/office/drawing/2014/main" val="2600422566"/>
                  </a:ext>
                </a:extLst>
              </a:tr>
              <a:tr h="497045">
                <a:tc>
                  <a:txBody>
                    <a:bodyPr/>
                    <a:lstStyle/>
                    <a:p>
                      <a:pPr algn="l"/>
                      <a:r>
                        <a:rPr lang="en-AU" sz="1050" b="1">
                          <a:solidFill>
                            <a:schemeClr val="bg1"/>
                          </a:solidFill>
                          <a:latin typeface="+mn-lt"/>
                        </a:rPr>
                        <a:t>Technical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C97">
                        <a:alpha val="6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0">
                          <a:solidFill>
                            <a:schemeClr val="tx1"/>
                          </a:solidFill>
                          <a:latin typeface="+mn-lt"/>
                        </a:rPr>
                        <a:t>Not Applicable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chemeClr val="tx1"/>
                          </a:solidFill>
                          <a:effectLst/>
                          <a:uLnTx/>
                          <a:uFillTx/>
                          <a:latin typeface="Arial"/>
                          <a:ea typeface="+mn-ea"/>
                          <a:cs typeface="+mn-cs"/>
                        </a:rPr>
                        <a:t>Not Applicable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chemeClr val="tx1"/>
                          </a:solidFill>
                          <a:effectLst/>
                          <a:uLnTx/>
                          <a:uFillTx/>
                          <a:latin typeface="Arial"/>
                          <a:ea typeface="+mn-ea"/>
                          <a:cs typeface="+mn-cs"/>
                        </a:rPr>
                        <a:t>Not Applicable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AU" sz="1000" b="0">
                          <a:solidFill>
                            <a:schemeClr val="tx1"/>
                          </a:solidFill>
                          <a:latin typeface="+mn-lt"/>
                        </a:rPr>
                        <a:t>Intermediate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extLst>
                  <a:ext uri="{0D108BD9-81ED-4DB2-BD59-A6C34878D82A}">
                    <a16:rowId xmlns:a16="http://schemas.microsoft.com/office/drawing/2014/main" val="3622903185"/>
                  </a:ext>
                </a:extLst>
              </a:tr>
              <a:tr h="497045">
                <a:tc>
                  <a:txBody>
                    <a:bodyPr/>
                    <a:lstStyle/>
                    <a:p>
                      <a:pPr algn="l"/>
                      <a:r>
                        <a:rPr lang="en-AU" sz="1050" b="1">
                          <a:solidFill>
                            <a:schemeClr val="bg1"/>
                          </a:solidFill>
                          <a:latin typeface="+mn-lt"/>
                        </a:rPr>
                        <a:t>Injury Management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C97">
                        <a:alpha val="69804"/>
                      </a:srgbClr>
                    </a:solidFill>
                  </a:tcPr>
                </a:tc>
                <a:tc>
                  <a:txBody>
                    <a:bodyPr/>
                    <a:lstStyle/>
                    <a:p>
                      <a:pPr algn="ctr"/>
                      <a:r>
                        <a:rPr lang="en-AU" sz="1000" b="0">
                          <a:latin typeface="+mn-lt"/>
                        </a:rPr>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b="0">
                          <a:latin typeface="+mn-lt"/>
                        </a:rPr>
                        <a:t>Expert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2EFDA"/>
                    </a:solidFill>
                  </a:tcPr>
                </a:tc>
                <a:tc>
                  <a:txBody>
                    <a:bodyPr/>
                    <a:lstStyle/>
                    <a:p>
                      <a:pPr algn="ctr"/>
                      <a:r>
                        <a:rPr lang="en-AU" sz="1000" b="0">
                          <a:latin typeface="+mn-lt"/>
                        </a:rPr>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b="0">
                          <a:latin typeface="+mn-lt"/>
                        </a:rPr>
                        <a:t>Expert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703460178"/>
                  </a:ext>
                </a:extLst>
              </a:tr>
            </a:tbl>
          </a:graphicData>
        </a:graphic>
      </p:graphicFrame>
      <p:sp>
        <p:nvSpPr>
          <p:cNvPr id="4" name="TextBox 3">
            <a:extLst>
              <a:ext uri="{FF2B5EF4-FFF2-40B4-BE49-F238E27FC236}">
                <a16:creationId xmlns:a16="http://schemas.microsoft.com/office/drawing/2014/main" id="{7B6015A8-EF88-4EFE-867C-4FC9EF861012}"/>
              </a:ext>
            </a:extLst>
          </p:cNvPr>
          <p:cNvSpPr txBox="1"/>
          <p:nvPr/>
        </p:nvSpPr>
        <p:spPr>
          <a:xfrm>
            <a:off x="720000" y="4240800"/>
            <a:ext cx="8003284" cy="200055"/>
          </a:xfrm>
          <a:prstGeom prst="rect">
            <a:avLst/>
          </a:prstGeom>
          <a:noFill/>
        </p:spPr>
        <p:txBody>
          <a:bodyPr wrap="square" rtlCol="0">
            <a:spAutoFit/>
          </a:bodyPr>
          <a:lstStyle/>
          <a:p>
            <a:r>
              <a:rPr lang="en-AU" sz="700" b="1"/>
              <a:t>** Niche Case Manager roles excluded from demonstrating this competency</a:t>
            </a:r>
            <a:r>
              <a:rPr lang="en-AU" sz="700"/>
              <a:t>: Fatalities, Industrial Deafness (ID), Low Risk, Tail Medical, Mobile Case Manager and Work Injury Damages (WID) </a:t>
            </a:r>
          </a:p>
        </p:txBody>
      </p:sp>
      <p:sp>
        <p:nvSpPr>
          <p:cNvPr id="21" name="TextBox 20">
            <a:extLst>
              <a:ext uri="{FF2B5EF4-FFF2-40B4-BE49-F238E27FC236}">
                <a16:creationId xmlns:a16="http://schemas.microsoft.com/office/drawing/2014/main" id="{E4FC97DB-33CE-4D48-8D8B-94BE848501F2}"/>
              </a:ext>
            </a:extLst>
          </p:cNvPr>
          <p:cNvSpPr txBox="1"/>
          <p:nvPr/>
        </p:nvSpPr>
        <p:spPr>
          <a:xfrm>
            <a:off x="720000" y="3960000"/>
            <a:ext cx="7511964" cy="200055"/>
          </a:xfrm>
          <a:prstGeom prst="rect">
            <a:avLst/>
          </a:prstGeom>
          <a:noFill/>
        </p:spPr>
        <p:txBody>
          <a:bodyPr wrap="square" rtlCol="0">
            <a:spAutoFit/>
          </a:bodyPr>
          <a:lstStyle/>
          <a:p>
            <a:r>
              <a:rPr lang="en-AU" sz="700" b="1"/>
              <a:t># Niche Case Manager roles excluded from demonstrating this core competency: </a:t>
            </a:r>
            <a:r>
              <a:rPr lang="en-AU" sz="700"/>
              <a:t>Fatalities, Industrial Deafness (ID), Low Risk, Tail Medical and Work Injury Damages (WID) </a:t>
            </a:r>
          </a:p>
        </p:txBody>
      </p:sp>
      <p:sp>
        <p:nvSpPr>
          <p:cNvPr id="22" name="Footer Placeholder 1">
            <a:extLst>
              <a:ext uri="{FF2B5EF4-FFF2-40B4-BE49-F238E27FC236}">
                <a16:creationId xmlns:a16="http://schemas.microsoft.com/office/drawing/2014/main" id="{0F6C05FE-91A2-482C-BC1E-67D2FCFCC456}"/>
              </a:ext>
            </a:extLst>
          </p:cNvPr>
          <p:cNvSpPr txBox="1">
            <a:spLocks/>
          </p:cNvSpPr>
          <p:nvPr/>
        </p:nvSpPr>
        <p:spPr>
          <a:xfrm>
            <a:off x="983410" y="4783546"/>
            <a:ext cx="6480000" cy="1682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Go to Insert &gt; Header &amp; Footer to add the presentation title to</a:t>
            </a:r>
          </a:p>
        </p:txBody>
      </p:sp>
      <p:sp>
        <p:nvSpPr>
          <p:cNvPr id="23" name="Slide Number Placeholder 3">
            <a:extLst>
              <a:ext uri="{FF2B5EF4-FFF2-40B4-BE49-F238E27FC236}">
                <a16:creationId xmlns:a16="http://schemas.microsoft.com/office/drawing/2014/main" id="{23DD2DF0-D8F6-4AA5-A8AC-CA556A35A845}"/>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20</a:t>
            </a:fld>
            <a:endParaRPr lang="en-AU" sz="900">
              <a:solidFill>
                <a:schemeClr val="tx1"/>
              </a:solidFill>
            </a:endParaRPr>
          </a:p>
        </p:txBody>
      </p:sp>
      <p:sp>
        <p:nvSpPr>
          <p:cNvPr id="24" name="Rectangle 23">
            <a:extLst>
              <a:ext uri="{FF2B5EF4-FFF2-40B4-BE49-F238E27FC236}">
                <a16:creationId xmlns:a16="http://schemas.microsoft.com/office/drawing/2014/main" id="{49201A8D-5E5E-46A5-BA68-DE2C7F3A9774}"/>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5" name="Picture 24">
            <a:extLst>
              <a:ext uri="{FF2B5EF4-FFF2-40B4-BE49-F238E27FC236}">
                <a16:creationId xmlns:a16="http://schemas.microsoft.com/office/drawing/2014/main" id="{CE76DC6B-C690-4FA4-B570-DB51AD6A2B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18" name="Rectangle 17">
            <a:extLst>
              <a:ext uri="{FF2B5EF4-FFF2-40B4-BE49-F238E27FC236}">
                <a16:creationId xmlns:a16="http://schemas.microsoft.com/office/drawing/2014/main" id="{B9208FA5-953F-439C-9EF0-E3D2B3655EA8}"/>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8" name="object 2">
            <a:extLst>
              <a:ext uri="{FF2B5EF4-FFF2-40B4-BE49-F238E27FC236}">
                <a16:creationId xmlns:a16="http://schemas.microsoft.com/office/drawing/2014/main" id="{B6CBE3AD-81A6-44EF-97C8-F5AFBB2CF448}"/>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3948374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488246680"/>
              </p:ext>
            </p:extLst>
          </p:nvPr>
        </p:nvGraphicFramePr>
        <p:xfrm>
          <a:off x="323527" y="1074995"/>
          <a:ext cx="8352928" cy="2999588"/>
        </p:xfrm>
        <a:graphic>
          <a:graphicData uri="http://schemas.openxmlformats.org/drawingml/2006/table">
            <a:tbl>
              <a:tblPr firstRow="1" firstCol="1" bandRow="1">
                <a:tableStyleId>{BC89EF96-8CEA-46FF-86C4-4CE0E7609802}</a:tableStyleId>
              </a:tblPr>
              <a:tblGrid>
                <a:gridCol w="2088232">
                  <a:extLst>
                    <a:ext uri="{9D8B030D-6E8A-4147-A177-3AD203B41FA5}">
                      <a16:colId xmlns:a16="http://schemas.microsoft.com/office/drawing/2014/main" val="2784149526"/>
                    </a:ext>
                  </a:extLst>
                </a:gridCol>
                <a:gridCol w="2088232">
                  <a:extLst>
                    <a:ext uri="{9D8B030D-6E8A-4147-A177-3AD203B41FA5}">
                      <a16:colId xmlns:a16="http://schemas.microsoft.com/office/drawing/2014/main" val="3598049998"/>
                    </a:ext>
                  </a:extLst>
                </a:gridCol>
                <a:gridCol w="2088232">
                  <a:extLst>
                    <a:ext uri="{9D8B030D-6E8A-4147-A177-3AD203B41FA5}">
                      <a16:colId xmlns:a16="http://schemas.microsoft.com/office/drawing/2014/main" val="655120121"/>
                    </a:ext>
                  </a:extLst>
                </a:gridCol>
                <a:gridCol w="2088232">
                  <a:extLst>
                    <a:ext uri="{9D8B030D-6E8A-4147-A177-3AD203B41FA5}">
                      <a16:colId xmlns:a16="http://schemas.microsoft.com/office/drawing/2014/main" val="196238736"/>
                    </a:ext>
                  </a:extLst>
                </a:gridCol>
              </a:tblGrid>
              <a:tr h="308173">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6350" indent="-6350" algn="ctr">
                        <a:lnSpc>
                          <a:spcPct val="103000"/>
                        </a:lnSpc>
                        <a:spcAft>
                          <a:spcPts val="145"/>
                        </a:spcAft>
                      </a:pPr>
                      <a:r>
                        <a:rPr lang="en-AU" sz="1050" b="1">
                          <a:solidFill>
                            <a:schemeClr val="bg1"/>
                          </a:solidFill>
                          <a:effectLst/>
                          <a:latin typeface="+mn-lt"/>
                        </a:rPr>
                        <a:t>Expert</a:t>
                      </a:r>
                    </a:p>
                    <a:p>
                      <a:pPr marL="6350" indent="-6350" algn="ctr">
                        <a:lnSpc>
                          <a:spcPct val="103000"/>
                        </a:lnSpc>
                        <a:spcAft>
                          <a:spcPts val="145"/>
                        </a:spcAft>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extLst>
                  <a:ext uri="{0D108BD9-81ED-4DB2-BD59-A6C34878D82A}">
                    <a16:rowId xmlns:a16="http://schemas.microsoft.com/office/drawing/2014/main" val="4038303857"/>
                  </a:ext>
                </a:extLst>
              </a:tr>
              <a:tr h="739051">
                <a:tc rowSpan="2">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Has basic</a:t>
                      </a:r>
                      <a:r>
                        <a:rPr lang="en-AU" sz="900" b="0" i="1">
                          <a:solidFill>
                            <a:schemeClr val="tx1"/>
                          </a:solidFill>
                          <a:effectLst/>
                          <a:latin typeface="+mn-lt"/>
                          <a:ea typeface="Times New Roman" panose="02020603050405020304" pitchFamily="18" charset="0"/>
                          <a:cs typeface="Calibri" panose="020F0502020204030204" pitchFamily="34" charset="0"/>
                        </a:rPr>
                        <a:t> </a:t>
                      </a:r>
                      <a:r>
                        <a:rPr lang="en-AU" sz="900" b="0">
                          <a:solidFill>
                            <a:schemeClr val="tx1"/>
                          </a:solidFill>
                          <a:effectLst/>
                          <a:latin typeface="+mn-lt"/>
                          <a:ea typeface="Times New Roman" panose="02020603050405020304" pitchFamily="18" charset="0"/>
                          <a:cs typeface="Calibri" panose="020F0502020204030204" pitchFamily="34" charset="0"/>
                        </a:rPr>
                        <a:t>knowledge of medical conditions common in workers compensation, functional impacts, symptoms, and prognosis to facilitate recovery/return to work.*</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rowSpan="2">
                  <a:txBody>
                    <a:bodyPr/>
                    <a:lstStyle/>
                    <a:p>
                      <a:pPr marL="180975" indent="0" algn="l" defTabSz="914400" rtl="0" eaLnBrk="1" latinLnBrk="0" hangingPunct="1">
                        <a:lnSpc>
                          <a:spcPct val="107000"/>
                        </a:lnSpc>
                        <a:spcAft>
                          <a:spcPts val="800"/>
                        </a:spcAft>
                      </a:pPr>
                      <a:r>
                        <a:rPr lang="en-AU" sz="800" b="0" i="1" kern="1200">
                          <a:solidFill>
                            <a:schemeClr val="tx1"/>
                          </a:solidFill>
                          <a:effectLst/>
                          <a:latin typeface="+mn-lt"/>
                          <a:ea typeface="Times New Roman" panose="02020603050405020304" pitchFamily="18" charset="0"/>
                          <a:cs typeface="Calibri" panose="020F0502020204030204" pitchFamily="34" charset="0"/>
                        </a:rPr>
                        <a:t>Applies knowledge of medical conditions, functional impacts, symptoms, and prognosis, to support recovery/return to work.</a:t>
                      </a:r>
                      <a:endParaRPr lang="en-AU" sz="800" b="0" i="1" kern="1200">
                        <a:solidFill>
                          <a:schemeClr val="tx1"/>
                        </a:solidFill>
                        <a:effectLst/>
                        <a:latin typeface="+mn-lt"/>
                        <a:ea typeface="Calibri" panose="020F0502020204030204" pitchFamily="34" charset="0"/>
                        <a:cs typeface="Calibri" panose="020F0502020204030204" pitchFamily="34"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Analyses the difference between symptoms, functional impacts, and work disability to determine the implications on recovery/return to work.</a:t>
                      </a:r>
                    </a:p>
                  </a:txBody>
                  <a:tcPr marL="68580" marR="6858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rowSpan="2">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5112211"/>
                  </a:ext>
                </a:extLst>
              </a:tr>
              <a:tr h="605503">
                <a:tc vMerge="1">
                  <a:txBody>
                    <a:bodyPr/>
                    <a:lstStyle/>
                    <a:p>
                      <a:endParaRPr lang="en-AU"/>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vMerge="1">
                  <a:txBody>
                    <a:bodyPr/>
                    <a:lstStyle/>
                    <a:p>
                      <a:endParaRPr lang="en-AU"/>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Analyses the effectiveness of treatment in supporting injured person empowerment on their recovery/return to work outcomes.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vMerge="1">
                  <a:txBody>
                    <a:bodyPr/>
                    <a:lstStyle/>
                    <a:p>
                      <a:endParaRPr lang="en-AU"/>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483475150"/>
                  </a:ext>
                </a:extLst>
              </a:tr>
              <a:tr h="755096">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Understands the legislative requirements, Regulatory</a:t>
                      </a:r>
                      <a:r>
                        <a:rPr lang="en-AU" sz="900" b="0" i="1">
                          <a:solidFill>
                            <a:schemeClr val="tx1"/>
                          </a:solidFill>
                          <a:effectLst/>
                          <a:latin typeface="+mn-lt"/>
                          <a:ea typeface="Times New Roman" panose="02020603050405020304" pitchFamily="18" charset="0"/>
                          <a:cs typeface="Calibri" panose="020F0502020204030204" pitchFamily="34" charset="0"/>
                        </a:rPr>
                        <a:t> </a:t>
                      </a:r>
                      <a:r>
                        <a:rPr lang="en-AU" sz="900" b="0">
                          <a:solidFill>
                            <a:schemeClr val="tx1"/>
                          </a:solidFill>
                          <a:effectLst/>
                          <a:latin typeface="+mn-lt"/>
                          <a:ea typeface="Times New Roman" panose="02020603050405020304" pitchFamily="18" charset="0"/>
                          <a:cs typeface="Calibri" panose="020F0502020204030204" pitchFamily="34" charset="0"/>
                        </a:rPr>
                        <a:t>Guidelines and Standards of Practice used to determine timely requests for evidence based treatment. ^</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gn="l" defTabSz="914400" rtl="0" eaLnBrk="1" latinLnBrk="0" hangingPunct="1">
                        <a:lnSpc>
                          <a:spcPct val="107000"/>
                        </a:lnSpc>
                        <a:spcAft>
                          <a:spcPts val="800"/>
                        </a:spcAft>
                      </a:pPr>
                      <a:r>
                        <a:rPr lang="en-AU" sz="800" b="0" i="1" kern="1200">
                          <a:solidFill>
                            <a:schemeClr val="tx1"/>
                          </a:solidFill>
                          <a:effectLst/>
                          <a:latin typeface="+mn-lt"/>
                          <a:ea typeface="Times New Roman" panose="02020603050405020304" pitchFamily="18" charset="0"/>
                          <a:cs typeface="Calibri" panose="020F0502020204030204" pitchFamily="34" charset="0"/>
                        </a:rPr>
                        <a:t>Applies knowledge of evidence-based treatment to make timely decisions on requests for treatment approval. </a:t>
                      </a:r>
                      <a:endParaRPr lang="en-AU" sz="800" b="0" i="1" kern="1200">
                        <a:solidFill>
                          <a:schemeClr val="tx1"/>
                        </a:solidFill>
                        <a:effectLst/>
                        <a:latin typeface="+mn-lt"/>
                        <a:ea typeface="Calibri" panose="020F0502020204030204" pitchFamily="34" charset="0"/>
                        <a:cs typeface="Calibri" panose="020F0502020204030204" pitchFamily="34"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Conducts fair and reasonable assessments of treatment requests for complex medical conditions or experimental treatment or surgery requests.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931781407"/>
                  </a:ext>
                </a:extLst>
              </a:tr>
              <a:tr h="466235">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Seeks technical support, specialist information and guidance when required.#</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gn="l" defTabSz="914400" rtl="0" eaLnBrk="1" latinLnBrk="0" hangingPunct="1">
                        <a:lnSpc>
                          <a:spcPct val="107000"/>
                        </a:lnSpc>
                        <a:spcAft>
                          <a:spcPts val="800"/>
                        </a:spcAft>
                      </a:pPr>
                      <a:r>
                        <a:rPr lang="en-AU" sz="800" b="0" i="1" kern="1200">
                          <a:solidFill>
                            <a:schemeClr val="tx1"/>
                          </a:solidFill>
                          <a:effectLst/>
                          <a:latin typeface="+mn-lt"/>
                          <a:ea typeface="Times New Roman" panose="02020603050405020304" pitchFamily="18" charset="0"/>
                          <a:cs typeface="Calibri" panose="020F0502020204030204" pitchFamily="34" charset="0"/>
                        </a:rPr>
                        <a:t>Explores recovery and return to work options with treating professionals.</a:t>
                      </a:r>
                      <a:endParaRPr lang="en-AU" sz="800" b="0" i="1" kern="1200">
                        <a:solidFill>
                          <a:schemeClr val="tx1"/>
                        </a:solidFill>
                        <a:effectLst/>
                        <a:latin typeface="+mn-lt"/>
                        <a:ea typeface="Calibri" panose="020F0502020204030204" pitchFamily="34" charset="0"/>
                        <a:cs typeface="Calibri" panose="020F0502020204030204" pitchFamily="34"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pPr>
                      <a:endParaRPr lang="en-AU" sz="900" b="0">
                        <a:solidFill>
                          <a:schemeClr val="tx1"/>
                        </a:solidFill>
                        <a:effectLst/>
                        <a:latin typeface="+mn-lt"/>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tc>
                  <a:txBody>
                    <a:bodyPr/>
                    <a:lstStyle/>
                    <a:p>
                      <a:pPr>
                        <a:lnSpc>
                          <a:spcPct val="107000"/>
                        </a:lnSpc>
                        <a:spcAft>
                          <a:spcPts val="800"/>
                        </a:spcAft>
                      </a:pPr>
                      <a:r>
                        <a:rPr lang="en-AU" sz="900" b="0">
                          <a:solidFill>
                            <a:srgbClr val="000000"/>
                          </a:solidFill>
                          <a:effectLst/>
                          <a:latin typeface="+mn-lt"/>
                          <a:ea typeface="Times New Roman" panose="02020603050405020304" pitchFamily="18" charset="0"/>
                          <a:cs typeface="Calibri" panose="020F0502020204030204" pitchFamily="34" charset="0"/>
                        </a:rPr>
                        <a:t> </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101359588"/>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250611" y="195486"/>
            <a:ext cx="2088227" cy="261610"/>
          </a:xfrm>
          <a:prstGeom prst="rect">
            <a:avLst/>
          </a:prstGeom>
          <a:noFill/>
        </p:spPr>
        <p:txBody>
          <a:bodyPr wrap="square" rtlCol="0">
            <a:spAutoFit/>
          </a:bodyPr>
          <a:lstStyle/>
          <a:p>
            <a:r>
              <a:rPr lang="en-US" sz="1050" b="0" i="0">
                <a:solidFill>
                  <a:schemeClr val="bg1"/>
                </a:solidFill>
              </a:rPr>
              <a:t>Holistic Case Management</a:t>
            </a:r>
          </a:p>
        </p:txBody>
      </p: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Medical Management </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677562"/>
            <a:ext cx="8352929" cy="430887"/>
          </a:xfrm>
          <a:prstGeom prst="rect">
            <a:avLst/>
          </a:prstGeom>
          <a:noFill/>
        </p:spPr>
        <p:txBody>
          <a:bodyPr wrap="square" rtlCol="0">
            <a:spAutoFit/>
          </a:bodyPr>
          <a:lstStyle/>
          <a:p>
            <a:r>
              <a:rPr lang="en-AU" sz="1100"/>
              <a:t>Interpret medical information, to make timely decisions on evidence-based treatment, facilitate recovery/return to work, and identify when to seek technical support and specialised information. </a:t>
            </a:r>
          </a:p>
        </p:txBody>
      </p:sp>
      <p:sp>
        <p:nvSpPr>
          <p:cNvPr id="18" name="Slide Number Placeholder 3">
            <a:extLst>
              <a:ext uri="{FF2B5EF4-FFF2-40B4-BE49-F238E27FC236}">
                <a16:creationId xmlns:a16="http://schemas.microsoft.com/office/drawing/2014/main" id="{8C414256-F3CA-480B-BDF4-DF684D349BDB}"/>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21</a:t>
            </a:fld>
            <a:endParaRPr lang="en-AU" sz="900">
              <a:solidFill>
                <a:schemeClr val="tx1"/>
              </a:solidFill>
            </a:endParaRPr>
          </a:p>
        </p:txBody>
      </p:sp>
      <p:pic>
        <p:nvPicPr>
          <p:cNvPr id="19" name="Graphic 18">
            <a:extLst>
              <a:ext uri="{FF2B5EF4-FFF2-40B4-BE49-F238E27FC236}">
                <a16:creationId xmlns:a16="http://schemas.microsoft.com/office/drawing/2014/main" id="{9C40321C-274F-4746-AF90-F2D1DF44F3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37446" y="160046"/>
            <a:ext cx="522918" cy="522918"/>
          </a:xfrm>
          <a:prstGeom prst="rect">
            <a:avLst/>
          </a:prstGeom>
        </p:spPr>
      </p:pic>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B77BA7A-F869-4E25-A0C9-5E651A776B06}"/>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34B1BE61-A96A-4876-8565-431CEDDB40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pic>
        <p:nvPicPr>
          <p:cNvPr id="4" name="Graphic 3" descr="Infinity">
            <a:extLst>
              <a:ext uri="{FF2B5EF4-FFF2-40B4-BE49-F238E27FC236}">
                <a16:creationId xmlns:a16="http://schemas.microsoft.com/office/drawing/2014/main" id="{5F58E4F1-F7C5-B313-737F-C832CB37FAD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13180" y="1557508"/>
            <a:ext cx="161962" cy="161962"/>
          </a:xfrm>
          <a:prstGeom prst="rect">
            <a:avLst/>
          </a:prstGeom>
        </p:spPr>
      </p:pic>
      <p:pic>
        <p:nvPicPr>
          <p:cNvPr id="7" name="Graphic 6" descr="Infinity">
            <a:extLst>
              <a:ext uri="{FF2B5EF4-FFF2-40B4-BE49-F238E27FC236}">
                <a16:creationId xmlns:a16="http://schemas.microsoft.com/office/drawing/2014/main" id="{1DD23DC6-0D08-4D71-743C-50B235F3F5E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12498" y="2963657"/>
            <a:ext cx="161962" cy="161962"/>
          </a:xfrm>
          <a:prstGeom prst="rect">
            <a:avLst/>
          </a:prstGeom>
        </p:spPr>
      </p:pic>
      <p:pic>
        <p:nvPicPr>
          <p:cNvPr id="8" name="Graphic 7" descr="Infinity">
            <a:extLst>
              <a:ext uri="{FF2B5EF4-FFF2-40B4-BE49-F238E27FC236}">
                <a16:creationId xmlns:a16="http://schemas.microsoft.com/office/drawing/2014/main" id="{75DEE2A0-9936-49FE-29C0-33F2EBF27E0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10828" y="3724404"/>
            <a:ext cx="161962" cy="161962"/>
          </a:xfrm>
          <a:prstGeom prst="rect">
            <a:avLst/>
          </a:prstGeom>
        </p:spPr>
      </p:pic>
      <p:grpSp>
        <p:nvGrpSpPr>
          <p:cNvPr id="21" name="Group 20">
            <a:extLst>
              <a:ext uri="{FF2B5EF4-FFF2-40B4-BE49-F238E27FC236}">
                <a16:creationId xmlns:a16="http://schemas.microsoft.com/office/drawing/2014/main" id="{4C728527-5D4D-4B83-8890-F413BED98D49}"/>
              </a:ext>
            </a:extLst>
          </p:cNvPr>
          <p:cNvGrpSpPr/>
          <p:nvPr/>
        </p:nvGrpSpPr>
        <p:grpSpPr>
          <a:xfrm>
            <a:off x="323527" y="4089952"/>
            <a:ext cx="8131687" cy="307777"/>
            <a:chOff x="-14678" y="4276798"/>
            <a:chExt cx="8522705" cy="307777"/>
          </a:xfrm>
        </p:grpSpPr>
        <p:sp>
          <p:nvSpPr>
            <p:cNvPr id="23" name="TextBox 22">
              <a:extLst>
                <a:ext uri="{FF2B5EF4-FFF2-40B4-BE49-F238E27FC236}">
                  <a16:creationId xmlns:a16="http://schemas.microsoft.com/office/drawing/2014/main" id="{6CFE9FC9-E500-45D6-8897-046FA244E169}"/>
                </a:ext>
              </a:extLst>
            </p:cNvPr>
            <p:cNvSpPr txBox="1"/>
            <p:nvPr/>
          </p:nvSpPr>
          <p:spPr>
            <a:xfrm>
              <a:off x="48998" y="4276798"/>
              <a:ext cx="8459029" cy="307777"/>
            </a:xfrm>
            <a:prstGeom prst="rect">
              <a:avLst/>
            </a:prstGeom>
            <a:noFill/>
          </p:spPr>
          <p:txBody>
            <a:bodyPr wrap="square" rtlCol="0">
              <a:spAutoFit/>
            </a:bodyPr>
            <a:lstStyle/>
            <a:p>
              <a:r>
                <a:rPr lang="en-AU" sz="700"/>
                <a:t>This symbol represents a GAP in proficiency requirements, meaning there are no roles currently mapped to that proficiency level. Whilst not mapped to a role, these descriptors provide stepping stone competencies to help an aspiring proficiency role to transition into the experienced proficiency role.</a:t>
              </a:r>
            </a:p>
          </p:txBody>
        </p:sp>
        <p:pic>
          <p:nvPicPr>
            <p:cNvPr id="26" name="Graphic 25" descr="Infinity">
              <a:extLst>
                <a:ext uri="{FF2B5EF4-FFF2-40B4-BE49-F238E27FC236}">
                  <a16:creationId xmlns:a16="http://schemas.microsoft.com/office/drawing/2014/main" id="{C4B9A171-7AD1-44B5-9519-57D81648500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678" y="4379966"/>
              <a:ext cx="161962" cy="161962"/>
            </a:xfrm>
            <a:prstGeom prst="rect">
              <a:avLst/>
            </a:prstGeom>
          </p:spPr>
        </p:pic>
      </p:grpSp>
      <p:sp>
        <p:nvSpPr>
          <p:cNvPr id="27" name="Rectangle 26">
            <a:extLst>
              <a:ext uri="{FF2B5EF4-FFF2-40B4-BE49-F238E27FC236}">
                <a16:creationId xmlns:a16="http://schemas.microsoft.com/office/drawing/2014/main" id="{83BADFD8-8E61-4A5B-B1F5-8AF46FEB1AEC}"/>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8" name="object 2">
            <a:extLst>
              <a:ext uri="{FF2B5EF4-FFF2-40B4-BE49-F238E27FC236}">
                <a16:creationId xmlns:a16="http://schemas.microsoft.com/office/drawing/2014/main" id="{1587FBA8-F231-41E2-A1B3-0FBAA75A31D7}"/>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3" name="TextBox 2">
            <a:extLst>
              <a:ext uri="{FF2B5EF4-FFF2-40B4-BE49-F238E27FC236}">
                <a16:creationId xmlns:a16="http://schemas.microsoft.com/office/drawing/2014/main" id="{6CC4AE8A-618F-3FAD-B451-FDD5F8C874EA}"/>
              </a:ext>
            </a:extLst>
          </p:cNvPr>
          <p:cNvSpPr txBox="1"/>
          <p:nvPr/>
        </p:nvSpPr>
        <p:spPr>
          <a:xfrm>
            <a:off x="4480527" y="4193120"/>
            <a:ext cx="4060540" cy="369332"/>
          </a:xfrm>
          <a:prstGeom prst="rect">
            <a:avLst/>
          </a:prstGeom>
          <a:noFill/>
        </p:spPr>
        <p:txBody>
          <a:bodyPr wrap="square" rtlCol="0">
            <a:spAutoFit/>
          </a:bodyPr>
          <a:lstStyle/>
          <a:p>
            <a:r>
              <a:rPr lang="en-AU" sz="600" b="1"/>
              <a:t>* ^ # Niche Case Manager roles excluded from demonstrating this core competency: </a:t>
            </a:r>
            <a:r>
              <a:rPr lang="en-AU" sz="600"/>
              <a:t>Fatalities. * </a:t>
            </a:r>
            <a:r>
              <a:rPr lang="en-AU" sz="600" b="1"/>
              <a:t>Niche Case Manager roles excluded from demonstrating this core competency: </a:t>
            </a:r>
            <a:r>
              <a:rPr lang="en-AU" sz="600"/>
              <a:t>Industrial Deafness (ID). </a:t>
            </a:r>
            <a:r>
              <a:rPr lang="en-AU" sz="600" b="1"/>
              <a:t>^ Niche Case Manager roles excluded from demonstrating this core competency: </a:t>
            </a:r>
            <a:r>
              <a:rPr lang="en-AU" sz="600"/>
              <a:t>Work Injury Damages (WID)</a:t>
            </a:r>
          </a:p>
        </p:txBody>
      </p:sp>
    </p:spTree>
    <p:custDataLst>
      <p:tags r:id="rId1"/>
    </p:custDataLst>
    <p:extLst>
      <p:ext uri="{BB962C8B-B14F-4D97-AF65-F5344CB8AC3E}">
        <p14:creationId xmlns:p14="http://schemas.microsoft.com/office/powerpoint/2010/main" val="3779420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2114715681"/>
              </p:ext>
            </p:extLst>
          </p:nvPr>
        </p:nvGraphicFramePr>
        <p:xfrm>
          <a:off x="396000" y="1466788"/>
          <a:ext cx="8352000" cy="1906439"/>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347923">
                <a:tc>
                  <a:txBody>
                    <a:bodyPr/>
                    <a:lstStyle/>
                    <a:p>
                      <a:pPr marL="6350" indent="-6350" algn="ctr">
                        <a:lnSpc>
                          <a:spcPct val="103000"/>
                        </a:lnSpc>
                        <a:spcAft>
                          <a:spcPts val="145"/>
                        </a:spcAft>
                      </a:pPr>
                      <a:r>
                        <a:rPr lang="en-AU" sz="1100" b="1">
                          <a:solidFill>
                            <a:schemeClr val="bg1"/>
                          </a:solidFill>
                          <a:effectLst/>
                          <a:latin typeface="+mn-lt"/>
                        </a:rPr>
                        <a:t>Foundational</a:t>
                      </a:r>
                      <a:endParaRPr lang="en-AU" sz="110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100" b="0">
                          <a:solidFill>
                            <a:schemeClr val="bg1"/>
                          </a:solidFill>
                          <a:effectLst/>
                          <a:latin typeface="+mn-lt"/>
                          <a:ea typeface="Calibri" panose="020F0502020204030204" pitchFamily="34" charset="0"/>
                          <a:cs typeface="Times New Roman"/>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6350" indent="-6350" algn="ctr">
                        <a:lnSpc>
                          <a:spcPct val="103000"/>
                        </a:lnSpc>
                        <a:spcAft>
                          <a:spcPts val="145"/>
                        </a:spcAft>
                      </a:pPr>
                      <a:r>
                        <a:rPr lang="en-AU" sz="1100" b="1">
                          <a:solidFill>
                            <a:schemeClr val="bg1"/>
                          </a:solidFill>
                          <a:effectLst/>
                          <a:latin typeface="+mn-lt"/>
                        </a:rPr>
                        <a:t>Intermediate</a:t>
                      </a:r>
                      <a:endParaRPr lang="en-AU" sz="1100" b="1">
                        <a:solidFill>
                          <a:schemeClr val="bg1"/>
                        </a:solidFill>
                        <a:effectLst/>
                        <a:latin typeface="+mn-lt"/>
                        <a:cs typeface="Times New Roman"/>
                      </a:endParaRPr>
                    </a:p>
                    <a:p>
                      <a:pPr marL="6350" indent="-6350" algn="ctr">
                        <a:lnSpc>
                          <a:spcPct val="103000"/>
                        </a:lnSpc>
                        <a:spcAft>
                          <a:spcPts val="145"/>
                        </a:spcAft>
                      </a:pPr>
                      <a:endParaRPr lang="en-AU" sz="110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6350" indent="-6350" algn="ctr">
                        <a:lnSpc>
                          <a:spcPct val="103000"/>
                        </a:lnSpc>
                        <a:spcAft>
                          <a:spcPts val="145"/>
                        </a:spcAft>
                      </a:pPr>
                      <a:r>
                        <a:rPr lang="en-AU" sz="1100" b="1">
                          <a:solidFill>
                            <a:schemeClr val="bg1"/>
                          </a:solidFill>
                          <a:effectLst/>
                          <a:latin typeface="+mn-lt"/>
                        </a:rPr>
                        <a:t>Advanced</a:t>
                      </a:r>
                    </a:p>
                    <a:p>
                      <a:pPr marL="6350" indent="-6350" algn="ctr">
                        <a:lnSpc>
                          <a:spcPct val="103000"/>
                        </a:lnSpc>
                        <a:spcAft>
                          <a:spcPts val="145"/>
                        </a:spcAft>
                      </a:pPr>
                      <a:endParaRPr lang="en-AU" sz="1100" b="0">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6350" indent="-6350" algn="ctr">
                        <a:lnSpc>
                          <a:spcPct val="103000"/>
                        </a:lnSpc>
                        <a:spcAft>
                          <a:spcPts val="145"/>
                        </a:spcAft>
                      </a:pPr>
                      <a:r>
                        <a:rPr lang="en-AU" sz="1100" b="1">
                          <a:solidFill>
                            <a:schemeClr val="bg1"/>
                          </a:solidFill>
                          <a:effectLst/>
                          <a:latin typeface="+mn-lt"/>
                        </a:rPr>
                        <a:t>Expert</a:t>
                      </a:r>
                      <a:endParaRPr lang="en-AU" sz="110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100" b="0">
                          <a:solidFill>
                            <a:schemeClr val="bg1"/>
                          </a:solidFill>
                          <a:effectLst/>
                          <a:latin typeface="+mn-lt"/>
                          <a:ea typeface="Calibri" panose="020F0502020204030204" pitchFamily="34" charset="0"/>
                          <a:cs typeface="Times New Roman"/>
                        </a:rPr>
                        <a:t>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extLst>
                  <a:ext uri="{0D108BD9-81ED-4DB2-BD59-A6C34878D82A}">
                    <a16:rowId xmlns:a16="http://schemas.microsoft.com/office/drawing/2014/main" val="4038303857"/>
                  </a:ext>
                </a:extLst>
              </a:tr>
              <a:tr h="1558516">
                <a:tc>
                  <a:txBody>
                    <a:bodyPr/>
                    <a:lstStyle/>
                    <a:p>
                      <a:pPr>
                        <a:lnSpc>
                          <a:spcPct val="107000"/>
                        </a:lnSpc>
                        <a:spcAft>
                          <a:spcPts val="800"/>
                        </a:spcAft>
                      </a:pPr>
                      <a:r>
                        <a:rPr lang="en-AU" sz="900" b="0">
                          <a:solidFill>
                            <a:srgbClr val="000000"/>
                          </a:solidFill>
                          <a:effectLst/>
                          <a:latin typeface="+mn-lt"/>
                          <a:ea typeface="Times New Roman" panose="02020603050405020304" pitchFamily="18" charset="0"/>
                          <a:cs typeface="Calibri"/>
                        </a:rPr>
                        <a:t>Develops timely, person-centric Injury Management Plans, with engagement from relevant </a:t>
                      </a:r>
                      <a:r>
                        <a:rPr lang="en-AU" sz="900" b="0">
                          <a:solidFill>
                            <a:schemeClr val="tx1"/>
                          </a:solidFill>
                          <a:effectLst/>
                          <a:latin typeface="+mn-lt"/>
                          <a:ea typeface="Times New Roman" panose="02020603050405020304" pitchFamily="18" charset="0"/>
                          <a:cs typeface="Calibri"/>
                        </a:rPr>
                        <a:t>stakeholders. *</a:t>
                      </a:r>
                      <a:endParaRPr lang="en-AU" sz="900" b="0">
                        <a:solidFill>
                          <a:schemeClr val="tx1"/>
                        </a:solidFill>
                        <a:effectLst/>
                        <a:latin typeface="+mn-lt"/>
                        <a:ea typeface="Calibri" panose="020F0502020204030204" pitchFamily="34" charset="0"/>
                        <a:cs typeface="Calibri"/>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pPr>
                      <a:r>
                        <a:rPr lang="en-AU" sz="800" b="0" i="1" kern="1200">
                          <a:solidFill>
                            <a:schemeClr val="tx1"/>
                          </a:solidFill>
                          <a:effectLst/>
                          <a:latin typeface="+mn-lt"/>
                          <a:ea typeface="Times New Roman" panose="02020603050405020304" pitchFamily="18" charset="0"/>
                          <a:cs typeface="Calibri" panose="020F0502020204030204" pitchFamily="34" charset="0"/>
                        </a:rPr>
                        <a:t>Negotiates timely, person-centric Injury Management Plans with relevant stakeholders, to facilitate recovery/return to work outcomes.</a:t>
                      </a:r>
                    </a:p>
                    <a:p>
                      <a:pPr lvl="0">
                        <a:lnSpc>
                          <a:spcPct val="107000"/>
                        </a:lnSpc>
                        <a:spcAft>
                          <a:spcPts val="800"/>
                        </a:spcAft>
                        <a:buNone/>
                      </a:pPr>
                      <a:endParaRPr lang="en-AU" sz="800" b="0" i="1">
                        <a:solidFill>
                          <a:schemeClr val="tx1"/>
                        </a:solidFill>
                        <a:effectLst/>
                        <a:latin typeface="+mn-lt"/>
                        <a:ea typeface="Calibri" panose="020F0502020204030204" pitchFamily="34" charset="0"/>
                        <a:cs typeface="Calibri"/>
                      </a:endParaRPr>
                    </a:p>
                    <a:p>
                      <a:pPr lvl="0">
                        <a:lnSpc>
                          <a:spcPct val="107000"/>
                        </a:lnSpc>
                        <a:spcAft>
                          <a:spcPts val="800"/>
                        </a:spcAft>
                        <a:buNone/>
                      </a:pPr>
                      <a:endParaRPr lang="en-AU" sz="800" b="0" i="1">
                        <a:solidFill>
                          <a:schemeClr val="tx1"/>
                        </a:solidFill>
                        <a:effectLst/>
                        <a:latin typeface="+mn-lt"/>
                        <a:ea typeface="Calibri" panose="020F0502020204030204" pitchFamily="34" charset="0"/>
                        <a:cs typeface="Calibri"/>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gn="l" defTabSz="914400" rtl="0" eaLnBrk="1" latinLnBrk="0" hangingPunct="1">
                        <a:lnSpc>
                          <a:spcPct val="107000"/>
                        </a:lnSpc>
                        <a:spcAft>
                          <a:spcPts val="800"/>
                        </a:spcAft>
                      </a:pPr>
                      <a:r>
                        <a:rPr lang="en-AU" sz="800" b="0" i="1" kern="1200">
                          <a:solidFill>
                            <a:schemeClr val="tx1"/>
                          </a:solidFill>
                          <a:effectLst/>
                          <a:latin typeface="+mn-lt"/>
                          <a:ea typeface="Times New Roman" panose="02020603050405020304" pitchFamily="18" charset="0"/>
                          <a:cs typeface="Calibri" panose="020F0502020204030204" pitchFamily="34" charset="0"/>
                        </a:rPr>
                        <a:t>Analyses the impact of collaborative, quality, timely and person-centric Injury Management Plans on recovery / return to work outcomes and worker empowerment.</a:t>
                      </a:r>
                    </a:p>
                    <a:p>
                      <a:pPr lvl="0">
                        <a:lnSpc>
                          <a:spcPct val="107000"/>
                        </a:lnSpc>
                        <a:spcAft>
                          <a:spcPts val="800"/>
                        </a:spcAft>
                        <a:buNone/>
                      </a:pPr>
                      <a:endParaRPr lang="en-AU" sz="800" b="0" i="1">
                        <a:solidFill>
                          <a:schemeClr val="tx1"/>
                        </a:solidFill>
                        <a:effectLst/>
                        <a:latin typeface="+mn-lt"/>
                        <a:ea typeface="Calibri" panose="020F0502020204030204" pitchFamily="34" charset="0"/>
                        <a:cs typeface="Calibri"/>
                      </a:endParaRPr>
                    </a:p>
                    <a:p>
                      <a:pPr lvl="0">
                        <a:lnSpc>
                          <a:spcPct val="107000"/>
                        </a:lnSpc>
                        <a:spcAft>
                          <a:spcPts val="800"/>
                        </a:spcAft>
                        <a:buNone/>
                      </a:pPr>
                      <a:endParaRPr lang="en-AU" sz="800" b="0" i="1">
                        <a:solidFill>
                          <a:schemeClr val="tx1"/>
                        </a:solidFill>
                        <a:effectLst/>
                        <a:latin typeface="+mn-lt"/>
                        <a:ea typeface="Calibri" panose="020F0502020204030204" pitchFamily="34" charset="0"/>
                        <a:cs typeface="Calibri"/>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rgbClr val="000000"/>
                          </a:solidFill>
                          <a:effectLst/>
                          <a:latin typeface="+mn-lt"/>
                          <a:ea typeface="Times New Roman" panose="02020603050405020304" pitchFamily="18" charset="0"/>
                          <a:cs typeface="Calibri"/>
                        </a:rPr>
                        <a:t>Guides and coaches others on the development of quality, timely, person-centric Injury Management Plans and the impact on stakeholders in relation to empowerment, recovery and return to work.</a:t>
                      </a:r>
                    </a:p>
                    <a:p>
                      <a:pPr>
                        <a:lnSpc>
                          <a:spcPct val="107000"/>
                        </a:lnSpc>
                        <a:spcAft>
                          <a:spcPts val="800"/>
                        </a:spcAft>
                      </a:pPr>
                      <a:endParaRPr lang="en-AU" sz="900" b="0">
                        <a:effectLst/>
                        <a:latin typeface="+mn-lt"/>
                        <a:ea typeface="Calibri" panose="020F0502020204030204" pitchFamily="34" charset="0"/>
                        <a:cs typeface="Calibri"/>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2545112211"/>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68196"/>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297270" y="195486"/>
            <a:ext cx="2088227" cy="261610"/>
          </a:xfrm>
          <a:prstGeom prst="rect">
            <a:avLst/>
          </a:prstGeom>
          <a:noFill/>
        </p:spPr>
        <p:txBody>
          <a:bodyPr wrap="square" rtlCol="0">
            <a:spAutoFit/>
          </a:bodyPr>
          <a:lstStyle/>
          <a:p>
            <a:r>
              <a:rPr lang="en-US" sz="1050" b="0" i="0">
                <a:solidFill>
                  <a:schemeClr val="bg1"/>
                </a:solidFill>
              </a:rPr>
              <a:t>Holistic Case Management</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173302"/>
            <a:ext cx="5616623" cy="461665"/>
          </a:xfrm>
          <a:prstGeom prst="rect">
            <a:avLst/>
          </a:prstGeom>
          <a:noFill/>
        </p:spPr>
        <p:txBody>
          <a:bodyPr wrap="square" rtlCol="0">
            <a:spAutoFit/>
          </a:bodyPr>
          <a:lstStyle/>
          <a:p>
            <a:r>
              <a:rPr lang="en-US" sz="2400" b="0" i="0">
                <a:solidFill>
                  <a:schemeClr val="bg1"/>
                </a:solidFill>
                <a:latin typeface="+mj-lt"/>
              </a:rPr>
              <a:t>Injury Management Planning</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875613"/>
            <a:ext cx="8352929" cy="430887"/>
          </a:xfrm>
          <a:prstGeom prst="rect">
            <a:avLst/>
          </a:prstGeom>
          <a:noFill/>
        </p:spPr>
        <p:txBody>
          <a:bodyPr wrap="square" rtlCol="0">
            <a:spAutoFit/>
          </a:bodyPr>
          <a:lstStyle/>
          <a:p>
            <a:r>
              <a:rPr lang="en-AU" sz="1100"/>
              <a:t>Ability to utilise injury management planning as a collaborative and empowering communication tool, to facilitate positive and sustainable recovery and return to work outcomes.</a:t>
            </a:r>
            <a:endParaRPr lang="en-AU" sz="1100">
              <a:solidFill>
                <a:schemeClr val="accent1"/>
              </a:solidFill>
            </a:endParaRPr>
          </a:p>
        </p:txBody>
      </p:sp>
      <p:sp>
        <p:nvSpPr>
          <p:cNvPr id="18" name="Slide Number Placeholder 3">
            <a:extLst>
              <a:ext uri="{FF2B5EF4-FFF2-40B4-BE49-F238E27FC236}">
                <a16:creationId xmlns:a16="http://schemas.microsoft.com/office/drawing/2014/main" id="{8215D0B8-FE44-481A-91BB-262E18F6DD72}"/>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22</a:t>
            </a:fld>
            <a:endParaRPr lang="en-AU" sz="900">
              <a:solidFill>
                <a:schemeClr val="tx1"/>
              </a:solidFill>
            </a:endParaRPr>
          </a:p>
        </p:txBody>
      </p:sp>
      <p:pic>
        <p:nvPicPr>
          <p:cNvPr id="19" name="Graphic 18">
            <a:extLst>
              <a:ext uri="{FF2B5EF4-FFF2-40B4-BE49-F238E27FC236}">
                <a16:creationId xmlns:a16="http://schemas.microsoft.com/office/drawing/2014/main" id="{02A06DA2-A036-445D-878C-EAA97DB2E29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36645" y="118162"/>
            <a:ext cx="522918" cy="522918"/>
          </a:xfrm>
          <a:prstGeom prst="rect">
            <a:avLst/>
          </a:prstGeom>
        </p:spPr>
      </p:pic>
      <p:sp>
        <p:nvSpPr>
          <p:cNvPr id="20" name="Rectangle 19">
            <a:extLst>
              <a:ext uri="{FF2B5EF4-FFF2-40B4-BE49-F238E27FC236}">
                <a16:creationId xmlns:a16="http://schemas.microsoft.com/office/drawing/2014/main" id="{52F34BBD-5DD3-470B-807A-2653EBD37D57}"/>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90A65CCE-450F-48C8-86A7-F1F1746A30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grpSp>
        <p:nvGrpSpPr>
          <p:cNvPr id="6" name="Group 5">
            <a:extLst>
              <a:ext uri="{FF2B5EF4-FFF2-40B4-BE49-F238E27FC236}">
                <a16:creationId xmlns:a16="http://schemas.microsoft.com/office/drawing/2014/main" id="{AEC8A0B1-3A69-49DC-BE8F-CF58E536D685}"/>
              </a:ext>
            </a:extLst>
          </p:cNvPr>
          <p:cNvGrpSpPr/>
          <p:nvPr/>
        </p:nvGrpSpPr>
        <p:grpSpPr>
          <a:xfrm>
            <a:off x="2544171" y="1822281"/>
            <a:ext cx="2230478" cy="163732"/>
            <a:chOff x="2454163" y="1807036"/>
            <a:chExt cx="2230478" cy="163732"/>
          </a:xfrm>
        </p:grpSpPr>
        <p:pic>
          <p:nvPicPr>
            <p:cNvPr id="4" name="Graphic 3" descr="Infinity">
              <a:extLst>
                <a:ext uri="{FF2B5EF4-FFF2-40B4-BE49-F238E27FC236}">
                  <a16:creationId xmlns:a16="http://schemas.microsoft.com/office/drawing/2014/main" id="{E4C438EF-99D3-6788-671B-6851ECF5E33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54163" y="1807036"/>
              <a:ext cx="161962" cy="161962"/>
            </a:xfrm>
            <a:prstGeom prst="rect">
              <a:avLst/>
            </a:prstGeom>
          </p:spPr>
        </p:pic>
        <p:pic>
          <p:nvPicPr>
            <p:cNvPr id="7" name="Graphic 6" descr="Infinity">
              <a:extLst>
                <a:ext uri="{FF2B5EF4-FFF2-40B4-BE49-F238E27FC236}">
                  <a16:creationId xmlns:a16="http://schemas.microsoft.com/office/drawing/2014/main" id="{3818E0A6-E917-4A84-3CAE-E6D37E6808D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22679" y="1808806"/>
              <a:ext cx="161962" cy="161962"/>
            </a:xfrm>
            <a:prstGeom prst="rect">
              <a:avLst/>
            </a:prstGeom>
          </p:spPr>
        </p:pic>
      </p:grpSp>
      <p:sp>
        <p:nvSpPr>
          <p:cNvPr id="3" name="Rectangle 2">
            <a:extLst>
              <a:ext uri="{FF2B5EF4-FFF2-40B4-BE49-F238E27FC236}">
                <a16:creationId xmlns:a16="http://schemas.microsoft.com/office/drawing/2014/main" id="{C87CBDDC-9629-426E-B430-BA6C738362BE}"/>
              </a:ext>
            </a:extLst>
          </p:cNvPr>
          <p:cNvSpPr/>
          <p:nvPr/>
        </p:nvSpPr>
        <p:spPr>
          <a:xfrm>
            <a:off x="720000" y="3960000"/>
            <a:ext cx="8280920" cy="200055"/>
          </a:xfrm>
          <a:prstGeom prst="rect">
            <a:avLst/>
          </a:prstGeom>
        </p:spPr>
        <p:txBody>
          <a:bodyPr wrap="square">
            <a:spAutoFit/>
          </a:bodyPr>
          <a:lstStyle/>
          <a:p>
            <a:r>
              <a:rPr lang="en-AU" sz="700" b="1"/>
              <a:t>* Niche Case Manager roles excluded from demonstrating this competency</a:t>
            </a:r>
            <a:r>
              <a:rPr lang="en-AU" sz="700"/>
              <a:t>: Fatalities, Industrial Deafness (ID), Low Risk, Tail Medical, Mobile Case Manager and Work Injury Damages (WID) </a:t>
            </a:r>
          </a:p>
        </p:txBody>
      </p:sp>
      <p:grpSp>
        <p:nvGrpSpPr>
          <p:cNvPr id="29" name="Group 28">
            <a:extLst>
              <a:ext uri="{FF2B5EF4-FFF2-40B4-BE49-F238E27FC236}">
                <a16:creationId xmlns:a16="http://schemas.microsoft.com/office/drawing/2014/main" id="{0BD1E781-10F0-4355-B00A-4D1FFE7F4447}"/>
              </a:ext>
            </a:extLst>
          </p:cNvPr>
          <p:cNvGrpSpPr/>
          <p:nvPr/>
        </p:nvGrpSpPr>
        <p:grpSpPr>
          <a:xfrm>
            <a:off x="720000" y="4240800"/>
            <a:ext cx="8145456" cy="307777"/>
            <a:chOff x="417732" y="4391402"/>
            <a:chExt cx="8537138" cy="307777"/>
          </a:xfrm>
        </p:grpSpPr>
        <p:sp>
          <p:nvSpPr>
            <p:cNvPr id="30" name="TextBox 29">
              <a:extLst>
                <a:ext uri="{FF2B5EF4-FFF2-40B4-BE49-F238E27FC236}">
                  <a16:creationId xmlns:a16="http://schemas.microsoft.com/office/drawing/2014/main" id="{88D7E344-326D-4C9D-B6B6-A3C734CB325A}"/>
                </a:ext>
              </a:extLst>
            </p:cNvPr>
            <p:cNvSpPr txBox="1"/>
            <p:nvPr/>
          </p:nvSpPr>
          <p:spPr>
            <a:xfrm>
              <a:off x="495841" y="4391402"/>
              <a:ext cx="8459029" cy="307777"/>
            </a:xfrm>
            <a:prstGeom prst="rect">
              <a:avLst/>
            </a:prstGeom>
            <a:noFill/>
          </p:spPr>
          <p:txBody>
            <a:bodyPr wrap="square" rtlCol="0">
              <a:spAutoFit/>
            </a:bodyPr>
            <a:lstStyle/>
            <a:p>
              <a:r>
                <a:rPr lang="en-AU" sz="700"/>
                <a:t>This symbol represents a GAP in proficiency requirements, meaning there are no roles currently mapped to that proficiency level. Whilst not mapped to a role, these descriptors provide stepping stone competencies to help an aspiring proficiency role to transition into the experienced proficiency role.</a:t>
              </a:r>
            </a:p>
          </p:txBody>
        </p:sp>
        <p:pic>
          <p:nvPicPr>
            <p:cNvPr id="31" name="Graphic 30" descr="Infinity">
              <a:extLst>
                <a:ext uri="{FF2B5EF4-FFF2-40B4-BE49-F238E27FC236}">
                  <a16:creationId xmlns:a16="http://schemas.microsoft.com/office/drawing/2014/main" id="{1A491115-A533-4552-B4C8-32EEF0A5FA3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7732" y="4403616"/>
              <a:ext cx="161962" cy="161962"/>
            </a:xfrm>
            <a:prstGeom prst="rect">
              <a:avLst/>
            </a:prstGeom>
          </p:spPr>
        </p:pic>
      </p:grpSp>
      <p:sp>
        <p:nvSpPr>
          <p:cNvPr id="23" name="Rectangle 22">
            <a:extLst>
              <a:ext uri="{FF2B5EF4-FFF2-40B4-BE49-F238E27FC236}">
                <a16:creationId xmlns:a16="http://schemas.microsoft.com/office/drawing/2014/main" id="{42997BD9-77D3-4212-A020-989202514BC5}"/>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4" name="object 2">
            <a:extLst>
              <a:ext uri="{FF2B5EF4-FFF2-40B4-BE49-F238E27FC236}">
                <a16:creationId xmlns:a16="http://schemas.microsoft.com/office/drawing/2014/main" id="{F9357802-26A7-45BC-8CAC-038BF06EE6F0}"/>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250751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352097048"/>
              </p:ext>
            </p:extLst>
          </p:nvPr>
        </p:nvGraphicFramePr>
        <p:xfrm>
          <a:off x="396000" y="1219535"/>
          <a:ext cx="8352000" cy="2635994"/>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371196">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6350" indent="-6350" algn="ctr">
                        <a:lnSpc>
                          <a:spcPct val="103000"/>
                        </a:lnSpc>
                        <a:spcAft>
                          <a:spcPts val="145"/>
                        </a:spcAft>
                      </a:pPr>
                      <a:r>
                        <a:rPr lang="en-AU" sz="1050" b="1">
                          <a:solidFill>
                            <a:schemeClr val="bg1"/>
                          </a:solidFill>
                          <a:effectLst/>
                          <a:latin typeface="+mn-lt"/>
                        </a:rPr>
                        <a:t>Expert</a:t>
                      </a:r>
                    </a:p>
                    <a:p>
                      <a:pPr marL="6350" indent="-6350" algn="ctr">
                        <a:lnSpc>
                          <a:spcPct val="103000"/>
                        </a:lnSpc>
                        <a:spcAft>
                          <a:spcPts val="145"/>
                        </a:spcAft>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extLst>
                  <a:ext uri="{0D108BD9-81ED-4DB2-BD59-A6C34878D82A}">
                    <a16:rowId xmlns:a16="http://schemas.microsoft.com/office/drawing/2014/main" val="4038303857"/>
                  </a:ext>
                </a:extLst>
              </a:tr>
              <a:tr h="1132399">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Understands the benefits of injured people having suitable employment in a healthy work environment. Including the benefits of early intervention and recovery at work to support suitable and sustainable return to work plans.</a:t>
                      </a:r>
                      <a:r>
                        <a:rPr lang="en-AU" sz="900" b="0">
                          <a:solidFill>
                            <a:srgbClr val="000000"/>
                          </a:solidFill>
                          <a:effectLst/>
                          <a:latin typeface="+mn-lt"/>
                          <a:ea typeface="Times New Roman" panose="02020603050405020304" pitchFamily="18" charset="0"/>
                          <a:cs typeface="Calibri" panose="020F0502020204030204" pitchFamily="34" charset="0"/>
                        </a:rPr>
                        <a:t> *</a:t>
                      </a:r>
                      <a:endParaRPr lang="en-AU" sz="900" b="0">
                        <a:solidFill>
                          <a:schemeClr val="tx1"/>
                        </a:solidFill>
                        <a:effectLst/>
                        <a:highlight>
                          <a:srgbClr val="FFFF00"/>
                        </a:highlight>
                        <a:latin typeface="+mn-lt"/>
                        <a:ea typeface="Times New Roman" panose="02020603050405020304" pitchFamily="18" charset="0"/>
                        <a:cs typeface="Calibri" panose="020F0502020204030204" pitchFamily="34"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pPr>
                      <a:r>
                        <a:rPr lang="en-AU" sz="800" b="0" i="1">
                          <a:solidFill>
                            <a:schemeClr val="tx1"/>
                          </a:solidFill>
                          <a:effectLst/>
                          <a:latin typeface="+mn-lt"/>
                          <a:ea typeface="Times New Roman" panose="02020603050405020304" pitchFamily="18" charset="0"/>
                          <a:cs typeface="Calibri" panose="020F0502020204030204" pitchFamily="34" charset="0"/>
                        </a:rPr>
                        <a:t>Applies understanding of the benefits to injured people having suitable employment in a healthy work environment, including early intervention and employer engagement to support recovery at work and suitable and sustainable return to work plans</a:t>
                      </a:r>
                      <a:endParaRPr lang="en-AU" sz="800" b="0" i="1">
                        <a:solidFill>
                          <a:schemeClr val="tx1"/>
                        </a:solidFill>
                        <a:effectLst/>
                        <a:highlight>
                          <a:srgbClr val="00FFFF"/>
                        </a:highligh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Promotes to internal and external stakeholders the benefits to injured people having suitable work, healthy work environments, early intervention, and recovery at work to support suitable and sustainable return to work.</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5112211"/>
                  </a:ext>
                </a:extLst>
              </a:tr>
              <a:tr h="1132399">
                <a:tc>
                  <a:txBody>
                    <a:bodyPr/>
                    <a:lstStyle/>
                    <a:p>
                      <a:pPr>
                        <a:lnSpc>
                          <a:spcPct val="107000"/>
                        </a:lnSpc>
                        <a:spcAft>
                          <a:spcPts val="800"/>
                        </a:spcAft>
                      </a:pPr>
                      <a:r>
                        <a:rPr lang="en-AU" sz="900" b="0">
                          <a:solidFill>
                            <a:srgbClr val="000000"/>
                          </a:solidFill>
                          <a:effectLst/>
                          <a:latin typeface="+mn-lt"/>
                          <a:ea typeface="Times New Roman" panose="02020603050405020304" pitchFamily="18" charset="0"/>
                          <a:cs typeface="Calibri" panose="020F0502020204030204" pitchFamily="34" charset="0"/>
                        </a:rPr>
                        <a:t>Identifies opportunities for suitable return to work. *</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pPr>
                      <a:r>
                        <a:rPr lang="en-AU" sz="800" b="0" i="1">
                          <a:solidFill>
                            <a:schemeClr val="tx1"/>
                          </a:solidFill>
                          <a:effectLst/>
                          <a:latin typeface="+mn-lt"/>
                          <a:ea typeface="Times New Roman" panose="02020603050405020304" pitchFamily="18" charset="0"/>
                          <a:cs typeface="Calibri" panose="020F0502020204030204" pitchFamily="34" charset="0"/>
                        </a:rPr>
                        <a:t>Facilitates suitable return to work, seeking workplace rehabilitation support to achieve clear, agreed return to work goals when required.</a:t>
                      </a:r>
                      <a:r>
                        <a:rPr lang="en-AU" sz="800" b="0">
                          <a:solidFill>
                            <a:srgbClr val="000000"/>
                          </a:solidFill>
                          <a:effectLst/>
                          <a:latin typeface="+mn-lt"/>
                          <a:ea typeface="Times New Roman" panose="02020603050405020304" pitchFamily="18" charset="0"/>
                          <a:cs typeface="Calibri" panose="020F0502020204030204" pitchFamily="34" charset="0"/>
                        </a:rPr>
                        <a:t> </a:t>
                      </a:r>
                      <a:endParaRPr lang="en-AU" sz="800" b="0" i="1">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Analyses and assesses the efficacy of  rehabilitation services to achieve value based return to work outcomes.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368353961"/>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246951" y="195486"/>
            <a:ext cx="2088227" cy="261610"/>
          </a:xfrm>
          <a:prstGeom prst="rect">
            <a:avLst/>
          </a:prstGeom>
          <a:noFill/>
        </p:spPr>
        <p:txBody>
          <a:bodyPr wrap="square" rtlCol="0">
            <a:spAutoFit/>
          </a:bodyPr>
          <a:lstStyle/>
          <a:p>
            <a:r>
              <a:rPr lang="en-US" sz="1050" b="0" i="0">
                <a:solidFill>
                  <a:schemeClr val="bg1"/>
                </a:solidFill>
              </a:rPr>
              <a:t>Holistic Case Management</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a:solidFill>
                  <a:schemeClr val="bg1"/>
                </a:solidFill>
                <a:latin typeface="+mj-lt"/>
              </a:rPr>
              <a:t>Return to Work Planning</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241736" y="756339"/>
            <a:ext cx="8352929" cy="430887"/>
          </a:xfrm>
          <a:prstGeom prst="rect">
            <a:avLst/>
          </a:prstGeom>
          <a:noFill/>
        </p:spPr>
        <p:txBody>
          <a:bodyPr wrap="square" rtlCol="0">
            <a:spAutoFit/>
          </a:bodyPr>
          <a:lstStyle/>
          <a:p>
            <a:r>
              <a:rPr lang="en-AU" sz="1100"/>
              <a:t>Understand suitable and healthy work environments, including early intervention, to educate and facilitate beneficial and sustainable return to work outcomes.</a:t>
            </a:r>
            <a:endParaRPr lang="en-AU" sz="1100">
              <a:solidFill>
                <a:schemeClr val="accent1"/>
              </a:solidFill>
            </a:endParaRPr>
          </a:p>
        </p:txBody>
      </p:sp>
      <p:sp>
        <p:nvSpPr>
          <p:cNvPr id="18" name="Slide Number Placeholder 3">
            <a:extLst>
              <a:ext uri="{FF2B5EF4-FFF2-40B4-BE49-F238E27FC236}">
                <a16:creationId xmlns:a16="http://schemas.microsoft.com/office/drawing/2014/main" id="{1593C4FA-17EA-4150-AA87-130F504C119D}"/>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23</a:t>
            </a:fld>
            <a:endParaRPr lang="en-AU" sz="900">
              <a:solidFill>
                <a:schemeClr val="tx1"/>
              </a:solidFill>
            </a:endParaRPr>
          </a:p>
        </p:txBody>
      </p:sp>
      <p:pic>
        <p:nvPicPr>
          <p:cNvPr id="19" name="Graphic 18">
            <a:extLst>
              <a:ext uri="{FF2B5EF4-FFF2-40B4-BE49-F238E27FC236}">
                <a16:creationId xmlns:a16="http://schemas.microsoft.com/office/drawing/2014/main" id="{B3FD36D8-19AC-4498-BBE2-6FB10F9B319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37446" y="160046"/>
            <a:ext cx="522918" cy="522918"/>
          </a:xfrm>
          <a:prstGeom prst="rect">
            <a:avLst/>
          </a:prstGeom>
        </p:spPr>
      </p:pic>
      <p:sp>
        <p:nvSpPr>
          <p:cNvPr id="20" name="Rectangle 19">
            <a:extLst>
              <a:ext uri="{FF2B5EF4-FFF2-40B4-BE49-F238E27FC236}">
                <a16:creationId xmlns:a16="http://schemas.microsoft.com/office/drawing/2014/main" id="{FB43952D-A3BF-4BED-AEE8-5A522BF6987C}"/>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0520A1CB-C573-49DC-9C81-888A18EE975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grpSp>
        <p:nvGrpSpPr>
          <p:cNvPr id="4" name="Group 3">
            <a:extLst>
              <a:ext uri="{FF2B5EF4-FFF2-40B4-BE49-F238E27FC236}">
                <a16:creationId xmlns:a16="http://schemas.microsoft.com/office/drawing/2014/main" id="{83351E3E-9FCD-457E-BDA1-AD3E7D2F10F1}"/>
              </a:ext>
            </a:extLst>
          </p:cNvPr>
          <p:cNvGrpSpPr/>
          <p:nvPr/>
        </p:nvGrpSpPr>
        <p:grpSpPr>
          <a:xfrm>
            <a:off x="2524638" y="1602117"/>
            <a:ext cx="166122" cy="1287677"/>
            <a:chOff x="2407220" y="1634016"/>
            <a:chExt cx="166122" cy="1287677"/>
          </a:xfrm>
        </p:grpSpPr>
        <p:pic>
          <p:nvPicPr>
            <p:cNvPr id="23" name="Graphic 22" descr="Infinity">
              <a:extLst>
                <a:ext uri="{FF2B5EF4-FFF2-40B4-BE49-F238E27FC236}">
                  <a16:creationId xmlns:a16="http://schemas.microsoft.com/office/drawing/2014/main" id="{85BB6D73-A547-447C-BEBF-1FDBF77AA8F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07220" y="1634016"/>
              <a:ext cx="161962" cy="161962"/>
            </a:xfrm>
            <a:prstGeom prst="rect">
              <a:avLst/>
            </a:prstGeom>
          </p:spPr>
        </p:pic>
        <p:pic>
          <p:nvPicPr>
            <p:cNvPr id="26" name="Graphic 25" descr="Infinity">
              <a:extLst>
                <a:ext uri="{FF2B5EF4-FFF2-40B4-BE49-F238E27FC236}">
                  <a16:creationId xmlns:a16="http://schemas.microsoft.com/office/drawing/2014/main" id="{5612770C-7188-4B31-93EE-02DBE6465D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11380" y="2759731"/>
              <a:ext cx="161962" cy="161962"/>
            </a:xfrm>
            <a:prstGeom prst="rect">
              <a:avLst/>
            </a:prstGeom>
          </p:spPr>
        </p:pic>
      </p:grpSp>
      <p:sp>
        <p:nvSpPr>
          <p:cNvPr id="30" name="Rectangle 29">
            <a:extLst>
              <a:ext uri="{FF2B5EF4-FFF2-40B4-BE49-F238E27FC236}">
                <a16:creationId xmlns:a16="http://schemas.microsoft.com/office/drawing/2014/main" id="{FF856BFA-1DDE-49DE-B764-F2C11C4F766D}"/>
              </a:ext>
            </a:extLst>
          </p:cNvPr>
          <p:cNvSpPr/>
          <p:nvPr/>
        </p:nvSpPr>
        <p:spPr>
          <a:xfrm>
            <a:off x="720000" y="3960000"/>
            <a:ext cx="8280920" cy="200055"/>
          </a:xfrm>
          <a:prstGeom prst="rect">
            <a:avLst/>
          </a:prstGeom>
        </p:spPr>
        <p:txBody>
          <a:bodyPr wrap="square">
            <a:spAutoFit/>
          </a:bodyPr>
          <a:lstStyle/>
          <a:p>
            <a:r>
              <a:rPr lang="en-AU" sz="700" b="1"/>
              <a:t>* Niche Case Manager roles excluded from demonstrating this competency</a:t>
            </a:r>
            <a:r>
              <a:rPr lang="en-AU" sz="700"/>
              <a:t>: Fatalities, Industrial Deafness (ID), Low Risk, Tail Medical, Mobile Case Manager and Work Injury Damages (WID) </a:t>
            </a:r>
          </a:p>
        </p:txBody>
      </p:sp>
      <p:grpSp>
        <p:nvGrpSpPr>
          <p:cNvPr id="31" name="Group 30">
            <a:extLst>
              <a:ext uri="{FF2B5EF4-FFF2-40B4-BE49-F238E27FC236}">
                <a16:creationId xmlns:a16="http://schemas.microsoft.com/office/drawing/2014/main" id="{FEB2A787-2FCD-47D2-9144-0C21F0B43E33}"/>
              </a:ext>
            </a:extLst>
          </p:cNvPr>
          <p:cNvGrpSpPr/>
          <p:nvPr/>
        </p:nvGrpSpPr>
        <p:grpSpPr>
          <a:xfrm>
            <a:off x="720000" y="4240800"/>
            <a:ext cx="8145456" cy="307777"/>
            <a:chOff x="417732" y="4391402"/>
            <a:chExt cx="8537138" cy="307777"/>
          </a:xfrm>
        </p:grpSpPr>
        <p:sp>
          <p:nvSpPr>
            <p:cNvPr id="32" name="TextBox 31">
              <a:extLst>
                <a:ext uri="{FF2B5EF4-FFF2-40B4-BE49-F238E27FC236}">
                  <a16:creationId xmlns:a16="http://schemas.microsoft.com/office/drawing/2014/main" id="{1E2E57BE-C933-4359-92A8-89FD758A8553}"/>
                </a:ext>
              </a:extLst>
            </p:cNvPr>
            <p:cNvSpPr txBox="1"/>
            <p:nvPr/>
          </p:nvSpPr>
          <p:spPr>
            <a:xfrm>
              <a:off x="495841" y="4391402"/>
              <a:ext cx="8459029" cy="307777"/>
            </a:xfrm>
            <a:prstGeom prst="rect">
              <a:avLst/>
            </a:prstGeom>
            <a:noFill/>
          </p:spPr>
          <p:txBody>
            <a:bodyPr wrap="square" rtlCol="0">
              <a:spAutoFit/>
            </a:bodyPr>
            <a:lstStyle/>
            <a:p>
              <a:r>
                <a:rPr lang="en-AU" sz="700"/>
                <a:t>This symbol represents a GAP in proficiency requirements, meaning there are no roles currently mapped to that proficiency level. Whilst not mapped to a role, these descriptors provide stepping stone competencies to help an aspiring proficiency role to transition into the experienced proficiency role.</a:t>
              </a:r>
            </a:p>
          </p:txBody>
        </p:sp>
        <p:pic>
          <p:nvPicPr>
            <p:cNvPr id="33" name="Graphic 32" descr="Infinity">
              <a:extLst>
                <a:ext uri="{FF2B5EF4-FFF2-40B4-BE49-F238E27FC236}">
                  <a16:creationId xmlns:a16="http://schemas.microsoft.com/office/drawing/2014/main" id="{EEC053F7-B016-4269-9C87-6B08E270F65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7732" y="4403616"/>
              <a:ext cx="161962" cy="161962"/>
            </a:xfrm>
            <a:prstGeom prst="rect">
              <a:avLst/>
            </a:prstGeom>
          </p:spPr>
        </p:pic>
      </p:grpSp>
      <p:sp>
        <p:nvSpPr>
          <p:cNvPr id="25" name="Rectangle 24">
            <a:extLst>
              <a:ext uri="{FF2B5EF4-FFF2-40B4-BE49-F238E27FC236}">
                <a16:creationId xmlns:a16="http://schemas.microsoft.com/office/drawing/2014/main" id="{63B31A58-F1F1-4BAC-8026-AF72262ACF30}"/>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7" name="object 2">
            <a:extLst>
              <a:ext uri="{FF2B5EF4-FFF2-40B4-BE49-F238E27FC236}">
                <a16:creationId xmlns:a16="http://schemas.microsoft.com/office/drawing/2014/main" id="{0FF098D5-10E3-441B-A9ED-BA518BCB9C84}"/>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1666263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3870464900"/>
              </p:ext>
            </p:extLst>
          </p:nvPr>
        </p:nvGraphicFramePr>
        <p:xfrm>
          <a:off x="396000" y="1287279"/>
          <a:ext cx="8352000" cy="2588174"/>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399254">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 Technical</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C97"/>
                    </a:solidFill>
                  </a:tcPr>
                </a:tc>
                <a:extLst>
                  <a:ext uri="{0D108BD9-81ED-4DB2-BD59-A6C34878D82A}">
                    <a16:rowId xmlns:a16="http://schemas.microsoft.com/office/drawing/2014/main" val="4038303857"/>
                  </a:ext>
                </a:extLst>
              </a:tr>
              <a:tr h="1135633">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Identifies bio-psychosocial factors and risks that impact recovery/return to work goals and seeks technical support, information and guidance when required. </a:t>
                      </a:r>
                      <a:r>
                        <a:rPr lang="en-AU" sz="700" b="0">
                          <a:solidFill>
                            <a:schemeClr val="tx1"/>
                          </a:solidFill>
                          <a:effectLst/>
                          <a:latin typeface="+mn-lt"/>
                          <a:ea typeface="Times New Roman" panose="02020603050405020304" pitchFamily="18" charset="0"/>
                          <a:cs typeface="Calibri" panose="020F0502020204030204" pitchFamily="34" charset="0"/>
                        </a:rPr>
                        <a:t>#</a:t>
                      </a:r>
                      <a:endParaRPr lang="en-AU" sz="7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marR="0" lvl="0" indent="0" algn="l" defTabSz="914400" rtl="0" eaLnBrk="1" fontAlgn="auto" latinLnBrk="0" hangingPunct="1">
                        <a:lnSpc>
                          <a:spcPct val="107000"/>
                        </a:lnSpc>
                        <a:spcBef>
                          <a:spcPts val="0"/>
                        </a:spcBef>
                        <a:spcAft>
                          <a:spcPts val="800"/>
                        </a:spcAft>
                        <a:buClrTx/>
                        <a:buSzTx/>
                        <a:buFontTx/>
                        <a:buNone/>
                        <a:tabLst/>
                        <a:defRPr/>
                      </a:pPr>
                      <a:r>
                        <a:rPr lang="en-AU" sz="800" b="0" i="1" kern="1200">
                          <a:solidFill>
                            <a:schemeClr val="tx1"/>
                          </a:solidFill>
                          <a:effectLst/>
                          <a:latin typeface="+mn-lt"/>
                          <a:ea typeface="Times New Roman" panose="02020603050405020304" pitchFamily="18" charset="0"/>
                          <a:cs typeface="Calibri" panose="020F0502020204030204" pitchFamily="34" charset="0"/>
                        </a:rPr>
                        <a:t>Understands the impact of bio-psychosocial factors and the risks they have on recovery/return to work goals and develops appropriate claims strategies as needed.</a:t>
                      </a:r>
                      <a:endParaRPr lang="en-AU" sz="800" b="0" i="1" kern="1200">
                        <a:solidFill>
                          <a:schemeClr val="tx1"/>
                        </a:solidFill>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AU" sz="900" b="0" strike="noStrike">
                        <a:solidFill>
                          <a:srgbClr val="00B050"/>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AU" sz="900" b="0" strike="sngStrike">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marR="0" lvl="0" indent="0" algn="l" defTabSz="914400" rtl="0" eaLnBrk="1" fontAlgn="auto" latinLnBrk="0" hangingPunct="1">
                        <a:lnSpc>
                          <a:spcPct val="107000"/>
                        </a:lnSpc>
                        <a:spcBef>
                          <a:spcPts val="0"/>
                        </a:spcBef>
                        <a:spcAft>
                          <a:spcPts val="800"/>
                        </a:spcAft>
                        <a:buClrTx/>
                        <a:buSzTx/>
                        <a:buFontTx/>
                        <a:buNone/>
                        <a:tabLst/>
                        <a:defRPr/>
                      </a:pPr>
                      <a:r>
                        <a:rPr lang="en-AU" sz="800" b="0" i="1" strike="noStrike">
                          <a:solidFill>
                            <a:schemeClr val="tx1"/>
                          </a:solidFill>
                          <a:effectLst/>
                          <a:latin typeface="+mn-lt"/>
                          <a:ea typeface="Times New Roman" panose="02020603050405020304" pitchFamily="18" charset="0"/>
                          <a:cs typeface="Calibri" panose="020F0502020204030204" pitchFamily="34" charset="0"/>
                        </a:rPr>
                        <a:t>Understands the impact of bio-psychosocial factors and the risks they have on recovery/return to work goals, to develop, revise and support the implementation of appropriate claims strategies as needed.</a:t>
                      </a:r>
                      <a:endParaRPr lang="en-AU" sz="800" b="0" i="1" strike="noStrike">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AU" sz="900" b="0">
                        <a:solidFill>
                          <a:schemeClr val="tx1"/>
                        </a:solidFill>
                        <a:effectLst/>
                        <a:highlight>
                          <a:srgbClr val="ED8B00"/>
                        </a:highligh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Guides and coaches others on analysing claim and bio-psychosocial factors to develop effective strategies for positive recovery and return to work goals.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2545112211"/>
                  </a:ext>
                </a:extLst>
              </a:tr>
              <a:tr h="1014746">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Understands the concept and purpose of initial and ongoing claims triage. ^</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AU" sz="900" b="0">
                          <a:solidFill>
                            <a:schemeClr val="tx1"/>
                          </a:solidFill>
                          <a:effectLst/>
                          <a:latin typeface="+mn-lt"/>
                          <a:ea typeface="Times New Roman" panose="02020603050405020304" pitchFamily="18" charset="0"/>
                          <a:cs typeface="Calibri" panose="020F0502020204030204" pitchFamily="34" charset="0"/>
                        </a:rPr>
                        <a:t>Determines the factors and variables that influence risk factors during initial and ongoing triage, to confirm the claim is aligned with eligible services.</a:t>
                      </a:r>
                      <a:endParaRPr lang="en-AU" sz="900" b="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pPr>
                      <a:r>
                        <a:rPr lang="en-AU" sz="800" b="0" i="1" kern="1200">
                          <a:solidFill>
                            <a:schemeClr val="tx1"/>
                          </a:solidFill>
                          <a:effectLst/>
                          <a:latin typeface="+mn-lt"/>
                          <a:cs typeface="Calibri" panose="020F0502020204030204" pitchFamily="34" charset="0"/>
                        </a:rPr>
                        <a:t>Guides team on the initial and ongoing triage approach, to align the needs of injured people with  appropriate support and services to improve claim management efficacy</a:t>
                      </a:r>
                      <a:r>
                        <a:rPr lang="en-AU" sz="800" b="0" i="1">
                          <a:solidFill>
                            <a:srgbClr val="FF0000"/>
                          </a:solidFill>
                          <a:effectLst/>
                          <a:latin typeface="+mn-lt"/>
                          <a:cs typeface="Times New Roman" panose="02020603050405020304" pitchFamily="18" charset="0"/>
                        </a:rPr>
                        <a:t>. </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Guides and coaches others based on the initial and ongoing triage approach, to align the needs of injured people with appropriate support and services and improve claim management efficacy.</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946226908"/>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185507" y="197534"/>
            <a:ext cx="2088227" cy="261610"/>
          </a:xfrm>
          <a:prstGeom prst="rect">
            <a:avLst/>
          </a:prstGeom>
          <a:noFill/>
        </p:spPr>
        <p:txBody>
          <a:bodyPr wrap="square" rtlCol="0">
            <a:spAutoFit/>
          </a:bodyPr>
          <a:lstStyle/>
          <a:p>
            <a:r>
              <a:rPr lang="en-US" sz="1050" b="0" i="0">
                <a:solidFill>
                  <a:schemeClr val="bg1"/>
                </a:solidFill>
              </a:rPr>
              <a:t>Holistic Case Management</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Strategic Thinking and Risk Analysis</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179511" y="789196"/>
            <a:ext cx="8352929" cy="430887"/>
          </a:xfrm>
          <a:prstGeom prst="rect">
            <a:avLst/>
          </a:prstGeom>
          <a:noFill/>
        </p:spPr>
        <p:txBody>
          <a:bodyPr wrap="square" rtlCol="0">
            <a:spAutoFit/>
          </a:bodyPr>
          <a:lstStyle/>
          <a:p>
            <a:r>
              <a:rPr lang="en-AU" sz="1100"/>
              <a:t>Develop an appropriate claims management strategy that routinely recognises bio-psychosocial factors and risks, to determine injured person needs and ensure workers are aligned with appropriate services.</a:t>
            </a:r>
          </a:p>
        </p:txBody>
      </p:sp>
      <p:sp>
        <p:nvSpPr>
          <p:cNvPr id="18" name="Slide Number Placeholder 3">
            <a:extLst>
              <a:ext uri="{FF2B5EF4-FFF2-40B4-BE49-F238E27FC236}">
                <a16:creationId xmlns:a16="http://schemas.microsoft.com/office/drawing/2014/main" id="{3D4E52B6-D295-4EC5-90C8-F398A700EDAF}"/>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24</a:t>
            </a:fld>
            <a:endParaRPr lang="en-AU" sz="900">
              <a:solidFill>
                <a:schemeClr val="tx1"/>
              </a:solidFill>
            </a:endParaRPr>
          </a:p>
        </p:txBody>
      </p:sp>
      <p:pic>
        <p:nvPicPr>
          <p:cNvPr id="19" name="Graphic 18">
            <a:extLst>
              <a:ext uri="{FF2B5EF4-FFF2-40B4-BE49-F238E27FC236}">
                <a16:creationId xmlns:a16="http://schemas.microsoft.com/office/drawing/2014/main" id="{188831CB-51C9-44BC-8500-7F877A2CF3A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37446" y="160046"/>
            <a:ext cx="522918" cy="522918"/>
          </a:xfrm>
          <a:prstGeom prst="rect">
            <a:avLst/>
          </a:prstGeom>
        </p:spPr>
      </p:pic>
      <p:sp>
        <p:nvSpPr>
          <p:cNvPr id="20" name="Rectangle 19">
            <a:extLst>
              <a:ext uri="{FF2B5EF4-FFF2-40B4-BE49-F238E27FC236}">
                <a16:creationId xmlns:a16="http://schemas.microsoft.com/office/drawing/2014/main" id="{88620006-35E9-48EF-882B-75001493621F}"/>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F9B69F07-1783-438E-8CBF-46179B6DCD4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21" name="TextBox 20">
            <a:extLst>
              <a:ext uri="{FF2B5EF4-FFF2-40B4-BE49-F238E27FC236}">
                <a16:creationId xmlns:a16="http://schemas.microsoft.com/office/drawing/2014/main" id="{7E1B571D-1C78-4B33-A049-AB9B36C5E342}"/>
              </a:ext>
            </a:extLst>
          </p:cNvPr>
          <p:cNvSpPr txBox="1"/>
          <p:nvPr/>
        </p:nvSpPr>
        <p:spPr>
          <a:xfrm>
            <a:off x="720000" y="3960000"/>
            <a:ext cx="8509208" cy="200055"/>
          </a:xfrm>
          <a:prstGeom prst="rect">
            <a:avLst/>
          </a:prstGeom>
          <a:noFill/>
        </p:spPr>
        <p:txBody>
          <a:bodyPr wrap="square" rtlCol="0">
            <a:spAutoFit/>
          </a:bodyPr>
          <a:lstStyle/>
          <a:p>
            <a:r>
              <a:rPr lang="en-AU" sz="700" b="1"/>
              <a:t># Niche Case Manager roles excluded from demonstrating this core competency: </a:t>
            </a:r>
            <a:r>
              <a:rPr lang="en-AU" sz="700"/>
              <a:t>Fatalities, Industrial Deafness (ID), Low Risk, Tail Medical and Work Injury Damages (WID) </a:t>
            </a:r>
          </a:p>
        </p:txBody>
      </p:sp>
      <p:pic>
        <p:nvPicPr>
          <p:cNvPr id="23" name="Graphic 22" descr="Infinity">
            <a:extLst>
              <a:ext uri="{FF2B5EF4-FFF2-40B4-BE49-F238E27FC236}">
                <a16:creationId xmlns:a16="http://schemas.microsoft.com/office/drawing/2014/main" id="{CE4F12AD-97DA-4C30-B7FE-ED48259A491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27000" y="1694309"/>
            <a:ext cx="161962" cy="161962"/>
          </a:xfrm>
          <a:prstGeom prst="rect">
            <a:avLst/>
          </a:prstGeom>
        </p:spPr>
      </p:pic>
      <p:grpSp>
        <p:nvGrpSpPr>
          <p:cNvPr id="3" name="Group 2">
            <a:extLst>
              <a:ext uri="{FF2B5EF4-FFF2-40B4-BE49-F238E27FC236}">
                <a16:creationId xmlns:a16="http://schemas.microsoft.com/office/drawing/2014/main" id="{86834ED4-6C47-41EB-AA01-BB8B07CE697F}"/>
              </a:ext>
            </a:extLst>
          </p:cNvPr>
          <p:cNvGrpSpPr/>
          <p:nvPr/>
        </p:nvGrpSpPr>
        <p:grpSpPr>
          <a:xfrm>
            <a:off x="720000" y="4240800"/>
            <a:ext cx="8509208" cy="307777"/>
            <a:chOff x="262205" y="4241761"/>
            <a:chExt cx="8509208" cy="307777"/>
          </a:xfrm>
        </p:grpSpPr>
        <p:sp>
          <p:nvSpPr>
            <p:cNvPr id="26" name="TextBox 25">
              <a:extLst>
                <a:ext uri="{FF2B5EF4-FFF2-40B4-BE49-F238E27FC236}">
                  <a16:creationId xmlns:a16="http://schemas.microsoft.com/office/drawing/2014/main" id="{7541BCAE-B419-410F-AB5E-800845075E8C}"/>
                </a:ext>
              </a:extLst>
            </p:cNvPr>
            <p:cNvSpPr txBox="1"/>
            <p:nvPr/>
          </p:nvSpPr>
          <p:spPr>
            <a:xfrm>
              <a:off x="343186" y="4241761"/>
              <a:ext cx="8428227" cy="307777"/>
            </a:xfrm>
            <a:prstGeom prst="rect">
              <a:avLst/>
            </a:prstGeom>
            <a:noFill/>
          </p:spPr>
          <p:txBody>
            <a:bodyPr wrap="square" rtlCol="0">
              <a:spAutoFit/>
            </a:bodyPr>
            <a:lstStyle/>
            <a:p>
              <a:r>
                <a:rPr lang="en-AU" sz="700"/>
                <a:t>This symbol represents a GAP in proficiency requirements, meaning there are no roles currently mapped to that proficiency level. Whilst not mapped to a role, these descriptors provide stepping stone competencies to help an aspiring proficiency role to transition into the experienced proficiency role. </a:t>
              </a:r>
            </a:p>
          </p:txBody>
        </p:sp>
        <p:pic>
          <p:nvPicPr>
            <p:cNvPr id="27" name="Graphic 26" descr="Infinity">
              <a:extLst>
                <a:ext uri="{FF2B5EF4-FFF2-40B4-BE49-F238E27FC236}">
                  <a16:creationId xmlns:a16="http://schemas.microsoft.com/office/drawing/2014/main" id="{18CB8511-A258-471E-B02D-1A3AB490621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2205" y="4247275"/>
              <a:ext cx="161962" cy="161962"/>
            </a:xfrm>
            <a:prstGeom prst="rect">
              <a:avLst/>
            </a:prstGeom>
          </p:spPr>
        </p:pic>
      </p:grpSp>
      <p:pic>
        <p:nvPicPr>
          <p:cNvPr id="28" name="Graphic 27" descr="Infinity">
            <a:extLst>
              <a:ext uri="{FF2B5EF4-FFF2-40B4-BE49-F238E27FC236}">
                <a16:creationId xmlns:a16="http://schemas.microsoft.com/office/drawing/2014/main" id="{74DA5562-DC24-4858-8F03-4FA6187FC1F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24878" y="1699058"/>
            <a:ext cx="161962" cy="161962"/>
          </a:xfrm>
          <a:prstGeom prst="rect">
            <a:avLst/>
          </a:prstGeom>
        </p:spPr>
      </p:pic>
      <p:pic>
        <p:nvPicPr>
          <p:cNvPr id="29" name="Graphic 28" descr="Infinity">
            <a:extLst>
              <a:ext uri="{FF2B5EF4-FFF2-40B4-BE49-F238E27FC236}">
                <a16:creationId xmlns:a16="http://schemas.microsoft.com/office/drawing/2014/main" id="{CC1F0A6A-DAAE-4ACE-9F62-D7F3DCE669F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21391" y="2876960"/>
            <a:ext cx="161962" cy="161962"/>
          </a:xfrm>
          <a:prstGeom prst="rect">
            <a:avLst/>
          </a:prstGeom>
        </p:spPr>
      </p:pic>
      <p:sp>
        <p:nvSpPr>
          <p:cNvPr id="30" name="Rectangle 29">
            <a:extLst>
              <a:ext uri="{FF2B5EF4-FFF2-40B4-BE49-F238E27FC236}">
                <a16:creationId xmlns:a16="http://schemas.microsoft.com/office/drawing/2014/main" id="{101467AF-4923-46C6-819E-6727257D822D}"/>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31" name="object 2">
            <a:extLst>
              <a:ext uri="{FF2B5EF4-FFF2-40B4-BE49-F238E27FC236}">
                <a16:creationId xmlns:a16="http://schemas.microsoft.com/office/drawing/2014/main" id="{DD677AF7-EC91-462D-90EE-9BDC5104C906}"/>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4" name="TextBox 3">
            <a:extLst>
              <a:ext uri="{FF2B5EF4-FFF2-40B4-BE49-F238E27FC236}">
                <a16:creationId xmlns:a16="http://schemas.microsoft.com/office/drawing/2014/main" id="{2317A638-BB04-11FC-43D6-75FCF84DD6B7}"/>
              </a:ext>
            </a:extLst>
          </p:cNvPr>
          <p:cNvSpPr txBox="1"/>
          <p:nvPr/>
        </p:nvSpPr>
        <p:spPr>
          <a:xfrm>
            <a:off x="720000" y="4111898"/>
            <a:ext cx="7245474" cy="200055"/>
          </a:xfrm>
          <a:prstGeom prst="rect">
            <a:avLst/>
          </a:prstGeom>
          <a:noFill/>
        </p:spPr>
        <p:txBody>
          <a:bodyPr wrap="square" rtlCol="0">
            <a:spAutoFit/>
          </a:bodyPr>
          <a:lstStyle/>
          <a:p>
            <a:r>
              <a:rPr lang="en-AU" sz="700" b="1"/>
              <a:t>^ Niche Case Manager roles excluded from demonstrating this core competency: </a:t>
            </a:r>
            <a:r>
              <a:rPr lang="en-AU" sz="700"/>
              <a:t>Fatalities</a:t>
            </a:r>
          </a:p>
        </p:txBody>
      </p:sp>
    </p:spTree>
    <p:custDataLst>
      <p:tags r:id="rId1"/>
    </p:custDataLst>
    <p:extLst>
      <p:ext uri="{BB962C8B-B14F-4D97-AF65-F5344CB8AC3E}">
        <p14:creationId xmlns:p14="http://schemas.microsoft.com/office/powerpoint/2010/main" val="2481499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7EE072F-BAEF-474F-BAB5-BA211A8BA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5554" y="1203598"/>
            <a:ext cx="18764378" cy="2095663"/>
          </a:xfrm>
          <a:prstGeom prst="rect">
            <a:avLst/>
          </a:prstGeom>
        </p:spPr>
      </p:pic>
      <p:sp>
        <p:nvSpPr>
          <p:cNvPr id="7" name="Subtitle 2">
            <a:extLst>
              <a:ext uri="{FF2B5EF4-FFF2-40B4-BE49-F238E27FC236}">
                <a16:creationId xmlns:a16="http://schemas.microsoft.com/office/drawing/2014/main" id="{79026029-8F5C-41E3-AD8B-B47ADFDAF3A3}"/>
              </a:ext>
            </a:extLst>
          </p:cNvPr>
          <p:cNvSpPr txBox="1">
            <a:spLocks/>
          </p:cNvSpPr>
          <p:nvPr/>
        </p:nvSpPr>
        <p:spPr>
          <a:xfrm>
            <a:off x="4728490" y="3368095"/>
            <a:ext cx="4228886" cy="1147872"/>
          </a:xfrm>
          <a:prstGeom prst="rect">
            <a:avLst/>
          </a:prstGeom>
          <a:noFill/>
        </p:spPr>
        <p:txBody>
          <a:bodyPr>
            <a:noAutofit/>
          </a:bodyPr>
          <a:lstStyle>
            <a:lvl1pPr marL="0" indent="0" algn="l" defTabSz="914400" rtl="0" eaLnBrk="1" latinLnBrk="0" hangingPunct="1">
              <a:spcBef>
                <a:spcPts val="0"/>
              </a:spcBef>
              <a:buClr>
                <a:schemeClr val="tx2"/>
              </a:buClr>
              <a:buFont typeface="Arial" panose="020B0604020202020204" pitchFamily="34" charset="0"/>
              <a:buNone/>
              <a:defRPr sz="1400" b="0" i="0" kern="1200">
                <a:solidFill>
                  <a:schemeClr val="tx1">
                    <a:lumMod val="85000"/>
                    <a:lumOff val="15000"/>
                  </a:schemeClr>
                </a:solidFill>
                <a:latin typeface="Gotham Book" pitchFamily="2" charset="0"/>
                <a:ea typeface="+mn-ea"/>
                <a:cs typeface="+mn-cs"/>
              </a:defRPr>
            </a:lvl1pPr>
            <a:lvl2pPr marL="457200" indent="0" algn="ctr" defTabSz="914400" rtl="0" eaLnBrk="1" latinLnBrk="0" hangingPunct="1">
              <a:spcBef>
                <a:spcPts val="400"/>
              </a:spcBef>
              <a:buClr>
                <a:schemeClr val="tx2"/>
              </a:buClr>
              <a:buFont typeface="Arial" panose="020B0604020202020204" pitchFamily="34" charset="0"/>
              <a:buNone/>
              <a:defRPr sz="1400" kern="1200">
                <a:solidFill>
                  <a:schemeClr val="tx1">
                    <a:tint val="75000"/>
                  </a:schemeClr>
                </a:solidFill>
                <a:latin typeface="+mn-lt"/>
                <a:ea typeface="+mn-ea"/>
                <a:cs typeface="+mn-cs"/>
              </a:defRPr>
            </a:lvl2pPr>
            <a:lvl3pPr marL="914400" indent="0" algn="ctr" defTabSz="914400" rtl="0" eaLnBrk="1" latinLnBrk="0" hangingPunct="1">
              <a:spcBef>
                <a:spcPts val="200"/>
              </a:spcBef>
              <a:buClr>
                <a:schemeClr val="tx2"/>
              </a:buClr>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103E76"/>
              </a:buClr>
              <a:buSzTx/>
              <a:buFont typeface="Arial" panose="020B0604020202020204" pitchFamily="34" charset="0"/>
              <a:buNone/>
              <a:tabLst/>
              <a:defRPr/>
            </a:pPr>
            <a:r>
              <a:rPr kumimoji="0" lang="en-AU" sz="1800" b="1" i="0" u="none" strike="noStrike" kern="1200" cap="none" spc="0" normalizeH="0" baseline="0" noProof="0">
                <a:ln>
                  <a:noFill/>
                </a:ln>
                <a:solidFill>
                  <a:srgbClr val="702082"/>
                </a:solidFill>
                <a:effectLst/>
                <a:uLnTx/>
                <a:uFillTx/>
                <a:latin typeface="+mn-lt"/>
                <a:ea typeface="+mn-ea"/>
                <a:cs typeface="+mn-cs"/>
              </a:rPr>
              <a:t>We adhere and comply to workers compensation legislation, regulations, standards and guidelines.</a:t>
            </a:r>
          </a:p>
        </p:txBody>
      </p:sp>
      <p:pic>
        <p:nvPicPr>
          <p:cNvPr id="9" name="Graphic 8">
            <a:extLst>
              <a:ext uri="{FF2B5EF4-FFF2-40B4-BE49-F238E27FC236}">
                <a16:creationId xmlns:a16="http://schemas.microsoft.com/office/drawing/2014/main" id="{1ED3BC3F-7B40-4896-8876-180EC9FF8C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06" y="1821029"/>
            <a:ext cx="9881486" cy="1292879"/>
          </a:xfrm>
          <a:prstGeom prst="rect">
            <a:avLst/>
          </a:prstGeom>
        </p:spPr>
      </p:pic>
      <p:sp>
        <p:nvSpPr>
          <p:cNvPr id="10" name="TextBox 9">
            <a:extLst>
              <a:ext uri="{FF2B5EF4-FFF2-40B4-BE49-F238E27FC236}">
                <a16:creationId xmlns:a16="http://schemas.microsoft.com/office/drawing/2014/main" id="{41EC842D-45DD-4360-8E43-62158CAAF6BC}"/>
              </a:ext>
            </a:extLst>
          </p:cNvPr>
          <p:cNvSpPr txBox="1"/>
          <p:nvPr/>
        </p:nvSpPr>
        <p:spPr>
          <a:xfrm>
            <a:off x="3234032" y="2092843"/>
            <a:ext cx="55075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j-lt"/>
                <a:ea typeface="+mn-ea"/>
                <a:cs typeface="+mn-cs"/>
              </a:rPr>
              <a:t>Scheme Regulation </a:t>
            </a:r>
          </a:p>
        </p:txBody>
      </p:sp>
      <p:cxnSp>
        <p:nvCxnSpPr>
          <p:cNvPr id="11" name="Straight Connector 10">
            <a:extLst>
              <a:ext uri="{FF2B5EF4-FFF2-40B4-BE49-F238E27FC236}">
                <a16:creationId xmlns:a16="http://schemas.microsoft.com/office/drawing/2014/main" id="{D1EBE1E9-2CF2-4BF8-8D13-0D2C87052B3B}"/>
              </a:ext>
            </a:extLst>
          </p:cNvPr>
          <p:cNvCxnSpPr/>
          <p:nvPr/>
        </p:nvCxnSpPr>
        <p:spPr>
          <a:xfrm>
            <a:off x="3061679" y="2181781"/>
            <a:ext cx="0" cy="5713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572BCEA-71C6-4410-B877-6E150A8E872C}"/>
              </a:ext>
            </a:extLst>
          </p:cNvPr>
          <p:cNvSpPr/>
          <p:nvPr/>
        </p:nvSpPr>
        <p:spPr>
          <a:xfrm>
            <a:off x="278202" y="3820076"/>
            <a:ext cx="3532916" cy="1105431"/>
          </a:xfrm>
          <a:prstGeom prst="rect">
            <a:avLst/>
          </a:prstGeom>
        </p:spPr>
        <p:txBody>
          <a:bodyPr wrap="square">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AU" sz="1050" b="1" i="0" u="none" strike="noStrike" kern="1200" cap="none" spc="0" normalizeH="0" baseline="0" noProof="0">
                <a:ln>
                  <a:noFill/>
                </a:ln>
                <a:solidFill>
                  <a:srgbClr val="000000"/>
                </a:solidFill>
                <a:effectLst/>
                <a:uLnTx/>
                <a:uFillTx/>
                <a:ea typeface="+mn-ea"/>
                <a:cs typeface="+mn-cs"/>
              </a:rPr>
              <a:t>Core Competencies:</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000000"/>
                </a:solidFill>
                <a:effectLst/>
                <a:uLnTx/>
                <a:uFillTx/>
                <a:ea typeface="+mn-ea"/>
                <a:cs typeface="+mn-cs"/>
              </a:rPr>
              <a:t>Legislation and Compliance</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000000"/>
                </a:solidFill>
                <a:effectLst/>
                <a:uLnTx/>
                <a:uFillTx/>
                <a:ea typeface="+mn-ea"/>
                <a:cs typeface="+mn-cs"/>
              </a:rPr>
              <a:t>Eligibility and Liability </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000000"/>
                </a:solidFill>
                <a:effectLst/>
                <a:uLnTx/>
                <a:uFillTx/>
                <a:ea typeface="+mn-ea"/>
                <a:cs typeface="+mn-cs"/>
              </a:rPr>
              <a:t>Weekly Benefits and Entitlements</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000000"/>
                </a:solidFill>
                <a:effectLst/>
                <a:uLnTx/>
                <a:uFillTx/>
                <a:ea typeface="+mn-ea"/>
                <a:cs typeface="+mn-cs"/>
              </a:rPr>
              <a:t>Documentation and Records Management</a:t>
            </a:r>
          </a:p>
        </p:txBody>
      </p:sp>
      <p:grpSp>
        <p:nvGrpSpPr>
          <p:cNvPr id="56" name="Group 55">
            <a:extLst>
              <a:ext uri="{FF2B5EF4-FFF2-40B4-BE49-F238E27FC236}">
                <a16:creationId xmlns:a16="http://schemas.microsoft.com/office/drawing/2014/main" id="{19EECFB2-7234-45E1-B7CE-6E710E569049}"/>
              </a:ext>
            </a:extLst>
          </p:cNvPr>
          <p:cNvGrpSpPr/>
          <p:nvPr/>
        </p:nvGrpSpPr>
        <p:grpSpPr>
          <a:xfrm>
            <a:off x="4932040" y="237295"/>
            <a:ext cx="3960441" cy="678271"/>
            <a:chOff x="429211" y="1142121"/>
            <a:chExt cx="8517108" cy="1431637"/>
          </a:xfrm>
        </p:grpSpPr>
        <p:grpSp>
          <p:nvGrpSpPr>
            <p:cNvPr id="63" name="Group 62">
              <a:extLst>
                <a:ext uri="{FF2B5EF4-FFF2-40B4-BE49-F238E27FC236}">
                  <a16:creationId xmlns:a16="http://schemas.microsoft.com/office/drawing/2014/main" id="{D8269A1A-58B7-4504-91FE-2C3C23F9850B}"/>
                </a:ext>
              </a:extLst>
            </p:cNvPr>
            <p:cNvGrpSpPr/>
            <p:nvPr/>
          </p:nvGrpSpPr>
          <p:grpSpPr>
            <a:xfrm>
              <a:off x="543535" y="1142121"/>
              <a:ext cx="8175771" cy="988887"/>
              <a:chOff x="1286770" y="1610703"/>
              <a:chExt cx="12350349" cy="1526660"/>
            </a:xfrm>
          </p:grpSpPr>
          <p:grpSp>
            <p:nvGrpSpPr>
              <p:cNvPr id="71" name="Group 70">
                <a:extLst>
                  <a:ext uri="{FF2B5EF4-FFF2-40B4-BE49-F238E27FC236}">
                    <a16:creationId xmlns:a16="http://schemas.microsoft.com/office/drawing/2014/main" id="{C0FB442E-72C1-4B77-989A-0F119A98D12D}"/>
                  </a:ext>
                </a:extLst>
              </p:cNvPr>
              <p:cNvGrpSpPr/>
              <p:nvPr/>
            </p:nvGrpSpPr>
            <p:grpSpPr>
              <a:xfrm>
                <a:off x="2425550" y="2108645"/>
                <a:ext cx="10030748" cy="493317"/>
                <a:chOff x="2425550" y="2108645"/>
                <a:chExt cx="10030748" cy="493317"/>
              </a:xfrm>
            </p:grpSpPr>
            <p:grpSp>
              <p:nvGrpSpPr>
                <p:cNvPr id="89" name="Group 133">
                  <a:extLst>
                    <a:ext uri="{FF2B5EF4-FFF2-40B4-BE49-F238E27FC236}">
                      <a16:creationId xmlns:a16="http://schemas.microsoft.com/office/drawing/2014/main" id="{17072F9B-FDAF-41D9-A12F-B1037C169194}"/>
                    </a:ext>
                  </a:extLst>
                </p:cNvPr>
                <p:cNvGrpSpPr>
                  <a:grpSpLocks/>
                </p:cNvGrpSpPr>
                <p:nvPr/>
              </p:nvGrpSpPr>
              <p:grpSpPr bwMode="auto">
                <a:xfrm>
                  <a:off x="9023931" y="2121387"/>
                  <a:ext cx="3432367" cy="480572"/>
                  <a:chOff x="3334198" y="3713783"/>
                  <a:chExt cx="3177496" cy="445102"/>
                </a:xfrm>
              </p:grpSpPr>
              <p:sp>
                <p:nvSpPr>
                  <p:cNvPr id="99" name="Chevron 8">
                    <a:extLst>
                      <a:ext uri="{FF2B5EF4-FFF2-40B4-BE49-F238E27FC236}">
                        <a16:creationId xmlns:a16="http://schemas.microsoft.com/office/drawing/2014/main" id="{B1D915BB-DD49-49CD-B0D9-84E13F77D506}"/>
                      </a:ext>
                    </a:extLst>
                  </p:cNvPr>
                  <p:cNvSpPr/>
                  <p:nvPr/>
                </p:nvSpPr>
                <p:spPr>
                  <a:xfrm>
                    <a:off x="3334198" y="3725578"/>
                    <a:ext cx="1168513"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rgbClr val="702082"/>
                  </a:solidFill>
                  <a:ln w="12700" cap="flat" cmpd="sng" algn="ctr">
                    <a:solidFill>
                      <a:schemeClr val="bg1"/>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sp>
                <p:nvSpPr>
                  <p:cNvPr id="100" name="Freeform 61">
                    <a:extLst>
                      <a:ext uri="{FF2B5EF4-FFF2-40B4-BE49-F238E27FC236}">
                        <a16:creationId xmlns:a16="http://schemas.microsoft.com/office/drawing/2014/main" id="{6A0684A5-5FFE-43FD-ACA7-AB2F6E0D7C3C}"/>
                      </a:ext>
                    </a:extLst>
                  </p:cNvPr>
                  <p:cNvSpPr/>
                  <p:nvPr/>
                </p:nvSpPr>
                <p:spPr>
                  <a:xfrm>
                    <a:off x="3334198" y="3942232"/>
                    <a:ext cx="1168513"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sp>
                <p:nvSpPr>
                  <p:cNvPr id="101" name="Chevron 8">
                    <a:extLst>
                      <a:ext uri="{FF2B5EF4-FFF2-40B4-BE49-F238E27FC236}">
                        <a16:creationId xmlns:a16="http://schemas.microsoft.com/office/drawing/2014/main" id="{2E15432D-C55D-4860-83B3-085AE72CA504}"/>
                      </a:ext>
                    </a:extLst>
                  </p:cNvPr>
                  <p:cNvSpPr/>
                  <p:nvPr/>
                </p:nvSpPr>
                <p:spPr>
                  <a:xfrm>
                    <a:off x="5343181" y="3713783"/>
                    <a:ext cx="1168513"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bg1">
                      <a:lumMod val="75000"/>
                    </a:schemeClr>
                  </a:solidFill>
                  <a:ln w="1270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sp>
                <p:nvSpPr>
                  <p:cNvPr id="102" name="Freeform 61">
                    <a:extLst>
                      <a:ext uri="{FF2B5EF4-FFF2-40B4-BE49-F238E27FC236}">
                        <a16:creationId xmlns:a16="http://schemas.microsoft.com/office/drawing/2014/main" id="{80FC2C6F-94D8-4895-BFDC-E2EE24CF3317}"/>
                      </a:ext>
                    </a:extLst>
                  </p:cNvPr>
                  <p:cNvSpPr/>
                  <p:nvPr/>
                </p:nvSpPr>
                <p:spPr>
                  <a:xfrm>
                    <a:off x="5253975" y="3930437"/>
                    <a:ext cx="1168513" cy="216654"/>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grpSp>
            <p:grpSp>
              <p:nvGrpSpPr>
                <p:cNvPr id="90" name="Group 135">
                  <a:extLst>
                    <a:ext uri="{FF2B5EF4-FFF2-40B4-BE49-F238E27FC236}">
                      <a16:creationId xmlns:a16="http://schemas.microsoft.com/office/drawing/2014/main" id="{72C3691A-12EB-46B2-868E-64E6090F85C0}"/>
                    </a:ext>
                  </a:extLst>
                </p:cNvPr>
                <p:cNvGrpSpPr>
                  <a:grpSpLocks/>
                </p:cNvGrpSpPr>
                <p:nvPr/>
              </p:nvGrpSpPr>
              <p:grpSpPr bwMode="auto">
                <a:xfrm>
                  <a:off x="6740321" y="2134122"/>
                  <a:ext cx="1375724" cy="467837"/>
                  <a:chOff x="3266415" y="3725578"/>
                  <a:chExt cx="1273571" cy="433307"/>
                </a:xfrm>
              </p:grpSpPr>
              <p:sp>
                <p:nvSpPr>
                  <p:cNvPr id="97" name="Chevron 8">
                    <a:extLst>
                      <a:ext uri="{FF2B5EF4-FFF2-40B4-BE49-F238E27FC236}">
                        <a16:creationId xmlns:a16="http://schemas.microsoft.com/office/drawing/2014/main" id="{0DEA53F1-5C11-4CAE-ADBE-62E07BEC948B}"/>
                      </a:ext>
                    </a:extLst>
                  </p:cNvPr>
                  <p:cNvSpPr/>
                  <p:nvPr/>
                </p:nvSpPr>
                <p:spPr>
                  <a:xfrm>
                    <a:off x="3266415" y="3725578"/>
                    <a:ext cx="1273571"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rgbClr val="004C97"/>
                  </a:solidFill>
                  <a:ln w="1270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sp>
                <p:nvSpPr>
                  <p:cNvPr id="98" name="Freeform 53">
                    <a:extLst>
                      <a:ext uri="{FF2B5EF4-FFF2-40B4-BE49-F238E27FC236}">
                        <a16:creationId xmlns:a16="http://schemas.microsoft.com/office/drawing/2014/main" id="{359D7241-99D1-497B-8136-9EB1367F4124}"/>
                      </a:ext>
                    </a:extLst>
                  </p:cNvPr>
                  <p:cNvSpPr/>
                  <p:nvPr/>
                </p:nvSpPr>
                <p:spPr>
                  <a:xfrm>
                    <a:off x="3266415" y="3942232"/>
                    <a:ext cx="1273571"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grpSp>
            <p:grpSp>
              <p:nvGrpSpPr>
                <p:cNvPr id="91" name="Group 137">
                  <a:extLst>
                    <a:ext uri="{FF2B5EF4-FFF2-40B4-BE49-F238E27FC236}">
                      <a16:creationId xmlns:a16="http://schemas.microsoft.com/office/drawing/2014/main" id="{4C4EC57E-E4EC-4F0A-878D-2F9956455C45}"/>
                    </a:ext>
                  </a:extLst>
                </p:cNvPr>
                <p:cNvGrpSpPr>
                  <a:grpSpLocks/>
                </p:cNvGrpSpPr>
                <p:nvPr/>
              </p:nvGrpSpPr>
              <p:grpSpPr bwMode="auto">
                <a:xfrm>
                  <a:off x="4549352" y="2134124"/>
                  <a:ext cx="1378040" cy="467838"/>
                  <a:chOff x="3284383" y="3725578"/>
                  <a:chExt cx="1275716" cy="433307"/>
                </a:xfrm>
              </p:grpSpPr>
              <p:sp>
                <p:nvSpPr>
                  <p:cNvPr id="95" name="Chevron 8">
                    <a:extLst>
                      <a:ext uri="{FF2B5EF4-FFF2-40B4-BE49-F238E27FC236}">
                        <a16:creationId xmlns:a16="http://schemas.microsoft.com/office/drawing/2014/main" id="{41B8CADF-1C84-4807-9D68-1A695C09D535}"/>
                      </a:ext>
                    </a:extLst>
                  </p:cNvPr>
                  <p:cNvSpPr/>
                  <p:nvPr/>
                </p:nvSpPr>
                <p:spPr>
                  <a:xfrm>
                    <a:off x="3284383" y="3725578"/>
                    <a:ext cx="1275716"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accent2"/>
                  </a:solidFill>
                  <a:ln w="1270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sp>
                <p:nvSpPr>
                  <p:cNvPr id="96" name="Freeform 45">
                    <a:extLst>
                      <a:ext uri="{FF2B5EF4-FFF2-40B4-BE49-F238E27FC236}">
                        <a16:creationId xmlns:a16="http://schemas.microsoft.com/office/drawing/2014/main" id="{B20C6CDD-E4F5-4E8D-A867-825BC811FCD8}"/>
                      </a:ext>
                    </a:extLst>
                  </p:cNvPr>
                  <p:cNvSpPr/>
                  <p:nvPr/>
                </p:nvSpPr>
                <p:spPr>
                  <a:xfrm>
                    <a:off x="3284383" y="3942232"/>
                    <a:ext cx="1275716"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grpSp>
            <p:grpSp>
              <p:nvGrpSpPr>
                <p:cNvPr id="92" name="Group 198">
                  <a:extLst>
                    <a:ext uri="{FF2B5EF4-FFF2-40B4-BE49-F238E27FC236}">
                      <a16:creationId xmlns:a16="http://schemas.microsoft.com/office/drawing/2014/main" id="{6EE4E643-8328-4A6F-A9F4-6E63EE73F6F9}"/>
                    </a:ext>
                  </a:extLst>
                </p:cNvPr>
                <p:cNvGrpSpPr>
                  <a:grpSpLocks/>
                </p:cNvGrpSpPr>
                <p:nvPr/>
              </p:nvGrpSpPr>
              <p:grpSpPr bwMode="auto">
                <a:xfrm>
                  <a:off x="2425550" y="2108645"/>
                  <a:ext cx="1276134" cy="493316"/>
                  <a:chOff x="1946395" y="3029051"/>
                  <a:chExt cx="990453" cy="458199"/>
                </a:xfrm>
              </p:grpSpPr>
              <p:sp>
                <p:nvSpPr>
                  <p:cNvPr id="93" name="Chevron 8">
                    <a:extLst>
                      <a:ext uri="{FF2B5EF4-FFF2-40B4-BE49-F238E27FC236}">
                        <a16:creationId xmlns:a16="http://schemas.microsoft.com/office/drawing/2014/main" id="{AF7552B7-D026-4A35-9CAE-968668BF16C2}"/>
                      </a:ext>
                    </a:extLst>
                  </p:cNvPr>
                  <p:cNvSpPr/>
                  <p:nvPr/>
                </p:nvSpPr>
                <p:spPr>
                  <a:xfrm>
                    <a:off x="1946395" y="3029051"/>
                    <a:ext cx="990453" cy="458199"/>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accent1"/>
                  </a:solidFill>
                  <a:ln w="1270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sp>
                <p:nvSpPr>
                  <p:cNvPr id="94" name="Freeform 28">
                    <a:extLst>
                      <a:ext uri="{FF2B5EF4-FFF2-40B4-BE49-F238E27FC236}">
                        <a16:creationId xmlns:a16="http://schemas.microsoft.com/office/drawing/2014/main" id="{E24C5541-1AB4-4713-9373-23FD8B4F54DB}"/>
                      </a:ext>
                    </a:extLst>
                  </p:cNvPr>
                  <p:cNvSpPr/>
                  <p:nvPr/>
                </p:nvSpPr>
                <p:spPr>
                  <a:xfrm>
                    <a:off x="1946395" y="3269982"/>
                    <a:ext cx="990453" cy="217267"/>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grpSp>
          </p:grpSp>
          <p:grpSp>
            <p:nvGrpSpPr>
              <p:cNvPr id="72" name="Group 71">
                <a:extLst>
                  <a:ext uri="{FF2B5EF4-FFF2-40B4-BE49-F238E27FC236}">
                    <a16:creationId xmlns:a16="http://schemas.microsoft.com/office/drawing/2014/main" id="{B3B9DEB7-3268-4A10-9BD7-414B232BC19D}"/>
                  </a:ext>
                </a:extLst>
              </p:cNvPr>
              <p:cNvGrpSpPr/>
              <p:nvPr/>
            </p:nvGrpSpPr>
            <p:grpSpPr>
              <a:xfrm>
                <a:off x="1286770" y="1610703"/>
                <a:ext cx="12350349" cy="1526660"/>
                <a:chOff x="1286770" y="1610703"/>
                <a:chExt cx="12350349" cy="1526660"/>
              </a:xfrm>
            </p:grpSpPr>
            <p:grpSp>
              <p:nvGrpSpPr>
                <p:cNvPr id="73" name="Group 72">
                  <a:extLst>
                    <a:ext uri="{FF2B5EF4-FFF2-40B4-BE49-F238E27FC236}">
                      <a16:creationId xmlns:a16="http://schemas.microsoft.com/office/drawing/2014/main" id="{65B4791A-F9F2-4D4D-A0CF-8E14A65BDD59}"/>
                    </a:ext>
                  </a:extLst>
                </p:cNvPr>
                <p:cNvGrpSpPr/>
                <p:nvPr/>
              </p:nvGrpSpPr>
              <p:grpSpPr bwMode="auto">
                <a:xfrm>
                  <a:off x="5673224" y="1610879"/>
                  <a:ext cx="1513219" cy="1512494"/>
                  <a:chOff x="4955886" y="345787"/>
                  <a:chExt cx="914978" cy="914978"/>
                </a:xfrm>
                <a:gradFill flip="none" rotWithShape="1">
                  <a:gsLst>
                    <a:gs pos="0">
                      <a:srgbClr val="EAC18A"/>
                    </a:gs>
                    <a:gs pos="100000">
                      <a:srgbClr val="DA902F"/>
                    </a:gs>
                  </a:gsLst>
                  <a:lin ang="12600000" scaled="0"/>
                  <a:tileRect/>
                </a:gradFill>
                <a:effectLst/>
              </p:grpSpPr>
              <p:sp>
                <p:nvSpPr>
                  <p:cNvPr id="87" name="Oval 86">
                    <a:extLst>
                      <a:ext uri="{FF2B5EF4-FFF2-40B4-BE49-F238E27FC236}">
                        <a16:creationId xmlns:a16="http://schemas.microsoft.com/office/drawing/2014/main" id="{E0C3437F-A3FE-4243-95D9-A5582E603D32}"/>
                      </a:ext>
                    </a:extLst>
                  </p:cNvPr>
                  <p:cNvSpPr/>
                  <p:nvPr/>
                </p:nvSpPr>
                <p:spPr>
                  <a:xfrm>
                    <a:off x="4955886" y="345787"/>
                    <a:ext cx="914978" cy="914978"/>
                  </a:xfrm>
                  <a:prstGeom prst="ellipse">
                    <a:avLst/>
                  </a:prstGeom>
                  <a:solidFill>
                    <a:srgbClr val="004C97"/>
                  </a:solidFill>
                  <a:ln>
                    <a:solidFill>
                      <a:srgbClr val="004C97"/>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sp>
                <p:nvSpPr>
                  <p:cNvPr id="88" name="Oval 87">
                    <a:extLst>
                      <a:ext uri="{FF2B5EF4-FFF2-40B4-BE49-F238E27FC236}">
                        <a16:creationId xmlns:a16="http://schemas.microsoft.com/office/drawing/2014/main" id="{2AC6FD99-544F-45B7-B90F-01BEC37C2E09}"/>
                      </a:ext>
                    </a:extLst>
                  </p:cNvPr>
                  <p:cNvSpPr/>
                  <p:nvPr/>
                </p:nvSpPr>
                <p:spPr>
                  <a:xfrm>
                    <a:off x="5044584" y="435087"/>
                    <a:ext cx="737594" cy="744965"/>
                  </a:xfrm>
                  <a:prstGeom prst="ellipse">
                    <a:avLst/>
                  </a:prstGeom>
                  <a:solidFill>
                    <a:srgbClr val="FFFFFF"/>
                  </a:solidFill>
                  <a:ln w="12700" cap="flat" cmpd="sng" algn="ctr">
                    <a:solidFill>
                      <a:sysClr val="window" lastClr="FFFFFF"/>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grpSp>
            <p:grpSp>
              <p:nvGrpSpPr>
                <p:cNvPr id="74" name="Group 73">
                  <a:extLst>
                    <a:ext uri="{FF2B5EF4-FFF2-40B4-BE49-F238E27FC236}">
                      <a16:creationId xmlns:a16="http://schemas.microsoft.com/office/drawing/2014/main" id="{4A69265A-0459-45CA-AE29-36BEB9247EDA}"/>
                    </a:ext>
                  </a:extLst>
                </p:cNvPr>
                <p:cNvGrpSpPr/>
                <p:nvPr/>
              </p:nvGrpSpPr>
              <p:grpSpPr bwMode="auto">
                <a:xfrm>
                  <a:off x="7869117" y="1610879"/>
                  <a:ext cx="1513219" cy="1512494"/>
                  <a:chOff x="4955886" y="345787"/>
                  <a:chExt cx="914978" cy="914978"/>
                </a:xfrm>
                <a:gradFill flip="none" rotWithShape="1">
                  <a:gsLst>
                    <a:gs pos="0">
                      <a:srgbClr val="EAC18A"/>
                    </a:gs>
                    <a:gs pos="100000">
                      <a:srgbClr val="DA902F"/>
                    </a:gs>
                  </a:gsLst>
                  <a:lin ang="12600000" scaled="0"/>
                  <a:tileRect/>
                </a:gradFill>
                <a:effectLst/>
              </p:grpSpPr>
              <p:sp>
                <p:nvSpPr>
                  <p:cNvPr id="85" name="Oval 84">
                    <a:extLst>
                      <a:ext uri="{FF2B5EF4-FFF2-40B4-BE49-F238E27FC236}">
                        <a16:creationId xmlns:a16="http://schemas.microsoft.com/office/drawing/2014/main" id="{A80130C0-85B8-4D29-B40F-101EE97815C8}"/>
                      </a:ext>
                    </a:extLst>
                  </p:cNvPr>
                  <p:cNvSpPr/>
                  <p:nvPr/>
                </p:nvSpPr>
                <p:spPr>
                  <a:xfrm>
                    <a:off x="4955886" y="345787"/>
                    <a:ext cx="914978" cy="914978"/>
                  </a:xfrm>
                  <a:prstGeom prst="ellipse">
                    <a:avLst/>
                  </a:prstGeom>
                  <a:solidFill>
                    <a:srgbClr val="702082"/>
                  </a:solidFill>
                  <a:ln>
                    <a:solidFill>
                      <a:srgbClr val="702082"/>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sp>
                <p:nvSpPr>
                  <p:cNvPr id="86" name="Oval 85">
                    <a:extLst>
                      <a:ext uri="{FF2B5EF4-FFF2-40B4-BE49-F238E27FC236}">
                        <a16:creationId xmlns:a16="http://schemas.microsoft.com/office/drawing/2014/main" id="{4E2FE634-906E-41B9-B441-35F181DE6728}"/>
                      </a:ext>
                    </a:extLst>
                  </p:cNvPr>
                  <p:cNvSpPr/>
                  <p:nvPr/>
                </p:nvSpPr>
                <p:spPr>
                  <a:xfrm>
                    <a:off x="5045399" y="430915"/>
                    <a:ext cx="737594" cy="744965"/>
                  </a:xfrm>
                  <a:prstGeom prst="ellipse">
                    <a:avLst/>
                  </a:prstGeom>
                  <a:solidFill>
                    <a:srgbClr val="FFFFFF"/>
                  </a:solidFill>
                  <a:ln w="12700" cap="flat" cmpd="sng" algn="ctr">
                    <a:solidFill>
                      <a:sysClr val="window" lastClr="FFFFFF"/>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grpSp>
            <p:grpSp>
              <p:nvGrpSpPr>
                <p:cNvPr id="75" name="Group 74">
                  <a:extLst>
                    <a:ext uri="{FF2B5EF4-FFF2-40B4-BE49-F238E27FC236}">
                      <a16:creationId xmlns:a16="http://schemas.microsoft.com/office/drawing/2014/main" id="{FFAC024B-0771-4728-B550-A857CECB60FD}"/>
                    </a:ext>
                  </a:extLst>
                </p:cNvPr>
                <p:cNvGrpSpPr/>
                <p:nvPr/>
              </p:nvGrpSpPr>
              <p:grpSpPr>
                <a:xfrm>
                  <a:off x="10065009" y="1610879"/>
                  <a:ext cx="3572110" cy="1519004"/>
                  <a:chOff x="10065009" y="1610880"/>
                  <a:chExt cx="3572110" cy="1519003"/>
                </a:xfrm>
              </p:grpSpPr>
              <p:sp>
                <p:nvSpPr>
                  <p:cNvPr id="82" name="Oval 81">
                    <a:extLst>
                      <a:ext uri="{FF2B5EF4-FFF2-40B4-BE49-F238E27FC236}">
                        <a16:creationId xmlns:a16="http://schemas.microsoft.com/office/drawing/2014/main" id="{E8E9E204-14DC-491A-8360-70BA7CDEF394}"/>
                      </a:ext>
                    </a:extLst>
                  </p:cNvPr>
                  <p:cNvSpPr/>
                  <p:nvPr/>
                </p:nvSpPr>
                <p:spPr bwMode="auto">
                  <a:xfrm>
                    <a:off x="10065009" y="1610880"/>
                    <a:ext cx="1513219" cy="1512493"/>
                  </a:xfrm>
                  <a:prstGeom prst="ellipse">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sp>
                <p:nvSpPr>
                  <p:cNvPr id="83" name="Oval 82">
                    <a:extLst>
                      <a:ext uri="{FF2B5EF4-FFF2-40B4-BE49-F238E27FC236}">
                        <a16:creationId xmlns:a16="http://schemas.microsoft.com/office/drawing/2014/main" id="{B9727C9A-99AE-4A68-ACCF-A27B0E9A5C1B}"/>
                      </a:ext>
                    </a:extLst>
                  </p:cNvPr>
                  <p:cNvSpPr/>
                  <p:nvPr/>
                </p:nvSpPr>
                <p:spPr bwMode="auto">
                  <a:xfrm>
                    <a:off x="10221557" y="1757857"/>
                    <a:ext cx="1220524" cy="1232726"/>
                  </a:xfrm>
                  <a:prstGeom prst="ellipse">
                    <a:avLst/>
                  </a:prstGeom>
                  <a:solidFill>
                    <a:srgbClr val="FFFFFF"/>
                  </a:solidFill>
                  <a:ln w="12700" cap="flat" cmpd="sng" algn="ctr">
                    <a:solidFill>
                      <a:sysClr val="window" lastClr="FFFFFF"/>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sp>
                <p:nvSpPr>
                  <p:cNvPr id="84" name="Oval 83">
                    <a:extLst>
                      <a:ext uri="{FF2B5EF4-FFF2-40B4-BE49-F238E27FC236}">
                        <a16:creationId xmlns:a16="http://schemas.microsoft.com/office/drawing/2014/main" id="{45F83B56-7D4A-4909-95CC-A3725A0B4628}"/>
                      </a:ext>
                    </a:extLst>
                  </p:cNvPr>
                  <p:cNvSpPr/>
                  <p:nvPr/>
                </p:nvSpPr>
                <p:spPr bwMode="auto">
                  <a:xfrm>
                    <a:off x="12123900" y="1617390"/>
                    <a:ext cx="1513219" cy="1512493"/>
                  </a:xfrm>
                  <a:prstGeom prst="ellipse">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grpSp>
            <p:grpSp>
              <p:nvGrpSpPr>
                <p:cNvPr id="76" name="Group 75">
                  <a:extLst>
                    <a:ext uri="{FF2B5EF4-FFF2-40B4-BE49-F238E27FC236}">
                      <a16:creationId xmlns:a16="http://schemas.microsoft.com/office/drawing/2014/main" id="{F0364272-2C0F-4AB5-920E-AEF5541633D5}"/>
                    </a:ext>
                  </a:extLst>
                </p:cNvPr>
                <p:cNvGrpSpPr/>
                <p:nvPr/>
              </p:nvGrpSpPr>
              <p:grpSpPr bwMode="auto">
                <a:xfrm>
                  <a:off x="1286770" y="1624869"/>
                  <a:ext cx="1513220" cy="1512494"/>
                  <a:chOff x="4959114" y="354250"/>
                  <a:chExt cx="914978" cy="914978"/>
                </a:xfrm>
                <a:gradFill flip="none" rotWithShape="1">
                  <a:gsLst>
                    <a:gs pos="0">
                      <a:srgbClr val="EAC18A"/>
                    </a:gs>
                    <a:gs pos="100000">
                      <a:srgbClr val="DA902F"/>
                    </a:gs>
                  </a:gsLst>
                  <a:lin ang="12600000" scaled="0"/>
                  <a:tileRect/>
                </a:gradFill>
                <a:effectLst/>
              </p:grpSpPr>
              <p:sp>
                <p:nvSpPr>
                  <p:cNvPr id="80" name="Oval 79">
                    <a:extLst>
                      <a:ext uri="{FF2B5EF4-FFF2-40B4-BE49-F238E27FC236}">
                        <a16:creationId xmlns:a16="http://schemas.microsoft.com/office/drawing/2014/main" id="{B3C7ABBE-8104-47AC-9AF6-5E3E74A8C9DD}"/>
                      </a:ext>
                    </a:extLst>
                  </p:cNvPr>
                  <p:cNvSpPr/>
                  <p:nvPr/>
                </p:nvSpPr>
                <p:spPr>
                  <a:xfrm>
                    <a:off x="4959114" y="354250"/>
                    <a:ext cx="914978" cy="914978"/>
                  </a:xfrm>
                  <a:prstGeom prst="ellipse">
                    <a:avLst/>
                  </a:prstGeom>
                  <a:solidFill>
                    <a:srgbClr val="4D9696"/>
                  </a:solidFill>
                  <a:ln>
                    <a:solidFill>
                      <a:srgbClr val="4D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sp>
                <p:nvSpPr>
                  <p:cNvPr id="81" name="Oval 80">
                    <a:extLst>
                      <a:ext uri="{FF2B5EF4-FFF2-40B4-BE49-F238E27FC236}">
                        <a16:creationId xmlns:a16="http://schemas.microsoft.com/office/drawing/2014/main" id="{70082723-C642-427D-BAF9-890EA86B77D6}"/>
                      </a:ext>
                    </a:extLst>
                  </p:cNvPr>
                  <p:cNvSpPr/>
                  <p:nvPr/>
                </p:nvSpPr>
                <p:spPr>
                  <a:xfrm>
                    <a:off x="5044578" y="439382"/>
                    <a:ext cx="737592" cy="744960"/>
                  </a:xfrm>
                  <a:prstGeom prst="ellipse">
                    <a:avLst/>
                  </a:prstGeom>
                  <a:solidFill>
                    <a:srgbClr val="FFFFFF"/>
                  </a:solidFill>
                  <a:ln w="12700" cap="flat" cmpd="sng" algn="ctr">
                    <a:solidFill>
                      <a:sysClr val="window" lastClr="FFFFFF"/>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grpSp>
            <p:grpSp>
              <p:nvGrpSpPr>
                <p:cNvPr id="77" name="Group 138">
                  <a:extLst>
                    <a:ext uri="{FF2B5EF4-FFF2-40B4-BE49-F238E27FC236}">
                      <a16:creationId xmlns:a16="http://schemas.microsoft.com/office/drawing/2014/main" id="{11FB8FD7-F1BD-4620-9E30-3C12866FEDC9}"/>
                    </a:ext>
                  </a:extLst>
                </p:cNvPr>
                <p:cNvGrpSpPr>
                  <a:grpSpLocks/>
                </p:cNvGrpSpPr>
                <p:nvPr/>
              </p:nvGrpSpPr>
              <p:grpSpPr bwMode="auto">
                <a:xfrm>
                  <a:off x="3459760" y="1610703"/>
                  <a:ext cx="1512368" cy="1512368"/>
                  <a:chOff x="1778368" y="3012418"/>
                  <a:chExt cx="1080396" cy="1080914"/>
                </a:xfrm>
              </p:grpSpPr>
              <p:sp>
                <p:nvSpPr>
                  <p:cNvPr id="78" name="Oval 77">
                    <a:extLst>
                      <a:ext uri="{FF2B5EF4-FFF2-40B4-BE49-F238E27FC236}">
                        <a16:creationId xmlns:a16="http://schemas.microsoft.com/office/drawing/2014/main" id="{14131561-66D7-4EE9-B2E8-59DCB34C6643}"/>
                      </a:ext>
                    </a:extLst>
                  </p:cNvPr>
                  <p:cNvSpPr/>
                  <p:nvPr/>
                </p:nvSpPr>
                <p:spPr>
                  <a:xfrm>
                    <a:off x="1778368" y="3012418"/>
                    <a:ext cx="1080396" cy="1080914"/>
                  </a:xfrm>
                  <a:prstGeom prst="ellipse">
                    <a:avLst/>
                  </a:prstGeom>
                  <a:solidFill>
                    <a:srgbClr val="00A9E0"/>
                  </a:solidFill>
                  <a:ln>
                    <a:solidFill>
                      <a:srgbClr val="00A9E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sp>
                <p:nvSpPr>
                  <p:cNvPr id="79" name="Oval 78">
                    <a:extLst>
                      <a:ext uri="{FF2B5EF4-FFF2-40B4-BE49-F238E27FC236}">
                        <a16:creationId xmlns:a16="http://schemas.microsoft.com/office/drawing/2014/main" id="{05A06B2B-F416-4E72-BDBA-2440913A227A}"/>
                      </a:ext>
                    </a:extLst>
                  </p:cNvPr>
                  <p:cNvSpPr/>
                  <p:nvPr/>
                </p:nvSpPr>
                <p:spPr>
                  <a:xfrm>
                    <a:off x="1885391" y="3112903"/>
                    <a:ext cx="870815" cy="879947"/>
                  </a:xfrm>
                  <a:prstGeom prst="ellipse">
                    <a:avLst/>
                  </a:prstGeom>
                  <a:solidFill>
                    <a:srgbClr val="FFFFFF"/>
                  </a:solidFill>
                  <a:ln w="12700" cap="flat" cmpd="sng" algn="ctr">
                    <a:solidFill>
                      <a:sysClr val="window" lastClr="FFFFFF"/>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grpSp>
          </p:grpSp>
        </p:grpSp>
        <p:sp>
          <p:nvSpPr>
            <p:cNvPr id="64" name="Rectangle 63">
              <a:extLst>
                <a:ext uri="{FF2B5EF4-FFF2-40B4-BE49-F238E27FC236}">
                  <a16:creationId xmlns:a16="http://schemas.microsoft.com/office/drawing/2014/main" id="{1974A2AB-2A71-477B-AF6E-F05E235247FF}"/>
                </a:ext>
              </a:extLst>
            </p:cNvPr>
            <p:cNvSpPr/>
            <p:nvPr/>
          </p:nvSpPr>
          <p:spPr>
            <a:xfrm>
              <a:off x="429211" y="2236025"/>
              <a:ext cx="1226675" cy="320034"/>
            </a:xfrm>
            <a:prstGeom prst="rect">
              <a:avLst/>
            </a:prstGeom>
            <a:solidFill>
              <a:srgbClr val="4D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00" b="1" i="0" u="none" strike="noStrike" kern="1200" cap="none" spc="0" normalizeH="0" baseline="0" noProof="0">
                  <a:ln>
                    <a:noFill/>
                  </a:ln>
                  <a:solidFill>
                    <a:srgbClr val="FFFFFF"/>
                  </a:solidFill>
                  <a:effectLst/>
                  <a:uLnTx/>
                  <a:uFillTx/>
                  <a:latin typeface="Arial"/>
                  <a:ea typeface="+mn-ea"/>
                  <a:cs typeface="+mn-cs"/>
                </a:rPr>
                <a:t>Positive Connections</a:t>
              </a:r>
            </a:p>
          </p:txBody>
        </p:sp>
        <p:sp>
          <p:nvSpPr>
            <p:cNvPr id="66" name="Rectangle 65">
              <a:extLst>
                <a:ext uri="{FF2B5EF4-FFF2-40B4-BE49-F238E27FC236}">
                  <a16:creationId xmlns:a16="http://schemas.microsoft.com/office/drawing/2014/main" id="{30334582-3795-4E40-9B0A-DE44BED0AD79}"/>
                </a:ext>
              </a:extLst>
            </p:cNvPr>
            <p:cNvSpPr/>
            <p:nvPr/>
          </p:nvSpPr>
          <p:spPr>
            <a:xfrm>
              <a:off x="1904981" y="2235324"/>
              <a:ext cx="1217031" cy="319544"/>
            </a:xfrm>
            <a:prstGeom prst="rect">
              <a:avLst/>
            </a:prstGeom>
            <a:solidFill>
              <a:srgbClr val="00A9E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00" b="1" i="0" u="none" strike="noStrike" kern="1200" cap="none" spc="0" normalizeH="0" baseline="0" noProof="0">
                  <a:ln>
                    <a:noFill/>
                  </a:ln>
                  <a:solidFill>
                    <a:srgbClr val="FFFFFF"/>
                  </a:solidFill>
                  <a:effectLst/>
                  <a:uLnTx/>
                  <a:uFillTx/>
                  <a:latin typeface="Arial"/>
                  <a:ea typeface="+mn-ea"/>
                  <a:cs typeface="+mn-cs"/>
                </a:rPr>
                <a:t>Empowered Leadership</a:t>
              </a:r>
            </a:p>
          </p:txBody>
        </p:sp>
        <p:sp>
          <p:nvSpPr>
            <p:cNvPr id="67" name="Rectangle 66">
              <a:extLst>
                <a:ext uri="{FF2B5EF4-FFF2-40B4-BE49-F238E27FC236}">
                  <a16:creationId xmlns:a16="http://schemas.microsoft.com/office/drawing/2014/main" id="{3C6689C5-0045-4019-8066-078C0B7D88CD}"/>
                </a:ext>
              </a:extLst>
            </p:cNvPr>
            <p:cNvSpPr/>
            <p:nvPr/>
          </p:nvSpPr>
          <p:spPr>
            <a:xfrm>
              <a:off x="3331568" y="2234533"/>
              <a:ext cx="1224195" cy="328596"/>
            </a:xfrm>
            <a:prstGeom prst="rect">
              <a:avLst/>
            </a:prstGeom>
            <a:solidFill>
              <a:srgbClr val="004C9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00" b="1" i="0" u="none" strike="noStrike" kern="1200" cap="none" spc="0" normalizeH="0" baseline="0" noProof="0">
                  <a:ln>
                    <a:noFill/>
                  </a:ln>
                  <a:solidFill>
                    <a:srgbClr val="FFFFFF"/>
                  </a:solidFill>
                  <a:effectLst/>
                  <a:uLnTx/>
                  <a:uFillTx/>
                  <a:latin typeface="Arial"/>
                  <a:ea typeface="+mn-ea"/>
                  <a:cs typeface="+mn-cs"/>
                </a:rPr>
                <a:t>Holistic Case Management</a:t>
              </a:r>
            </a:p>
          </p:txBody>
        </p:sp>
        <p:sp>
          <p:nvSpPr>
            <p:cNvPr id="68" name="Rectangle 67">
              <a:extLst>
                <a:ext uri="{FF2B5EF4-FFF2-40B4-BE49-F238E27FC236}">
                  <a16:creationId xmlns:a16="http://schemas.microsoft.com/office/drawing/2014/main" id="{C1EBA662-34AD-4E23-856C-815BA721E4FF}"/>
                </a:ext>
              </a:extLst>
            </p:cNvPr>
            <p:cNvSpPr/>
            <p:nvPr/>
          </p:nvSpPr>
          <p:spPr>
            <a:xfrm>
              <a:off x="4765319" y="2237066"/>
              <a:ext cx="1262041" cy="334487"/>
            </a:xfrm>
            <a:prstGeom prst="rect">
              <a:avLst/>
            </a:prstGeom>
            <a:solidFill>
              <a:srgbClr val="70208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00" b="1" i="0" u="none" strike="noStrike" kern="1200" cap="none" spc="0" normalizeH="0" baseline="0" noProof="0">
                  <a:ln>
                    <a:noFill/>
                  </a:ln>
                  <a:solidFill>
                    <a:srgbClr val="FFFFFF"/>
                  </a:solidFill>
                  <a:effectLst/>
                  <a:uLnTx/>
                  <a:uFillTx/>
                  <a:latin typeface="Arial"/>
                  <a:ea typeface="+mn-ea"/>
                  <a:cs typeface="+mn-cs"/>
                </a:rPr>
                <a:t>Scheme Regulation</a:t>
              </a:r>
            </a:p>
          </p:txBody>
        </p:sp>
        <p:sp>
          <p:nvSpPr>
            <p:cNvPr id="69" name="Rectangle 68">
              <a:extLst>
                <a:ext uri="{FF2B5EF4-FFF2-40B4-BE49-F238E27FC236}">
                  <a16:creationId xmlns:a16="http://schemas.microsoft.com/office/drawing/2014/main" id="{C793C82D-78C8-4EEF-A678-459AC7768DBF}"/>
                </a:ext>
              </a:extLst>
            </p:cNvPr>
            <p:cNvSpPr/>
            <p:nvPr/>
          </p:nvSpPr>
          <p:spPr>
            <a:xfrm>
              <a:off x="6231444" y="2239271"/>
              <a:ext cx="1217031" cy="334487"/>
            </a:xfrm>
            <a:prstGeom prst="rect">
              <a:avLst/>
            </a:pr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00" b="1" i="0" u="none" strike="noStrike" kern="1200" cap="none" spc="0" normalizeH="0" baseline="0" noProof="0">
                  <a:ln>
                    <a:noFill/>
                  </a:ln>
                  <a:solidFill>
                    <a:srgbClr val="FFFFFF"/>
                  </a:solidFill>
                  <a:effectLst/>
                  <a:uLnTx/>
                  <a:uFillTx/>
                  <a:latin typeface="Arial"/>
                  <a:ea typeface="+mn-ea"/>
                  <a:cs typeface="+mn-cs"/>
                </a:rPr>
                <a:t>Bringing Best Self</a:t>
              </a:r>
            </a:p>
          </p:txBody>
        </p:sp>
        <p:sp>
          <p:nvSpPr>
            <p:cNvPr id="70" name="Rectangle 69">
              <a:extLst>
                <a:ext uri="{FF2B5EF4-FFF2-40B4-BE49-F238E27FC236}">
                  <a16:creationId xmlns:a16="http://schemas.microsoft.com/office/drawing/2014/main" id="{06C4AF5F-FF60-4D0C-B9F8-E1C8A9308C81}"/>
                </a:ext>
              </a:extLst>
            </p:cNvPr>
            <p:cNvSpPr/>
            <p:nvPr/>
          </p:nvSpPr>
          <p:spPr>
            <a:xfrm>
              <a:off x="7652559" y="2241360"/>
              <a:ext cx="1293760" cy="330193"/>
            </a:xfrm>
            <a:prstGeom prst="rect">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00" b="1" i="0" u="none" strike="noStrike" kern="1200" cap="none" spc="0" normalizeH="0" baseline="0" noProof="0">
                  <a:ln>
                    <a:noFill/>
                  </a:ln>
                  <a:solidFill>
                    <a:srgbClr val="FFFFFF"/>
                  </a:solidFill>
                  <a:effectLst/>
                  <a:uLnTx/>
                  <a:uFillTx/>
                  <a:latin typeface="Arial"/>
                  <a:ea typeface="+mn-ea"/>
                  <a:cs typeface="+mn-cs"/>
                </a:rPr>
                <a:t>Business Enablers</a:t>
              </a:r>
            </a:p>
          </p:txBody>
        </p:sp>
      </p:grpSp>
      <p:sp>
        <p:nvSpPr>
          <p:cNvPr id="107" name="Oval 106">
            <a:extLst>
              <a:ext uri="{FF2B5EF4-FFF2-40B4-BE49-F238E27FC236}">
                <a16:creationId xmlns:a16="http://schemas.microsoft.com/office/drawing/2014/main" id="{95F3364A-028F-4690-8F70-7AFD96414B74}"/>
              </a:ext>
            </a:extLst>
          </p:cNvPr>
          <p:cNvSpPr/>
          <p:nvPr/>
        </p:nvSpPr>
        <p:spPr bwMode="auto">
          <a:xfrm>
            <a:off x="8366055" y="283370"/>
            <a:ext cx="375499" cy="377915"/>
          </a:xfrm>
          <a:prstGeom prst="ellipse">
            <a:avLst/>
          </a:prstGeom>
          <a:solidFill>
            <a:srgbClr val="FFFFFF"/>
          </a:solidFill>
          <a:ln w="12700" cap="flat" cmpd="sng" algn="ctr">
            <a:solidFill>
              <a:sysClr val="window" lastClr="FFFFFF"/>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prstClr val="white"/>
              </a:solidFill>
              <a:effectLst/>
              <a:uLnTx/>
              <a:uFillTx/>
              <a:latin typeface="Arial" panose="020B0604020202020204"/>
              <a:ea typeface="Arial Unicode MS" panose="020B0604020202020204" pitchFamily="34" charset="-128"/>
              <a:cs typeface="Arial" panose="020B0604020202020204" pitchFamily="34" charset="0"/>
            </a:endParaRPr>
          </a:p>
        </p:txBody>
      </p:sp>
      <p:pic>
        <p:nvPicPr>
          <p:cNvPr id="59" name="Graphic 58">
            <a:extLst>
              <a:ext uri="{FF2B5EF4-FFF2-40B4-BE49-F238E27FC236}">
                <a16:creationId xmlns:a16="http://schemas.microsoft.com/office/drawing/2014/main" id="{7C3D865F-7BFA-44F4-8C9E-126EDE4BD75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81698" y="255113"/>
            <a:ext cx="377831" cy="377831"/>
          </a:xfrm>
          <a:prstGeom prst="rect">
            <a:avLst/>
          </a:prstGeom>
        </p:spPr>
      </p:pic>
      <p:pic>
        <p:nvPicPr>
          <p:cNvPr id="60" name="Graphic 1">
            <a:extLst>
              <a:ext uri="{FF2B5EF4-FFF2-40B4-BE49-F238E27FC236}">
                <a16:creationId xmlns:a16="http://schemas.microsoft.com/office/drawing/2014/main" id="{E7520A75-39BA-4860-8A9E-110575407B10}"/>
              </a:ext>
            </a:extLst>
          </p:cNvPr>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r="2047" b="21592"/>
          <a:stretch/>
        </p:blipFill>
        <p:spPr bwMode="auto">
          <a:xfrm>
            <a:off x="5753947" y="356067"/>
            <a:ext cx="265837" cy="243161"/>
          </a:xfrm>
          <a:prstGeom prst="rect">
            <a:avLst/>
          </a:prstGeom>
          <a:ln>
            <a:noFill/>
          </a:ln>
          <a:extLst>
            <a:ext uri="{53640926-AAD7-44D8-BBD7-CCE9431645EC}">
              <a14:shadowObscured xmlns:a14="http://schemas.microsoft.com/office/drawing/2010/main"/>
            </a:ext>
          </a:extLst>
        </p:spPr>
      </p:pic>
      <p:pic>
        <p:nvPicPr>
          <p:cNvPr id="62" name="Graphic 2">
            <a:extLst>
              <a:ext uri="{FF2B5EF4-FFF2-40B4-BE49-F238E27FC236}">
                <a16:creationId xmlns:a16="http://schemas.microsoft.com/office/drawing/2014/main" id="{4738D823-A174-47C3-8DA4-24FDBA2E3DB9}"/>
              </a:ext>
            </a:extLst>
          </p:cNvPr>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44660" y="2076879"/>
            <a:ext cx="561975" cy="676275"/>
          </a:xfrm>
          <a:prstGeom prst="rect">
            <a:avLst/>
          </a:prstGeom>
        </p:spPr>
      </p:pic>
      <p:pic>
        <p:nvPicPr>
          <p:cNvPr id="65" name="Graphic 9">
            <a:extLst>
              <a:ext uri="{FF2B5EF4-FFF2-40B4-BE49-F238E27FC236}">
                <a16:creationId xmlns:a16="http://schemas.microsoft.com/office/drawing/2014/main" id="{17D7FAA7-77FD-4F78-AC7C-3DEA170FF5D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78962" y="322773"/>
            <a:ext cx="275819" cy="275819"/>
          </a:xfrm>
          <a:prstGeom prst="rect">
            <a:avLst/>
          </a:prstGeom>
        </p:spPr>
      </p:pic>
      <p:pic>
        <p:nvPicPr>
          <p:cNvPr id="104" name="Graphic 8">
            <a:extLst>
              <a:ext uri="{FF2B5EF4-FFF2-40B4-BE49-F238E27FC236}">
                <a16:creationId xmlns:a16="http://schemas.microsoft.com/office/drawing/2014/main" id="{D321FCEC-8D69-45D0-9F82-A4163D527DEF}"/>
              </a:ext>
            </a:extLst>
          </p:cNvPr>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91523" y="356067"/>
            <a:ext cx="328936" cy="260699"/>
          </a:xfrm>
          <a:prstGeom prst="rect">
            <a:avLst/>
          </a:prstGeom>
        </p:spPr>
      </p:pic>
      <p:pic>
        <p:nvPicPr>
          <p:cNvPr id="116" name="Graphic 115" descr="Clipboard Checked with solid fill">
            <a:extLst>
              <a:ext uri="{FF2B5EF4-FFF2-40B4-BE49-F238E27FC236}">
                <a16:creationId xmlns:a16="http://schemas.microsoft.com/office/drawing/2014/main" id="{A37FEB1B-DEC6-4A58-A56B-D4D14A9EA7F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18531" y="340308"/>
            <a:ext cx="272622" cy="263746"/>
          </a:xfrm>
          <a:prstGeom prst="rect">
            <a:avLst/>
          </a:prstGeom>
        </p:spPr>
      </p:pic>
      <p:pic>
        <p:nvPicPr>
          <p:cNvPr id="117" name="Graphic 116" descr="Handshake">
            <a:extLst>
              <a:ext uri="{FF2B5EF4-FFF2-40B4-BE49-F238E27FC236}">
                <a16:creationId xmlns:a16="http://schemas.microsoft.com/office/drawing/2014/main" id="{6CF8B1A3-F3A1-4E35-AEBC-DC37D4CBB8B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015561" y="303724"/>
            <a:ext cx="390631" cy="377913"/>
          </a:xfrm>
          <a:prstGeom prst="rect">
            <a:avLst/>
          </a:prstGeom>
        </p:spPr>
      </p:pic>
    </p:spTree>
    <p:custDataLst>
      <p:tags r:id="rId1"/>
    </p:custDataLst>
    <p:extLst>
      <p:ext uri="{BB962C8B-B14F-4D97-AF65-F5344CB8AC3E}">
        <p14:creationId xmlns:p14="http://schemas.microsoft.com/office/powerpoint/2010/main" val="1729183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336" y="193051"/>
            <a:ext cx="7395569" cy="491439"/>
          </a:xfrm>
          <a:prstGeom prst="rect">
            <a:avLst/>
          </a:prstGeom>
        </p:spPr>
      </p:pic>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Scheme Regulation</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876231"/>
            <a:ext cx="8453216" cy="276999"/>
          </a:xfrm>
          <a:prstGeom prst="rect">
            <a:avLst/>
          </a:prstGeom>
          <a:noFill/>
        </p:spPr>
        <p:txBody>
          <a:bodyPr wrap="square" rtlCol="0">
            <a:spAutoFit/>
          </a:bodyPr>
          <a:lstStyle/>
          <a:p>
            <a:r>
              <a:rPr lang="en-AU" sz="1200" b="1">
                <a:solidFill>
                  <a:srgbClr val="702082"/>
                </a:solidFill>
              </a:rPr>
              <a:t>We adhere and comply to workers compensation legislation, regulations, standards and guidelines</a:t>
            </a:r>
            <a:r>
              <a:rPr lang="en-AU" sz="1200" b="1">
                <a:solidFill>
                  <a:schemeClr val="accent4"/>
                </a:solidFill>
              </a:rPr>
              <a:t>.</a:t>
            </a:r>
          </a:p>
        </p:txBody>
      </p:sp>
      <p:graphicFrame>
        <p:nvGraphicFramePr>
          <p:cNvPr id="20" name="Table 5">
            <a:extLst>
              <a:ext uri="{FF2B5EF4-FFF2-40B4-BE49-F238E27FC236}">
                <a16:creationId xmlns:a16="http://schemas.microsoft.com/office/drawing/2014/main" id="{20D0D762-3568-43E7-B10B-F45225A12115}"/>
              </a:ext>
            </a:extLst>
          </p:cNvPr>
          <p:cNvGraphicFramePr>
            <a:graphicFrameLocks noGrp="1"/>
          </p:cNvGraphicFramePr>
          <p:nvPr>
            <p:extLst>
              <p:ext uri="{D42A27DB-BD31-4B8C-83A1-F6EECF244321}">
                <p14:modId xmlns:p14="http://schemas.microsoft.com/office/powerpoint/2010/main" val="308023252"/>
              </p:ext>
            </p:extLst>
          </p:nvPr>
        </p:nvGraphicFramePr>
        <p:xfrm>
          <a:off x="409815" y="1304234"/>
          <a:ext cx="8352931" cy="2485225"/>
        </p:xfrm>
        <a:graphic>
          <a:graphicData uri="http://schemas.openxmlformats.org/drawingml/2006/table">
            <a:tbl>
              <a:tblPr firstRow="1" bandRow="1">
                <a:tableStyleId>{BC89EF96-8CEA-46FF-86C4-4CE0E7609802}</a:tableStyleId>
              </a:tblPr>
              <a:tblGrid>
                <a:gridCol w="1721224">
                  <a:extLst>
                    <a:ext uri="{9D8B030D-6E8A-4147-A177-3AD203B41FA5}">
                      <a16:colId xmlns:a16="http://schemas.microsoft.com/office/drawing/2014/main" val="2590302361"/>
                    </a:ext>
                  </a:extLst>
                </a:gridCol>
                <a:gridCol w="1619949">
                  <a:extLst>
                    <a:ext uri="{9D8B030D-6E8A-4147-A177-3AD203B41FA5}">
                      <a16:colId xmlns:a16="http://schemas.microsoft.com/office/drawing/2014/main" val="2103966572"/>
                    </a:ext>
                  </a:extLst>
                </a:gridCol>
                <a:gridCol w="1670586">
                  <a:extLst>
                    <a:ext uri="{9D8B030D-6E8A-4147-A177-3AD203B41FA5}">
                      <a16:colId xmlns:a16="http://schemas.microsoft.com/office/drawing/2014/main" val="2708070009"/>
                    </a:ext>
                  </a:extLst>
                </a:gridCol>
                <a:gridCol w="1670586">
                  <a:extLst>
                    <a:ext uri="{9D8B030D-6E8A-4147-A177-3AD203B41FA5}">
                      <a16:colId xmlns:a16="http://schemas.microsoft.com/office/drawing/2014/main" val="3485039511"/>
                    </a:ext>
                  </a:extLst>
                </a:gridCol>
                <a:gridCol w="1670586">
                  <a:extLst>
                    <a:ext uri="{9D8B030D-6E8A-4147-A177-3AD203B41FA5}">
                      <a16:colId xmlns:a16="http://schemas.microsoft.com/office/drawing/2014/main" val="3321253380"/>
                    </a:ext>
                  </a:extLst>
                </a:gridCol>
              </a:tblGrid>
              <a:tr h="497045">
                <a:tc>
                  <a:txBody>
                    <a:bodyPr/>
                    <a:lstStyle/>
                    <a:p>
                      <a:pPr algn="l"/>
                      <a:endParaRPr lang="en-AU" sz="900">
                        <a:latin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50">
                          <a:solidFill>
                            <a:schemeClr val="bg1"/>
                          </a:solidFill>
                          <a:latin typeface="+mn-lt"/>
                        </a:rPr>
                        <a:t>Legislation and Compliance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02082"/>
                    </a:solidFill>
                  </a:tcPr>
                </a:tc>
                <a:tc>
                  <a:txBody>
                    <a:bodyPr/>
                    <a:lstStyle/>
                    <a:p>
                      <a:pPr algn="ctr"/>
                      <a:r>
                        <a:rPr lang="en-AU" sz="1050">
                          <a:solidFill>
                            <a:schemeClr val="bg1"/>
                          </a:solidFill>
                          <a:latin typeface="+mn-lt"/>
                        </a:rPr>
                        <a:t>Eligibility and Liability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02082"/>
                    </a:solidFill>
                  </a:tcPr>
                </a:tc>
                <a:tc>
                  <a:txBody>
                    <a:bodyPr/>
                    <a:lstStyle/>
                    <a:p>
                      <a:pPr algn="ctr"/>
                      <a:r>
                        <a:rPr lang="en-AU" sz="1050">
                          <a:solidFill>
                            <a:schemeClr val="bg1"/>
                          </a:solidFill>
                          <a:latin typeface="+mn-lt"/>
                        </a:rPr>
                        <a:t>Weekly Benefits and Entitlements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02082"/>
                    </a:solidFill>
                  </a:tcPr>
                </a:tc>
                <a:tc>
                  <a:txBody>
                    <a:bodyPr/>
                    <a:lstStyle/>
                    <a:p>
                      <a:pPr algn="ctr"/>
                      <a:r>
                        <a:rPr lang="en-AU" sz="1050">
                          <a:solidFill>
                            <a:schemeClr val="bg1"/>
                          </a:solidFill>
                          <a:latin typeface="+mn-lt"/>
                        </a:rPr>
                        <a:t>Documentation and Records Management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02082"/>
                    </a:solidFill>
                  </a:tcPr>
                </a:tc>
                <a:extLst>
                  <a:ext uri="{0D108BD9-81ED-4DB2-BD59-A6C34878D82A}">
                    <a16:rowId xmlns:a16="http://schemas.microsoft.com/office/drawing/2014/main" val="3959601932"/>
                  </a:ext>
                </a:extLst>
              </a:tr>
              <a:tr h="497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1">
                          <a:solidFill>
                            <a:schemeClr val="bg1"/>
                          </a:solidFill>
                          <a:latin typeface="+mn-lt"/>
                        </a:rPr>
                        <a:t>Case Manager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02082">
                        <a:alpha val="69804"/>
                      </a:srgbClr>
                    </a:solidFill>
                  </a:tcPr>
                </a:tc>
                <a:tc>
                  <a:txBody>
                    <a:bodyPr/>
                    <a:lstStyle/>
                    <a:p>
                      <a:pPr algn="ctr"/>
                      <a:r>
                        <a:rPr lang="en-AU" sz="1000" b="0">
                          <a:solidFill>
                            <a:schemeClr val="tx1"/>
                          </a:solidFill>
                          <a:latin typeface="+mn-lt"/>
                        </a:rPr>
                        <a:t>Foundational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b="0">
                          <a:solidFill>
                            <a:schemeClr val="tx1"/>
                          </a:solidFill>
                          <a:latin typeface="+mn-lt"/>
                        </a:rPr>
                        <a:t>Foundational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b="0">
                          <a:solidFill>
                            <a:schemeClr val="tx1"/>
                          </a:solidFill>
                          <a:latin typeface="+mn-lt"/>
                        </a:rPr>
                        <a:t>Foundational ^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b="0">
                          <a:solidFill>
                            <a:schemeClr val="tx1"/>
                          </a:solidFill>
                          <a:latin typeface="+mn-lt"/>
                        </a:rPr>
                        <a:t>Foundational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extLst>
                  <a:ext uri="{0D108BD9-81ED-4DB2-BD59-A6C34878D82A}">
                    <a16:rowId xmlns:a16="http://schemas.microsoft.com/office/drawing/2014/main" val="628686922"/>
                  </a:ext>
                </a:extLst>
              </a:tr>
              <a:tr h="497045">
                <a:tc>
                  <a:txBody>
                    <a:bodyPr/>
                    <a:lstStyle/>
                    <a:p>
                      <a:pPr algn="l"/>
                      <a:r>
                        <a:rPr lang="en-AU" sz="1050" b="1">
                          <a:solidFill>
                            <a:schemeClr val="bg1"/>
                          </a:solidFill>
                          <a:latin typeface="+mn-lt"/>
                        </a:rPr>
                        <a:t>Team Leader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02082">
                        <a:alpha val="69804"/>
                      </a:srgbClr>
                    </a:solidFill>
                  </a:tcPr>
                </a:tc>
                <a:tc>
                  <a:txBody>
                    <a:bodyPr/>
                    <a:lstStyle/>
                    <a:p>
                      <a:pPr algn="ctr"/>
                      <a:r>
                        <a:rPr lang="en-AU" sz="1000" b="0">
                          <a:solidFill>
                            <a:schemeClr val="tx1"/>
                          </a:solidFill>
                          <a:latin typeface="+mn-lt"/>
                        </a:rPr>
                        <a:t>Intermediate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tc>
                  <a:txBody>
                    <a:bodyPr/>
                    <a:lstStyle/>
                    <a:p>
                      <a:pPr algn="ctr"/>
                      <a:r>
                        <a:rPr lang="en-AU" sz="1000" b="0">
                          <a:solidFill>
                            <a:schemeClr val="tx1"/>
                          </a:solidFill>
                          <a:latin typeface="+mn-lt"/>
                        </a:rPr>
                        <a:t>Foundational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b="0">
                          <a:solidFill>
                            <a:schemeClr val="tx1"/>
                          </a:solidFill>
                          <a:latin typeface="+mn-lt"/>
                        </a:rPr>
                        <a:t>Not Applicable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AU" sz="1000" b="0">
                          <a:solidFill>
                            <a:schemeClr val="tx1"/>
                          </a:solidFill>
                          <a:latin typeface="+mn-lt"/>
                        </a:rPr>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extLst>
                  <a:ext uri="{0D108BD9-81ED-4DB2-BD59-A6C34878D82A}">
                    <a16:rowId xmlns:a16="http://schemas.microsoft.com/office/drawing/2014/main" val="2600422566"/>
                  </a:ext>
                </a:extLst>
              </a:tr>
              <a:tr h="497045">
                <a:tc>
                  <a:txBody>
                    <a:bodyPr/>
                    <a:lstStyle/>
                    <a:p>
                      <a:pPr algn="l"/>
                      <a:r>
                        <a:rPr lang="en-AU" sz="1050" b="1">
                          <a:solidFill>
                            <a:schemeClr val="bg1"/>
                          </a:solidFill>
                          <a:latin typeface="+mn-lt"/>
                        </a:rPr>
                        <a:t>Technical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02082">
                        <a:alpha val="69804"/>
                      </a:srgbClr>
                    </a:solidFill>
                  </a:tcPr>
                </a:tc>
                <a:tc>
                  <a:txBody>
                    <a:bodyPr/>
                    <a:lstStyle/>
                    <a:p>
                      <a:pPr algn="ctr"/>
                      <a:r>
                        <a:rPr lang="en-AU" sz="1000" b="0">
                          <a:solidFill>
                            <a:schemeClr val="tx1"/>
                          </a:solidFill>
                          <a:latin typeface="+mn-lt"/>
                        </a:rPr>
                        <a:t>Advanced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b="0">
                          <a:solidFill>
                            <a:schemeClr val="tx1"/>
                          </a:solidFill>
                          <a:latin typeface="+mn-lt"/>
                        </a:rPr>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b="0">
                          <a:solidFill>
                            <a:schemeClr val="tx1"/>
                          </a:solidFill>
                          <a:latin typeface="+mn-lt"/>
                        </a:rPr>
                        <a:t>Advanced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b="0">
                          <a:solidFill>
                            <a:schemeClr val="tx1"/>
                          </a:solidFill>
                          <a:latin typeface="+mn-lt"/>
                        </a:rPr>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extLst>
                  <a:ext uri="{0D108BD9-81ED-4DB2-BD59-A6C34878D82A}">
                    <a16:rowId xmlns:a16="http://schemas.microsoft.com/office/drawing/2014/main" val="3622903185"/>
                  </a:ext>
                </a:extLst>
              </a:tr>
              <a:tr h="497045">
                <a:tc>
                  <a:txBody>
                    <a:bodyPr/>
                    <a:lstStyle/>
                    <a:p>
                      <a:pPr algn="l"/>
                      <a:r>
                        <a:rPr lang="en-AU" sz="1050" b="1">
                          <a:solidFill>
                            <a:schemeClr val="bg1"/>
                          </a:solidFill>
                          <a:latin typeface="+mn-lt"/>
                        </a:rPr>
                        <a:t>Injury Management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02082">
                        <a:alpha val="69804"/>
                      </a:srgbClr>
                    </a:solidFill>
                  </a:tcPr>
                </a:tc>
                <a:tc>
                  <a:txBody>
                    <a:bodyPr/>
                    <a:lstStyle/>
                    <a:p>
                      <a:pPr algn="ctr"/>
                      <a:r>
                        <a:rPr lang="en-AU" sz="1000" b="0">
                          <a:solidFill>
                            <a:schemeClr val="tx1"/>
                          </a:solidFill>
                          <a:latin typeface="+mn-lt"/>
                        </a:rPr>
                        <a:t>Intermediate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tc>
                  <a:txBody>
                    <a:bodyPr/>
                    <a:lstStyle/>
                    <a:p>
                      <a:pPr algn="ctr"/>
                      <a:r>
                        <a:rPr lang="en-AU" sz="1000" b="0">
                          <a:solidFill>
                            <a:schemeClr val="tx1"/>
                          </a:solidFill>
                          <a:latin typeface="+mn-lt"/>
                        </a:rPr>
                        <a:t>Intermediate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tc>
                  <a:txBody>
                    <a:bodyPr/>
                    <a:lstStyle/>
                    <a:p>
                      <a:pPr algn="ctr"/>
                      <a:r>
                        <a:rPr lang="en-AU" sz="1000" b="0" i="0">
                          <a:solidFill>
                            <a:schemeClr val="tx1"/>
                          </a:solidFill>
                          <a:latin typeface="+mn-lt"/>
                        </a:rPr>
                        <a:t>Not Applicable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AU" sz="1000" b="0">
                          <a:solidFill>
                            <a:schemeClr val="tx1"/>
                          </a:solidFill>
                          <a:latin typeface="+mn-lt"/>
                        </a:rPr>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extLst>
                  <a:ext uri="{0D108BD9-81ED-4DB2-BD59-A6C34878D82A}">
                    <a16:rowId xmlns:a16="http://schemas.microsoft.com/office/drawing/2014/main" val="2703460178"/>
                  </a:ext>
                </a:extLst>
              </a:tr>
            </a:tbl>
          </a:graphicData>
        </a:graphic>
      </p:graphicFrame>
      <p:pic>
        <p:nvPicPr>
          <p:cNvPr id="22" name="Graphic 2">
            <a:extLst>
              <a:ext uri="{FF2B5EF4-FFF2-40B4-BE49-F238E27FC236}">
                <a16:creationId xmlns:a16="http://schemas.microsoft.com/office/drawing/2014/main" id="{19AE7FE7-9DA8-400F-8085-9F5A6366E2F9}"/>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59085" y="253217"/>
            <a:ext cx="270665" cy="325715"/>
          </a:xfrm>
          <a:prstGeom prst="rect">
            <a:avLst/>
          </a:prstGeom>
        </p:spPr>
      </p:pic>
      <p:sp>
        <p:nvSpPr>
          <p:cNvPr id="10" name="TextBox 9">
            <a:extLst>
              <a:ext uri="{FF2B5EF4-FFF2-40B4-BE49-F238E27FC236}">
                <a16:creationId xmlns:a16="http://schemas.microsoft.com/office/drawing/2014/main" id="{EF4847D2-2AF7-4087-97B9-54FB6C16F956}"/>
              </a:ext>
            </a:extLst>
          </p:cNvPr>
          <p:cNvSpPr txBox="1"/>
          <p:nvPr/>
        </p:nvSpPr>
        <p:spPr>
          <a:xfrm>
            <a:off x="720000" y="3960000"/>
            <a:ext cx="6548101" cy="200055"/>
          </a:xfrm>
          <a:prstGeom prst="rect">
            <a:avLst/>
          </a:prstGeom>
          <a:noFill/>
        </p:spPr>
        <p:txBody>
          <a:bodyPr wrap="square" rtlCol="0">
            <a:spAutoFit/>
          </a:bodyPr>
          <a:lstStyle/>
          <a:p>
            <a:r>
              <a:rPr lang="en-AU" sz="700" b="1"/>
              <a:t>^ Niche Case Manager roles excluded from demonstrating this core competency:</a:t>
            </a:r>
            <a:r>
              <a:rPr lang="en-AU" sz="700"/>
              <a:t> Industrial Deafness (ID), Tail Medical and Work Injury Damages (WID) </a:t>
            </a:r>
          </a:p>
        </p:txBody>
      </p:sp>
      <p:sp>
        <p:nvSpPr>
          <p:cNvPr id="11" name="TextBox 10">
            <a:extLst>
              <a:ext uri="{FF2B5EF4-FFF2-40B4-BE49-F238E27FC236}">
                <a16:creationId xmlns:a16="http://schemas.microsoft.com/office/drawing/2014/main" id="{4B422A9C-E165-43D6-8ECC-9FC1DFB25735}"/>
              </a:ext>
            </a:extLst>
          </p:cNvPr>
          <p:cNvSpPr txBox="1"/>
          <p:nvPr/>
        </p:nvSpPr>
        <p:spPr>
          <a:xfrm>
            <a:off x="720000" y="4240800"/>
            <a:ext cx="5948025" cy="200055"/>
          </a:xfrm>
          <a:prstGeom prst="rect">
            <a:avLst/>
          </a:prstGeom>
          <a:noFill/>
        </p:spPr>
        <p:txBody>
          <a:bodyPr wrap="square" rtlCol="0">
            <a:spAutoFit/>
          </a:bodyPr>
          <a:lstStyle/>
          <a:p>
            <a:r>
              <a:rPr lang="en-AU" sz="700" b="1"/>
              <a:t>^^ Niche Case Manager roles excluded from the second Foundational statement only: </a:t>
            </a:r>
            <a:r>
              <a:rPr lang="en-AU" sz="700"/>
              <a:t>Low Risk, Tail Medical and Mobile Case Manager </a:t>
            </a:r>
          </a:p>
        </p:txBody>
      </p:sp>
      <p:sp>
        <p:nvSpPr>
          <p:cNvPr id="15" name="Footer Placeholder 1">
            <a:extLst>
              <a:ext uri="{FF2B5EF4-FFF2-40B4-BE49-F238E27FC236}">
                <a16:creationId xmlns:a16="http://schemas.microsoft.com/office/drawing/2014/main" id="{68126354-CAB6-44A8-AACF-EA7869520ADD}"/>
              </a:ext>
            </a:extLst>
          </p:cNvPr>
          <p:cNvSpPr txBox="1">
            <a:spLocks/>
          </p:cNvSpPr>
          <p:nvPr/>
        </p:nvSpPr>
        <p:spPr>
          <a:xfrm>
            <a:off x="983410" y="4783546"/>
            <a:ext cx="6480000" cy="1682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Go to Insert &gt; Header &amp; Footer to add the presentation title to</a:t>
            </a:r>
          </a:p>
        </p:txBody>
      </p:sp>
      <p:sp>
        <p:nvSpPr>
          <p:cNvPr id="19" name="Slide Number Placeholder 3">
            <a:extLst>
              <a:ext uri="{FF2B5EF4-FFF2-40B4-BE49-F238E27FC236}">
                <a16:creationId xmlns:a16="http://schemas.microsoft.com/office/drawing/2014/main" id="{20FC029E-7F39-4CCE-8F32-A15D5C69E689}"/>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26</a:t>
            </a:fld>
            <a:endParaRPr lang="en-AU" sz="900">
              <a:solidFill>
                <a:schemeClr val="tx1"/>
              </a:solidFill>
            </a:endParaRPr>
          </a:p>
        </p:txBody>
      </p:sp>
      <p:sp>
        <p:nvSpPr>
          <p:cNvPr id="21" name="Rectangle 20">
            <a:extLst>
              <a:ext uri="{FF2B5EF4-FFF2-40B4-BE49-F238E27FC236}">
                <a16:creationId xmlns:a16="http://schemas.microsoft.com/office/drawing/2014/main" id="{DB39D92E-0CF0-41F4-A65F-A8125FC4CBB3}"/>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3" name="Picture 22">
            <a:extLst>
              <a:ext uri="{FF2B5EF4-FFF2-40B4-BE49-F238E27FC236}">
                <a16:creationId xmlns:a16="http://schemas.microsoft.com/office/drawing/2014/main" id="{AFC76E87-F386-4FF0-8CA7-D24722D25F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18" name="Rectangle 17">
            <a:extLst>
              <a:ext uri="{FF2B5EF4-FFF2-40B4-BE49-F238E27FC236}">
                <a16:creationId xmlns:a16="http://schemas.microsoft.com/office/drawing/2014/main" id="{2160C140-481D-48FE-A670-B5F8BE4F5DD2}"/>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6" name="object 2">
            <a:extLst>
              <a:ext uri="{FF2B5EF4-FFF2-40B4-BE49-F238E27FC236}">
                <a16:creationId xmlns:a16="http://schemas.microsoft.com/office/drawing/2014/main" id="{53C84E48-09BA-4664-AA68-B752CF7B7F26}"/>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2023</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3031740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430743153"/>
              </p:ext>
            </p:extLst>
          </p:nvPr>
        </p:nvGraphicFramePr>
        <p:xfrm>
          <a:off x="396000" y="1472321"/>
          <a:ext cx="8352000" cy="2740720"/>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467013">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 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Technical</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extLst>
                  <a:ext uri="{0D108BD9-81ED-4DB2-BD59-A6C34878D82A}">
                    <a16:rowId xmlns:a16="http://schemas.microsoft.com/office/drawing/2014/main" val="4038303857"/>
                  </a:ext>
                </a:extLst>
              </a:tr>
              <a:tr h="1002340">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Identifies the correct workers compensation acts and other relevant legislation, compliance, and regulatory</a:t>
                      </a:r>
                      <a:r>
                        <a:rPr lang="en-AU" sz="900" b="0" i="1">
                          <a:solidFill>
                            <a:schemeClr val="tx1"/>
                          </a:solidFill>
                          <a:effectLst/>
                          <a:latin typeface="+mn-lt"/>
                          <a:ea typeface="Times New Roman" panose="02020603050405020304" pitchFamily="18" charset="0"/>
                          <a:cs typeface="Calibri" panose="020F0502020204030204" pitchFamily="34" charset="0"/>
                        </a:rPr>
                        <a:t> </a:t>
                      </a:r>
                      <a:r>
                        <a:rPr lang="en-AU" sz="900" b="0">
                          <a:solidFill>
                            <a:schemeClr val="tx1"/>
                          </a:solidFill>
                          <a:effectLst/>
                          <a:latin typeface="+mn-lt"/>
                          <a:ea typeface="Times New Roman" panose="02020603050405020304" pitchFamily="18" charset="0"/>
                          <a:cs typeface="Calibri" panose="020F0502020204030204" pitchFamily="34" charset="0"/>
                        </a:rPr>
                        <a:t>standards of practice relevant to claims management.</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Applies workers compensation legislation and compliance accurately and complies to and within delegated authority. </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Provides 1:1 internal support and broader coaching (when requested) on compliance issues (including compliance with delegated authority), legislative, regulatory and technical issues on privacy or information security law or fraud.</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5112211"/>
                  </a:ext>
                </a:extLst>
              </a:tr>
              <a:tr h="621353">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Understands legislation regarding obtaining and sharing of information under privacy, security information law and fraud.</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vl="0">
                        <a:lnSpc>
                          <a:spcPct val="107000"/>
                        </a:lnSpc>
                        <a:spcAft>
                          <a:spcPts val="800"/>
                        </a:spcAft>
                        <a:buNone/>
                      </a:pPr>
                      <a:r>
                        <a:rPr lang="en-AU" sz="900" b="0" i="0" u="none" strike="noStrike" noProof="0">
                          <a:solidFill>
                            <a:schemeClr val="tx1"/>
                          </a:solidFill>
                          <a:effectLst/>
                        </a:rPr>
                        <a:t>Discuss and support stakeholder's understanding with adhering to the correct privacy, information security laws, processes and fraud.</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strike="sngStrike">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7000"/>
                        </a:lnSpc>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3014078711"/>
                  </a:ext>
                </a:extLst>
              </a:tr>
              <a:tr h="570415">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Seeks technical support and guidance where needed.</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 </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 </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tc>
                  <a:txBody>
                    <a:bodyPr/>
                    <a:lstStyle/>
                    <a:p>
                      <a:pPr>
                        <a:lnSpc>
                          <a:spcPct val="107000"/>
                        </a:lnSpc>
                        <a:spcAft>
                          <a:spcPts val="800"/>
                        </a:spcAft>
                      </a:pPr>
                      <a:r>
                        <a:rPr lang="en-AU" sz="900" b="0">
                          <a:solidFill>
                            <a:srgbClr val="000000"/>
                          </a:solidFill>
                          <a:effectLst/>
                          <a:latin typeface="+mn-lt"/>
                          <a:ea typeface="Times New Roman" panose="02020603050405020304" pitchFamily="18" charset="0"/>
                          <a:cs typeface="Calibri" panose="020F0502020204030204" pitchFamily="34" charset="0"/>
                        </a:rPr>
                        <a:t> </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890174347"/>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298813" y="201457"/>
            <a:ext cx="1910824" cy="261610"/>
          </a:xfrm>
          <a:prstGeom prst="rect">
            <a:avLst/>
          </a:prstGeom>
          <a:noFill/>
        </p:spPr>
        <p:txBody>
          <a:bodyPr wrap="square" rtlCol="0">
            <a:spAutoFit/>
          </a:bodyPr>
          <a:lstStyle/>
          <a:p>
            <a:r>
              <a:rPr lang="en-US" sz="1100" b="0" i="0">
                <a:solidFill>
                  <a:schemeClr val="bg1"/>
                </a:solidFill>
              </a:rPr>
              <a:t>Scheme Regulation</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Legislation and Compliance </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103788" y="817880"/>
            <a:ext cx="8352929" cy="430887"/>
          </a:xfrm>
          <a:prstGeom prst="rect">
            <a:avLst/>
          </a:prstGeom>
          <a:noFill/>
        </p:spPr>
        <p:txBody>
          <a:bodyPr wrap="square" rtlCol="0">
            <a:spAutoFit/>
          </a:bodyPr>
          <a:lstStyle/>
          <a:p>
            <a:r>
              <a:rPr lang="en-AU" sz="1100"/>
              <a:t>Knowledge of legislation as applied to Workers Compensation, administrative law, and the compliance requirements established by icare, the Regulator and the Claims Service Provider or Agent.</a:t>
            </a:r>
            <a:endParaRPr lang="en-AU" sz="800" i="1">
              <a:highlight>
                <a:srgbClr val="FFFF00"/>
              </a:highlight>
            </a:endParaRPr>
          </a:p>
        </p:txBody>
      </p:sp>
      <p:sp>
        <p:nvSpPr>
          <p:cNvPr id="18" name="Slide Number Placeholder 3">
            <a:extLst>
              <a:ext uri="{FF2B5EF4-FFF2-40B4-BE49-F238E27FC236}">
                <a16:creationId xmlns:a16="http://schemas.microsoft.com/office/drawing/2014/main" id="{27D6216F-5E2E-4D4B-BA11-3C33F81CB49A}"/>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27</a:t>
            </a:fld>
            <a:endParaRPr lang="en-AU" sz="900">
              <a:solidFill>
                <a:schemeClr val="tx1"/>
              </a:solidFill>
            </a:endParaRPr>
          </a:p>
        </p:txBody>
      </p:sp>
      <p:pic>
        <p:nvPicPr>
          <p:cNvPr id="19" name="Graphic 2">
            <a:extLst>
              <a:ext uri="{FF2B5EF4-FFF2-40B4-BE49-F238E27FC236}">
                <a16:creationId xmlns:a16="http://schemas.microsoft.com/office/drawing/2014/main" id="{764C72B8-C3C2-4F21-95EE-9C3609AC5BEA}"/>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59085" y="253217"/>
            <a:ext cx="270665" cy="325715"/>
          </a:xfrm>
          <a:prstGeom prst="rect">
            <a:avLst/>
          </a:prstGeom>
        </p:spPr>
      </p:pic>
      <p:sp>
        <p:nvSpPr>
          <p:cNvPr id="20" name="Rectangle 19">
            <a:extLst>
              <a:ext uri="{FF2B5EF4-FFF2-40B4-BE49-F238E27FC236}">
                <a16:creationId xmlns:a16="http://schemas.microsoft.com/office/drawing/2014/main" id="{351991FD-C166-4942-9726-DE28AEB886E8}"/>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CB72A773-7D80-47F1-95A5-7FFBAFAA41E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21" name="Rectangle 20">
            <a:extLst>
              <a:ext uri="{FF2B5EF4-FFF2-40B4-BE49-F238E27FC236}">
                <a16:creationId xmlns:a16="http://schemas.microsoft.com/office/drawing/2014/main" id="{205A2E0C-EA96-4456-BD24-3F96C14B2260}"/>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3" name="object 2">
            <a:extLst>
              <a:ext uri="{FF2B5EF4-FFF2-40B4-BE49-F238E27FC236}">
                <a16:creationId xmlns:a16="http://schemas.microsoft.com/office/drawing/2014/main" id="{ACA22EA0-3380-4E9B-8B81-EB5032EAA731}"/>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2603563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219125854"/>
              </p:ext>
            </p:extLst>
          </p:nvPr>
        </p:nvGraphicFramePr>
        <p:xfrm>
          <a:off x="396000" y="1476424"/>
          <a:ext cx="8352000" cy="2028459"/>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533351">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 Team Leader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Technical</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tc>
                  <a:txBody>
                    <a:bodyPr/>
                    <a:lstStyle/>
                    <a:p>
                      <a:pPr marL="6350" indent="-6350" algn="ctr">
                        <a:lnSpc>
                          <a:spcPct val="103000"/>
                        </a:lnSpc>
                        <a:spcAft>
                          <a:spcPts val="145"/>
                        </a:spcAft>
                      </a:pPr>
                      <a:r>
                        <a:rPr lang="en-AU" sz="1050" b="1">
                          <a:solidFill>
                            <a:schemeClr val="bg1"/>
                          </a:solidFill>
                          <a:effectLst/>
                          <a:latin typeface="+mn-lt"/>
                        </a:rPr>
                        <a:t>Expert</a:t>
                      </a:r>
                    </a:p>
                    <a:p>
                      <a:pPr marL="6350" indent="-6350" algn="ctr">
                        <a:lnSpc>
                          <a:spcPct val="103000"/>
                        </a:lnSpc>
                        <a:spcAft>
                          <a:spcPts val="145"/>
                        </a:spcAft>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extLst>
                  <a:ext uri="{0D108BD9-81ED-4DB2-BD59-A6C34878D82A}">
                    <a16:rowId xmlns:a16="http://schemas.microsoft.com/office/drawing/2014/main" val="4038303857"/>
                  </a:ext>
                </a:extLst>
              </a:tr>
              <a:tr h="1495108">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Understands medical and factual information and how to make evidence based, timely and sound </a:t>
                      </a:r>
                      <a:r>
                        <a:rPr lang="en-AU" sz="900" b="0" strike="noStrike">
                          <a:solidFill>
                            <a:schemeClr val="tx1"/>
                          </a:solidFill>
                          <a:effectLst/>
                          <a:latin typeface="+mn-lt"/>
                          <a:ea typeface="Times New Roman" panose="02020603050405020304" pitchFamily="18" charset="0"/>
                          <a:cs typeface="Calibri" panose="020F0502020204030204" pitchFamily="34" charset="0"/>
                        </a:rPr>
                        <a:t>eligibility and liability </a:t>
                      </a:r>
                      <a:r>
                        <a:rPr lang="en-AU" sz="900" b="0">
                          <a:solidFill>
                            <a:schemeClr val="tx1"/>
                          </a:solidFill>
                          <a:effectLst/>
                          <a:latin typeface="+mn-lt"/>
                          <a:ea typeface="Times New Roman" panose="02020603050405020304" pitchFamily="18" charset="0"/>
                          <a:cs typeface="Calibri" panose="020F0502020204030204" pitchFamily="34" charset="0"/>
                        </a:rPr>
                        <a:t>decisions in accordance with relevant legislation and regulatory requirements, and understands the impact of decisions on injured people, inclusive of those with psychological injuries.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Interprets medical and factual information to make evidence based, timely and sound </a:t>
                      </a:r>
                      <a:r>
                        <a:rPr lang="en-AU" sz="900" b="0" strike="noStrike">
                          <a:solidFill>
                            <a:schemeClr val="tx1"/>
                          </a:solidFill>
                          <a:effectLst/>
                          <a:latin typeface="+mn-lt"/>
                          <a:ea typeface="Times New Roman" panose="02020603050405020304" pitchFamily="18" charset="0"/>
                          <a:cs typeface="Calibri" panose="020F0502020204030204" pitchFamily="34" charset="0"/>
                        </a:rPr>
                        <a:t>eligibility and liability </a:t>
                      </a:r>
                      <a:r>
                        <a:rPr lang="en-AU" sz="900" b="0">
                          <a:solidFill>
                            <a:schemeClr val="tx1"/>
                          </a:solidFill>
                          <a:effectLst/>
                          <a:latin typeface="+mn-lt"/>
                          <a:ea typeface="Times New Roman" panose="02020603050405020304" pitchFamily="18" charset="0"/>
                          <a:cs typeface="Calibri" panose="020F0502020204030204" pitchFamily="34" charset="0"/>
                        </a:rPr>
                        <a:t>decisions in accordance with relevant </a:t>
                      </a:r>
                      <a:r>
                        <a:rPr lang="en-AU" sz="900" b="0" strike="noStrike">
                          <a:solidFill>
                            <a:schemeClr val="tx1"/>
                          </a:solidFill>
                          <a:effectLst/>
                          <a:latin typeface="+mn-lt"/>
                          <a:ea typeface="Times New Roman" panose="02020603050405020304" pitchFamily="18" charset="0"/>
                          <a:cs typeface="Calibri" panose="020F0502020204030204" pitchFamily="34" charset="0"/>
                        </a:rPr>
                        <a:t>legislation</a:t>
                      </a:r>
                      <a:r>
                        <a:rPr lang="en-AU" sz="900" b="0">
                          <a:solidFill>
                            <a:schemeClr val="tx1"/>
                          </a:solidFill>
                          <a:effectLst/>
                          <a:latin typeface="+mn-lt"/>
                          <a:ea typeface="Times New Roman" panose="02020603050405020304" pitchFamily="18" charset="0"/>
                          <a:cs typeface="Calibri" panose="020F0502020204030204" pitchFamily="34" charset="0"/>
                        </a:rPr>
                        <a:t> guidelines, and understands the impact of decisions on injured people, inclusive of those with psychological injuries.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Provides 1:1 internal support and broader coaching (when requested) </a:t>
                      </a:r>
                      <a:r>
                        <a:rPr lang="en-AU" sz="900" b="0" strike="noStrike">
                          <a:solidFill>
                            <a:schemeClr val="tx1"/>
                          </a:solidFill>
                          <a:effectLst/>
                          <a:latin typeface="+mn-lt"/>
                          <a:ea typeface="Times New Roman" panose="02020603050405020304" pitchFamily="18" charset="0"/>
                          <a:cs typeface="Calibri" panose="020F0502020204030204" pitchFamily="34" charset="0"/>
                        </a:rPr>
                        <a:t>on gaps and inconsistencies in information and/or on complex application of case law </a:t>
                      </a:r>
                      <a:r>
                        <a:rPr lang="en-AU" sz="900" b="0">
                          <a:solidFill>
                            <a:schemeClr val="tx1"/>
                          </a:solidFill>
                          <a:effectLst/>
                          <a:latin typeface="+mn-lt"/>
                          <a:ea typeface="Times New Roman" panose="02020603050405020304" pitchFamily="18" charset="0"/>
                          <a:cs typeface="Calibri" panose="020F0502020204030204" pitchFamily="34" charset="0"/>
                        </a:rPr>
                        <a:t>to enable evidence based, timely and sound </a:t>
                      </a:r>
                      <a:r>
                        <a:rPr lang="en-AU" sz="900" b="0" strike="noStrike">
                          <a:solidFill>
                            <a:schemeClr val="tx1"/>
                          </a:solidFill>
                          <a:effectLst/>
                          <a:latin typeface="+mn-lt"/>
                          <a:ea typeface="Times New Roman" panose="02020603050405020304" pitchFamily="18" charset="0"/>
                          <a:cs typeface="Calibri" panose="020F0502020204030204" pitchFamily="34" charset="0"/>
                        </a:rPr>
                        <a:t>eligibility and liability </a:t>
                      </a:r>
                      <a:r>
                        <a:rPr lang="en-AU" sz="900" b="0">
                          <a:solidFill>
                            <a:schemeClr val="tx1"/>
                          </a:solidFill>
                          <a:effectLst/>
                          <a:latin typeface="+mn-lt"/>
                          <a:ea typeface="Times New Roman" panose="02020603050405020304" pitchFamily="18" charset="0"/>
                          <a:cs typeface="Calibri" panose="020F0502020204030204" pitchFamily="34" charset="0"/>
                        </a:rPr>
                        <a:t>decisions in accordance with relevant legislation. </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5112211"/>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323527" y="201268"/>
            <a:ext cx="1910824" cy="261610"/>
          </a:xfrm>
          <a:prstGeom prst="rect">
            <a:avLst/>
          </a:prstGeom>
          <a:noFill/>
        </p:spPr>
        <p:txBody>
          <a:bodyPr wrap="square" rtlCol="0">
            <a:spAutoFit/>
          </a:bodyPr>
          <a:lstStyle/>
          <a:p>
            <a:r>
              <a:rPr lang="en-US" sz="1100" b="0" i="0">
                <a:solidFill>
                  <a:schemeClr val="bg1"/>
                </a:solidFill>
              </a:rPr>
              <a:t>Scheme Regulation</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Eligibility and Liability </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911120"/>
            <a:ext cx="8352929" cy="430887"/>
          </a:xfrm>
          <a:prstGeom prst="rect">
            <a:avLst/>
          </a:prstGeom>
          <a:noFill/>
        </p:spPr>
        <p:txBody>
          <a:bodyPr wrap="square" rtlCol="0">
            <a:spAutoFit/>
          </a:bodyPr>
          <a:lstStyle/>
          <a:p>
            <a:r>
              <a:rPr lang="en-AU" sz="1100"/>
              <a:t>Knowledge and skills to make decisions in alignment with claim eligibility and enact liability decisions on new, ongoing and recurrent claims, in accordance with relevant policies, workers compensation legislation and industry standards</a:t>
            </a:r>
          </a:p>
        </p:txBody>
      </p:sp>
      <p:sp>
        <p:nvSpPr>
          <p:cNvPr id="18" name="Slide Number Placeholder 3">
            <a:extLst>
              <a:ext uri="{FF2B5EF4-FFF2-40B4-BE49-F238E27FC236}">
                <a16:creationId xmlns:a16="http://schemas.microsoft.com/office/drawing/2014/main" id="{DB417EAE-C200-4D2E-84E2-553C440B234F}"/>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28</a:t>
            </a:fld>
            <a:endParaRPr lang="en-AU" sz="900">
              <a:solidFill>
                <a:schemeClr val="tx1"/>
              </a:solidFill>
            </a:endParaRPr>
          </a:p>
        </p:txBody>
      </p:sp>
      <p:pic>
        <p:nvPicPr>
          <p:cNvPr id="20" name="Graphic 2">
            <a:extLst>
              <a:ext uri="{FF2B5EF4-FFF2-40B4-BE49-F238E27FC236}">
                <a16:creationId xmlns:a16="http://schemas.microsoft.com/office/drawing/2014/main" id="{48132D22-E964-43DB-A01E-EBD3A763F249}"/>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59085" y="253217"/>
            <a:ext cx="270665" cy="325715"/>
          </a:xfrm>
          <a:prstGeom prst="rect">
            <a:avLst/>
          </a:prstGeom>
        </p:spPr>
      </p:pic>
      <p:sp>
        <p:nvSpPr>
          <p:cNvPr id="21" name="Rectangle 20">
            <a:extLst>
              <a:ext uri="{FF2B5EF4-FFF2-40B4-BE49-F238E27FC236}">
                <a16:creationId xmlns:a16="http://schemas.microsoft.com/office/drawing/2014/main" id="{CA6330E1-B6D1-47BE-865E-C282490D3413}"/>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3" name="Picture 22">
            <a:extLst>
              <a:ext uri="{FF2B5EF4-FFF2-40B4-BE49-F238E27FC236}">
                <a16:creationId xmlns:a16="http://schemas.microsoft.com/office/drawing/2014/main" id="{2B002657-46ED-415A-93BB-4694EB27E1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22" name="Rectangle 21">
            <a:extLst>
              <a:ext uri="{FF2B5EF4-FFF2-40B4-BE49-F238E27FC236}">
                <a16:creationId xmlns:a16="http://schemas.microsoft.com/office/drawing/2014/main" id="{3759FA8A-FD9E-4414-A347-EA914E385D0D}"/>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5" name="object 2">
            <a:extLst>
              <a:ext uri="{FF2B5EF4-FFF2-40B4-BE49-F238E27FC236}">
                <a16:creationId xmlns:a16="http://schemas.microsoft.com/office/drawing/2014/main" id="{18BFAD84-19F7-4EFC-8293-5D584B79B487}"/>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2023</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1898252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436594866"/>
              </p:ext>
            </p:extLst>
          </p:nvPr>
        </p:nvGraphicFramePr>
        <p:xfrm>
          <a:off x="396000" y="1392535"/>
          <a:ext cx="8352000" cy="2284279"/>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351453">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0">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Technical</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extLst>
                  <a:ext uri="{0D108BD9-81ED-4DB2-BD59-A6C34878D82A}">
                    <a16:rowId xmlns:a16="http://schemas.microsoft.com/office/drawing/2014/main" val="4038303857"/>
                  </a:ext>
                </a:extLst>
              </a:tr>
              <a:tr h="1088857">
                <a:tc>
                  <a:txBody>
                    <a:bodyPr/>
                    <a:lstStyle/>
                    <a:p>
                      <a:pPr>
                        <a:lnSpc>
                          <a:spcPct val="107000"/>
                        </a:lnSpc>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Obtains the information required to calculate weekly benefits, including changes to benefits as needed</a:t>
                      </a:r>
                      <a:r>
                        <a:rPr lang="en-AU" sz="900" b="0">
                          <a:solidFill>
                            <a:schemeClr val="tx1"/>
                          </a:solidFill>
                          <a:effectLst/>
                          <a:latin typeface="+mn-lt"/>
                          <a:ea typeface="Times New Roman" panose="02020603050405020304" pitchFamily="18" charset="0"/>
                          <a:cs typeface="Calibri" panose="020F0502020204030204" pitchFamily="34" charset="0"/>
                        </a:rPr>
                        <a:t> (e.g. Pre-Injury Average Weekly Earnings (PIAWE), Average Weekly Earnings (AWE), Current Weekly Wage Rate (CWWR), Work Capacity Decisions). *</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pPr>
                      <a:r>
                        <a:rPr lang="en-AU" sz="800" b="0" i="1" kern="1200">
                          <a:solidFill>
                            <a:schemeClr val="tx1"/>
                          </a:solidFill>
                          <a:effectLst/>
                          <a:latin typeface="+mn-lt"/>
                          <a:ea typeface="Times New Roman" panose="02020603050405020304" pitchFamily="18" charset="0"/>
                          <a:cs typeface="Times New Roman" panose="02020603050405020304" pitchFamily="18" charset="0"/>
                        </a:rPr>
                        <a:t>Calculates weekly benefits, </a:t>
                      </a:r>
                      <a:r>
                        <a:rPr lang="en-AU" sz="800" b="0" i="1" kern="1200">
                          <a:solidFill>
                            <a:schemeClr val="tx1"/>
                          </a:solidFill>
                          <a:effectLst/>
                          <a:latin typeface="+mn-lt"/>
                          <a:ea typeface="Calibri" panose="020F0502020204030204" pitchFamily="34" charset="0"/>
                          <a:cs typeface="Times New Roman" panose="02020603050405020304" pitchFamily="18" charset="0"/>
                        </a:rPr>
                        <a:t>including changes to benefits as needed</a:t>
                      </a:r>
                      <a:r>
                        <a:rPr lang="en-AU" sz="800" b="0" i="1" kern="1200">
                          <a:solidFill>
                            <a:schemeClr val="tx1"/>
                          </a:solidFill>
                          <a:effectLst/>
                          <a:latin typeface="+mn-lt"/>
                          <a:ea typeface="Times New Roman" panose="02020603050405020304" pitchFamily="18" charset="0"/>
                          <a:cs typeface="Times New Roman" panose="02020603050405020304" pitchFamily="18" charset="0"/>
                        </a:rPr>
                        <a:t> (PIAWE, AWE, CWWR, Work Capacity Decisions) in line with legislative requirements, Regulatory Guidelines, Standards of Practice, and organisational procedures, on complex claims. </a:t>
                      </a:r>
                      <a:endParaRPr lang="en-AU" sz="800" b="0" i="1" kern="120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Reviews and approves complex weekly benefit calculations, </a:t>
                      </a:r>
                      <a:r>
                        <a:rPr lang="en-AU" sz="900" b="0">
                          <a:solidFill>
                            <a:schemeClr val="tx1"/>
                          </a:solidFill>
                          <a:effectLst/>
                          <a:latin typeface="+mn-lt"/>
                          <a:ea typeface="Calibri" panose="020F0502020204030204" pitchFamily="34" charset="0"/>
                          <a:cs typeface="Times New Roman" panose="02020603050405020304" pitchFamily="18" charset="0"/>
                        </a:rPr>
                        <a:t>including changes to benefits as needed</a:t>
                      </a:r>
                      <a:r>
                        <a:rPr lang="en-AU" sz="900" b="0">
                          <a:solidFill>
                            <a:schemeClr val="tx1"/>
                          </a:solidFill>
                          <a:effectLst/>
                          <a:latin typeface="+mn-lt"/>
                          <a:ea typeface="Times New Roman" panose="02020603050405020304" pitchFamily="18" charset="0"/>
                          <a:cs typeface="Calibri" panose="020F0502020204030204" pitchFamily="34" charset="0"/>
                        </a:rPr>
                        <a:t> (PIAWE, AWE, CWWR, Work Capacity decisions) that include multiple components.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5112211"/>
                  </a:ext>
                </a:extLst>
              </a:tr>
              <a:tr h="843969">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Understands the relevant legislation and Regulatory Guidelines that relate to permanent impairment entitlements.#</a:t>
                      </a:r>
                      <a:endParaRPr lang="en-AU" sz="900" b="1">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pPr>
                      <a:r>
                        <a:rPr lang="en-AU" sz="800" b="0" i="1" kern="1200">
                          <a:solidFill>
                            <a:schemeClr val="tx1"/>
                          </a:solidFill>
                          <a:effectLst/>
                          <a:latin typeface="+mn-lt"/>
                          <a:ea typeface="Times New Roman" panose="02020603050405020304" pitchFamily="18" charset="0"/>
                          <a:cs typeface="Times New Roman" panose="02020603050405020304" pitchFamily="18" charset="0"/>
                        </a:rPr>
                        <a:t>Applies the relevant legislation and Regulatory Guidelines to assess and calculate non-complex permanent impairment entitlements, and other benefits throughout the life cycle of a claim.</a:t>
                      </a:r>
                      <a:endParaRPr lang="en-AU" sz="800" b="0" i="1" kern="120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solidFill>
                          <a:schemeClr val="tx1"/>
                        </a:solidFill>
                        <a:effectLst/>
                        <a:highlight>
                          <a:srgbClr val="FF00FF"/>
                        </a:highligh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862182668"/>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395535" y="207937"/>
            <a:ext cx="1910824" cy="261610"/>
          </a:xfrm>
          <a:prstGeom prst="rect">
            <a:avLst/>
          </a:prstGeom>
          <a:noFill/>
        </p:spPr>
        <p:txBody>
          <a:bodyPr wrap="square" rtlCol="0">
            <a:spAutoFit/>
          </a:bodyPr>
          <a:lstStyle/>
          <a:p>
            <a:r>
              <a:rPr lang="en-US" sz="1100" b="0" i="0">
                <a:solidFill>
                  <a:schemeClr val="bg1"/>
                </a:solidFill>
              </a:rPr>
              <a:t>Scheme Regulation</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a:solidFill>
                  <a:schemeClr val="bg1"/>
                </a:solidFill>
                <a:latin typeface="+mj-lt"/>
              </a:rPr>
              <a:t>Weekly Benefits and Entitlements </a:t>
            </a:r>
          </a:p>
        </p:txBody>
      </p:sp>
      <p:sp>
        <p:nvSpPr>
          <p:cNvPr id="12" name="TextBox 11">
            <a:extLst>
              <a:ext uri="{FF2B5EF4-FFF2-40B4-BE49-F238E27FC236}">
                <a16:creationId xmlns:a16="http://schemas.microsoft.com/office/drawing/2014/main" id="{B264BDDB-0C30-49F8-974F-42475626DC5B}"/>
              </a:ext>
            </a:extLst>
          </p:cNvPr>
          <p:cNvSpPr txBox="1"/>
          <p:nvPr/>
        </p:nvSpPr>
        <p:spPr>
          <a:xfrm>
            <a:off x="378283" y="851092"/>
            <a:ext cx="8352929" cy="430887"/>
          </a:xfrm>
          <a:prstGeom prst="rect">
            <a:avLst/>
          </a:prstGeom>
          <a:noFill/>
        </p:spPr>
        <p:txBody>
          <a:bodyPr wrap="square" rtlCol="0">
            <a:spAutoFit/>
          </a:bodyPr>
          <a:lstStyle/>
          <a:p>
            <a:r>
              <a:rPr lang="en-AU" sz="1100"/>
              <a:t>Understanding of how weekly benefits, Work Capacity Decisions and other payments and entitlements are calculated according Workers Compensation regulations and legislation</a:t>
            </a:r>
            <a:endParaRPr lang="en-AU" sz="1100">
              <a:solidFill>
                <a:schemeClr val="accent1"/>
              </a:solidFill>
            </a:endParaRPr>
          </a:p>
        </p:txBody>
      </p:sp>
      <p:sp>
        <p:nvSpPr>
          <p:cNvPr id="18" name="Slide Number Placeholder 3">
            <a:extLst>
              <a:ext uri="{FF2B5EF4-FFF2-40B4-BE49-F238E27FC236}">
                <a16:creationId xmlns:a16="http://schemas.microsoft.com/office/drawing/2014/main" id="{FE1D0A68-386F-4F71-AAB3-02E7A71055C0}"/>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29</a:t>
            </a:fld>
            <a:endParaRPr lang="en-AU" sz="900">
              <a:solidFill>
                <a:schemeClr val="tx1"/>
              </a:solidFill>
            </a:endParaRPr>
          </a:p>
        </p:txBody>
      </p:sp>
      <p:pic>
        <p:nvPicPr>
          <p:cNvPr id="20" name="Graphic 2">
            <a:extLst>
              <a:ext uri="{FF2B5EF4-FFF2-40B4-BE49-F238E27FC236}">
                <a16:creationId xmlns:a16="http://schemas.microsoft.com/office/drawing/2014/main" id="{749612B8-61E7-4705-B80B-0F50AD6BE6B6}"/>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59085" y="253217"/>
            <a:ext cx="270665" cy="325715"/>
          </a:xfrm>
          <a:prstGeom prst="rect">
            <a:avLst/>
          </a:prstGeom>
        </p:spPr>
      </p:pic>
      <p:sp>
        <p:nvSpPr>
          <p:cNvPr id="21" name="Rectangle 20">
            <a:extLst>
              <a:ext uri="{FF2B5EF4-FFF2-40B4-BE49-F238E27FC236}">
                <a16:creationId xmlns:a16="http://schemas.microsoft.com/office/drawing/2014/main" id="{95BDD4F5-537B-4730-8DF6-9DF07618E2ED}"/>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3" name="Picture 22">
            <a:extLst>
              <a:ext uri="{FF2B5EF4-FFF2-40B4-BE49-F238E27FC236}">
                <a16:creationId xmlns:a16="http://schemas.microsoft.com/office/drawing/2014/main" id="{18711423-6E2B-463C-89F3-A368F2F8FF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19" name="TextBox 18">
            <a:extLst>
              <a:ext uri="{FF2B5EF4-FFF2-40B4-BE49-F238E27FC236}">
                <a16:creationId xmlns:a16="http://schemas.microsoft.com/office/drawing/2014/main" id="{3F676E9D-7915-4A30-ACCD-0FD778D76BA6}"/>
              </a:ext>
            </a:extLst>
          </p:cNvPr>
          <p:cNvSpPr txBox="1"/>
          <p:nvPr/>
        </p:nvSpPr>
        <p:spPr>
          <a:xfrm>
            <a:off x="739050" y="3790870"/>
            <a:ext cx="7524813" cy="307777"/>
          </a:xfrm>
          <a:prstGeom prst="rect">
            <a:avLst/>
          </a:prstGeom>
          <a:noFill/>
        </p:spPr>
        <p:txBody>
          <a:bodyPr wrap="square" rtlCol="0">
            <a:spAutoFit/>
          </a:bodyPr>
          <a:lstStyle/>
          <a:p>
            <a:r>
              <a:rPr lang="en-AU" sz="700" b="1"/>
              <a:t>* Niche Case Manager roles excluded from demonstrating this core competency: </a:t>
            </a:r>
            <a:r>
              <a:rPr lang="en-AU" sz="700"/>
              <a:t>Fatalities, Industrial Deafness (ID), Tail Medical CM, Mobile Case Manager and Work Injury Damages (WID)</a:t>
            </a:r>
          </a:p>
        </p:txBody>
      </p:sp>
      <p:sp>
        <p:nvSpPr>
          <p:cNvPr id="22" name="TextBox 21">
            <a:extLst>
              <a:ext uri="{FF2B5EF4-FFF2-40B4-BE49-F238E27FC236}">
                <a16:creationId xmlns:a16="http://schemas.microsoft.com/office/drawing/2014/main" id="{E9C4E5AD-8886-4649-BD95-E87570F8E493}"/>
              </a:ext>
            </a:extLst>
          </p:cNvPr>
          <p:cNvSpPr txBox="1"/>
          <p:nvPr/>
        </p:nvSpPr>
        <p:spPr>
          <a:xfrm>
            <a:off x="694600" y="4104000"/>
            <a:ext cx="7892627" cy="200055"/>
          </a:xfrm>
          <a:prstGeom prst="rect">
            <a:avLst/>
          </a:prstGeom>
          <a:noFill/>
        </p:spPr>
        <p:txBody>
          <a:bodyPr wrap="square" rtlCol="0">
            <a:spAutoFit/>
          </a:bodyPr>
          <a:lstStyle/>
          <a:p>
            <a:r>
              <a:rPr lang="en-AU" sz="700" b="1"/>
              <a:t># Niche Case Manager roles excluded from the second Foundational statement </a:t>
            </a:r>
            <a:r>
              <a:rPr lang="en-AU" sz="700"/>
              <a:t>: Fatalities, Low Risk, Tail Medical CM and Mobile Case Managers </a:t>
            </a:r>
          </a:p>
        </p:txBody>
      </p:sp>
      <p:grpSp>
        <p:nvGrpSpPr>
          <p:cNvPr id="6" name="Group 5">
            <a:extLst>
              <a:ext uri="{FF2B5EF4-FFF2-40B4-BE49-F238E27FC236}">
                <a16:creationId xmlns:a16="http://schemas.microsoft.com/office/drawing/2014/main" id="{9E946107-6301-4109-95D0-89CD96FBEAC0}"/>
              </a:ext>
            </a:extLst>
          </p:cNvPr>
          <p:cNvGrpSpPr/>
          <p:nvPr/>
        </p:nvGrpSpPr>
        <p:grpSpPr>
          <a:xfrm>
            <a:off x="2541125" y="1760072"/>
            <a:ext cx="167092" cy="1247109"/>
            <a:chOff x="2541125" y="1734194"/>
            <a:chExt cx="167092" cy="1247109"/>
          </a:xfrm>
        </p:grpSpPr>
        <p:pic>
          <p:nvPicPr>
            <p:cNvPr id="4" name="Graphic 3" descr="Infinity">
              <a:extLst>
                <a:ext uri="{FF2B5EF4-FFF2-40B4-BE49-F238E27FC236}">
                  <a16:creationId xmlns:a16="http://schemas.microsoft.com/office/drawing/2014/main" id="{B346B1D1-724E-03B1-4506-C4E5929E02C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41125" y="1734194"/>
              <a:ext cx="161962" cy="161962"/>
            </a:xfrm>
            <a:prstGeom prst="rect">
              <a:avLst/>
            </a:prstGeom>
          </p:spPr>
        </p:pic>
        <p:pic>
          <p:nvPicPr>
            <p:cNvPr id="7" name="Graphic 6" descr="Infinity">
              <a:extLst>
                <a:ext uri="{FF2B5EF4-FFF2-40B4-BE49-F238E27FC236}">
                  <a16:creationId xmlns:a16="http://schemas.microsoft.com/office/drawing/2014/main" id="{D0998031-5DEB-F6E6-26F3-9888A0B5766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46255" y="2819341"/>
              <a:ext cx="161962" cy="161962"/>
            </a:xfrm>
            <a:prstGeom prst="rect">
              <a:avLst/>
            </a:prstGeom>
          </p:spPr>
        </p:pic>
      </p:grpSp>
      <p:grpSp>
        <p:nvGrpSpPr>
          <p:cNvPr id="3" name="Group 2">
            <a:extLst>
              <a:ext uri="{FF2B5EF4-FFF2-40B4-BE49-F238E27FC236}">
                <a16:creationId xmlns:a16="http://schemas.microsoft.com/office/drawing/2014/main" id="{EE16E86B-14A4-40D0-8457-B5DC1A5A18D2}"/>
              </a:ext>
            </a:extLst>
          </p:cNvPr>
          <p:cNvGrpSpPr/>
          <p:nvPr/>
        </p:nvGrpSpPr>
        <p:grpSpPr>
          <a:xfrm>
            <a:off x="739050" y="4240800"/>
            <a:ext cx="8364116" cy="307777"/>
            <a:chOff x="600695" y="4225111"/>
            <a:chExt cx="8364116" cy="307777"/>
          </a:xfrm>
        </p:grpSpPr>
        <p:sp>
          <p:nvSpPr>
            <p:cNvPr id="26" name="TextBox 25">
              <a:extLst>
                <a:ext uri="{FF2B5EF4-FFF2-40B4-BE49-F238E27FC236}">
                  <a16:creationId xmlns:a16="http://schemas.microsoft.com/office/drawing/2014/main" id="{0B8775B5-799E-42CF-9F73-2C1736EB6AC5}"/>
                </a:ext>
              </a:extLst>
            </p:cNvPr>
            <p:cNvSpPr txBox="1"/>
            <p:nvPr/>
          </p:nvSpPr>
          <p:spPr>
            <a:xfrm>
              <a:off x="683892" y="4225111"/>
              <a:ext cx="8280919" cy="307777"/>
            </a:xfrm>
            <a:prstGeom prst="rect">
              <a:avLst/>
            </a:prstGeom>
            <a:noFill/>
          </p:spPr>
          <p:txBody>
            <a:bodyPr wrap="square" rtlCol="0">
              <a:spAutoFit/>
            </a:bodyPr>
            <a:lstStyle/>
            <a:p>
              <a:r>
                <a:rPr lang="en-AU" sz="700"/>
                <a:t>This symbol represents a GAP in proficiency requirements, meaning there are no roles currently mapped to that proficiency level. Whilst not mapped to a role, these descriptors provide stepping stone competencies to help an aspiring proficiency role to transition into the experienced proficiency role. </a:t>
              </a:r>
            </a:p>
          </p:txBody>
        </p:sp>
        <p:pic>
          <p:nvPicPr>
            <p:cNvPr id="27" name="Graphic 26" descr="Infinity">
              <a:extLst>
                <a:ext uri="{FF2B5EF4-FFF2-40B4-BE49-F238E27FC236}">
                  <a16:creationId xmlns:a16="http://schemas.microsoft.com/office/drawing/2014/main" id="{A6122CA5-7127-48E2-BD29-D76795F9217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0695" y="4256084"/>
              <a:ext cx="161962" cy="161962"/>
            </a:xfrm>
            <a:prstGeom prst="rect">
              <a:avLst/>
            </a:prstGeom>
          </p:spPr>
        </p:pic>
      </p:grpSp>
      <p:sp>
        <p:nvSpPr>
          <p:cNvPr id="28" name="Rectangle 27">
            <a:extLst>
              <a:ext uri="{FF2B5EF4-FFF2-40B4-BE49-F238E27FC236}">
                <a16:creationId xmlns:a16="http://schemas.microsoft.com/office/drawing/2014/main" id="{02DAB97C-145A-4165-93EC-79DFB7DC3958}"/>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9" name="object 2">
            <a:extLst>
              <a:ext uri="{FF2B5EF4-FFF2-40B4-BE49-F238E27FC236}">
                <a16:creationId xmlns:a16="http://schemas.microsoft.com/office/drawing/2014/main" id="{ADFA32DF-DAE4-4361-BCDE-31A147EBC3A7}"/>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387025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A5147CF-D7FA-4DEB-AAA4-3EF078285C77}"/>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3624"/>
          <a:stretch/>
        </p:blipFill>
        <p:spPr>
          <a:xfrm>
            <a:off x="89756" y="1041109"/>
            <a:ext cx="8676456" cy="3409868"/>
          </a:xfrm>
          <a:prstGeom prst="rect">
            <a:avLst/>
          </a:prstGeom>
        </p:spPr>
      </p:pic>
      <p:pic>
        <p:nvPicPr>
          <p:cNvPr id="20" name="Graphic 19">
            <a:extLst>
              <a:ext uri="{FF2B5EF4-FFF2-40B4-BE49-F238E27FC236}">
                <a16:creationId xmlns:a16="http://schemas.microsoft.com/office/drawing/2014/main" id="{AF082B47-0E1D-4046-BED8-57FD104607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746" y="111971"/>
            <a:ext cx="10376282" cy="653598"/>
          </a:xfrm>
          <a:prstGeom prst="rect">
            <a:avLst/>
          </a:prstGeom>
        </p:spPr>
      </p:pic>
      <p:sp>
        <p:nvSpPr>
          <p:cNvPr id="27" name="TextBox 26">
            <a:extLst>
              <a:ext uri="{FF2B5EF4-FFF2-40B4-BE49-F238E27FC236}">
                <a16:creationId xmlns:a16="http://schemas.microsoft.com/office/drawing/2014/main" id="{54D42B5C-D807-46B2-AD63-3C4BD62EC7F8}"/>
              </a:ext>
            </a:extLst>
          </p:cNvPr>
          <p:cNvSpPr txBox="1"/>
          <p:nvPr/>
        </p:nvSpPr>
        <p:spPr>
          <a:xfrm>
            <a:off x="179512" y="195486"/>
            <a:ext cx="1791528" cy="261610"/>
          </a:xfrm>
          <a:prstGeom prst="rect">
            <a:avLst/>
          </a:prstGeom>
          <a:noFill/>
        </p:spPr>
        <p:txBody>
          <a:bodyPr wrap="square" rtlCol="0">
            <a:spAutoFit/>
          </a:bodyPr>
          <a:lstStyle/>
          <a:p>
            <a:r>
              <a:rPr lang="en-US" sz="1100" b="0" i="0">
                <a:solidFill>
                  <a:schemeClr val="bg1"/>
                </a:solidFill>
                <a:latin typeface="Gotham Book" panose="02000603040000020004" pitchFamily="2" charset="0"/>
              </a:rPr>
              <a:t>Professional Standards</a:t>
            </a:r>
          </a:p>
        </p:txBody>
      </p:sp>
      <p:sp>
        <p:nvSpPr>
          <p:cNvPr id="8" name="TextBox 7">
            <a:extLst>
              <a:ext uri="{FF2B5EF4-FFF2-40B4-BE49-F238E27FC236}">
                <a16:creationId xmlns:a16="http://schemas.microsoft.com/office/drawing/2014/main" id="{4D6D9C57-FBCA-48B2-AA76-0AD01D03AB8A}"/>
              </a:ext>
            </a:extLst>
          </p:cNvPr>
          <p:cNvSpPr txBox="1"/>
          <p:nvPr/>
        </p:nvSpPr>
        <p:spPr>
          <a:xfrm>
            <a:off x="179512" y="1089184"/>
            <a:ext cx="8496944" cy="2085186"/>
          </a:xfrm>
          <a:prstGeom prst="rect">
            <a:avLst/>
          </a:prstGeom>
          <a:noFill/>
        </p:spPr>
        <p:txBody>
          <a:bodyPr wrap="square" lIns="91440" tIns="45720" rIns="91440" bIns="45720" rtlCol="0" anchor="t">
            <a:spAutoFit/>
          </a:bodyPr>
          <a:lstStyle/>
          <a:p>
            <a:r>
              <a:rPr lang="en-AU" sz="1400" b="1" spc="100">
                <a:cs typeface="Arial" panose="020B0604020202020204" pitchFamily="34" charset="0"/>
              </a:rPr>
              <a:t>The Professional Standards Framework makes reference to injured workers and other stakeholders. These are:</a:t>
            </a:r>
            <a:br>
              <a:rPr lang="en-AU" sz="1400" b="1" spc="100">
                <a:cs typeface="Arial" panose="020B0604020202020204" pitchFamily="34" charset="0"/>
              </a:rPr>
            </a:br>
            <a:endParaRPr lang="en-AU" sz="850">
              <a:cs typeface="Arial" panose="020B0604020202020204" pitchFamily="34" charset="0"/>
            </a:endParaRPr>
          </a:p>
          <a:p>
            <a:pPr>
              <a:spcAft>
                <a:spcPts val="300"/>
              </a:spcAft>
            </a:pPr>
            <a:r>
              <a:rPr lang="en-AU" sz="1000" b="1">
                <a:solidFill>
                  <a:schemeClr val="accent4"/>
                </a:solidFill>
                <a:cs typeface="Arial" panose="020B0604020202020204" pitchFamily="34" charset="0"/>
              </a:rPr>
              <a:t>Injured People: </a:t>
            </a:r>
          </a:p>
          <a:p>
            <a:r>
              <a:rPr lang="en-AU" sz="900">
                <a:cs typeface="Arial"/>
              </a:rPr>
              <a:t>Those icare serves, being the people icare cares for as a result of injury or illness.</a:t>
            </a:r>
            <a:endParaRPr lang="en-AU" sz="1000" b="1">
              <a:solidFill>
                <a:schemeClr val="accent4"/>
              </a:solidFill>
              <a:cs typeface="Arial" panose="020B0604020202020204" pitchFamily="34" charset="0"/>
            </a:endParaRPr>
          </a:p>
          <a:p>
            <a:pPr>
              <a:spcAft>
                <a:spcPts val="300"/>
              </a:spcAft>
            </a:pPr>
            <a:endParaRPr lang="en-AU" sz="1000" b="1">
              <a:solidFill>
                <a:schemeClr val="accent4"/>
              </a:solidFill>
              <a:cs typeface="Arial" panose="020B0604020202020204" pitchFamily="34" charset="0"/>
            </a:endParaRPr>
          </a:p>
          <a:p>
            <a:pPr>
              <a:spcAft>
                <a:spcPts val="300"/>
              </a:spcAft>
            </a:pPr>
            <a:r>
              <a:rPr lang="en-AU" sz="1000" b="1">
                <a:solidFill>
                  <a:schemeClr val="accent4"/>
                </a:solidFill>
                <a:cs typeface="Arial" panose="020B0604020202020204" pitchFamily="34" charset="0"/>
              </a:rPr>
              <a:t>Stakeholder: </a:t>
            </a:r>
          </a:p>
          <a:p>
            <a:r>
              <a:rPr lang="en-AU" sz="900">
                <a:cs typeface="Arial"/>
              </a:rPr>
              <a:t>Those icare serves, being the businesses and agencies that icare provides services to or works with in providing services to injured workers.</a:t>
            </a:r>
            <a:endParaRPr lang="en-AU" sz="900">
              <a:cs typeface="Arial" panose="020B0604020202020204" pitchFamily="34" charset="0"/>
            </a:endParaRPr>
          </a:p>
          <a:p>
            <a:endParaRPr lang="en-AU" sz="850">
              <a:cs typeface="Arial" panose="020B0604020202020204" pitchFamily="34" charset="0"/>
            </a:endParaRPr>
          </a:p>
          <a:p>
            <a:pPr>
              <a:spcAft>
                <a:spcPts val="300"/>
              </a:spcAft>
            </a:pPr>
            <a:r>
              <a:rPr lang="en-AU" sz="900">
                <a:cs typeface="Arial" panose="020B0604020202020204" pitchFamily="34" charset="0"/>
              </a:rPr>
              <a:t> </a:t>
            </a:r>
          </a:p>
          <a:p>
            <a:endParaRPr lang="en-AU" sz="900">
              <a:cs typeface="Arial" panose="020B0604020202020204" pitchFamily="34" charset="0"/>
            </a:endParaRPr>
          </a:p>
          <a:p>
            <a:endParaRPr lang="en-AU" sz="850">
              <a:latin typeface="Gotham Book" panose="02000603040000020004" pitchFamily="2" charset="0"/>
            </a:endParaRPr>
          </a:p>
        </p:txBody>
      </p:sp>
      <p:pic>
        <p:nvPicPr>
          <p:cNvPr id="11" name="Graphic 10">
            <a:extLst>
              <a:ext uri="{FF2B5EF4-FFF2-40B4-BE49-F238E27FC236}">
                <a16:creationId xmlns:a16="http://schemas.microsoft.com/office/drawing/2014/main" id="{49FC68A9-9E75-4104-9B45-03319BCE624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0337" y="177148"/>
            <a:ext cx="7403519" cy="491439"/>
          </a:xfrm>
          <a:prstGeom prst="rect">
            <a:avLst/>
          </a:prstGeom>
        </p:spPr>
      </p:pic>
      <p:sp>
        <p:nvSpPr>
          <p:cNvPr id="12" name="TextBox 11">
            <a:extLst>
              <a:ext uri="{FF2B5EF4-FFF2-40B4-BE49-F238E27FC236}">
                <a16:creationId xmlns:a16="http://schemas.microsoft.com/office/drawing/2014/main" id="{DE4A56B6-D62C-4D5F-A672-26961090CFA8}"/>
              </a:ext>
            </a:extLst>
          </p:cNvPr>
          <p:cNvSpPr txBox="1"/>
          <p:nvPr/>
        </p:nvSpPr>
        <p:spPr>
          <a:xfrm>
            <a:off x="2621416" y="184084"/>
            <a:ext cx="6271063" cy="461665"/>
          </a:xfrm>
          <a:prstGeom prst="rect">
            <a:avLst/>
          </a:prstGeom>
          <a:noFill/>
        </p:spPr>
        <p:txBody>
          <a:bodyPr wrap="square" rtlCol="0">
            <a:spAutoFit/>
          </a:bodyPr>
          <a:lstStyle/>
          <a:p>
            <a:r>
              <a:rPr lang="en-US" sz="2400" b="0" i="0">
                <a:solidFill>
                  <a:schemeClr val="bg1"/>
                </a:solidFill>
                <a:latin typeface="Arial" panose="020B0604020202020204" pitchFamily="34" charset="0"/>
                <a:cs typeface="Arial" panose="020B0604020202020204" pitchFamily="34" charset="0"/>
              </a:rPr>
              <a:t>Minimum Standards for Role Functions</a:t>
            </a:r>
            <a:endParaRPr lang="en-US" sz="1600" b="0" i="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03474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2869728178"/>
              </p:ext>
            </p:extLst>
          </p:nvPr>
        </p:nvGraphicFramePr>
        <p:xfrm>
          <a:off x="396000" y="1228796"/>
          <a:ext cx="8352000" cy="2643912"/>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457424">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a:rPr>
                        <a:t>Team Leader, Technical, 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2082"/>
                    </a:solidFill>
                  </a:tcPr>
                </a:tc>
                <a:extLst>
                  <a:ext uri="{0D108BD9-81ED-4DB2-BD59-A6C34878D82A}">
                    <a16:rowId xmlns:a16="http://schemas.microsoft.com/office/drawing/2014/main" val="4038303857"/>
                  </a:ext>
                </a:extLst>
              </a:tr>
              <a:tr h="1010247">
                <a:tc>
                  <a:txBody>
                    <a:bodyPr/>
                    <a:lstStyle/>
                    <a:p>
                      <a:pPr>
                        <a:lnSpc>
                          <a:spcPct val="107000"/>
                        </a:lnSpc>
                        <a:spcAft>
                          <a:spcPts val="800"/>
                        </a:spcAft>
                      </a:pPr>
                      <a:r>
                        <a:rPr lang="en-AU" sz="900" b="0">
                          <a:solidFill>
                            <a:schemeClr val="tx1"/>
                          </a:solidFill>
                          <a:effectLst/>
                          <a:latin typeface="+mn-lt"/>
                          <a:ea typeface="Calibri" panose="020F0502020204030204" pitchFamily="34" charset="0"/>
                          <a:cs typeface="Times New Roman"/>
                        </a:rPr>
                        <a:t>Documents appropriate evidence-based recovery/ return to work goals and timeframes clearly and succinctly in line with compliance requirements. *</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pPr>
                      <a:r>
                        <a:rPr lang="en-AU" sz="800" b="0" i="1" kern="1200">
                          <a:solidFill>
                            <a:schemeClr val="tx1"/>
                          </a:solidFill>
                          <a:effectLst/>
                          <a:latin typeface="+mn-lt"/>
                          <a:ea typeface="Times New Roman" panose="02020603050405020304" pitchFamily="18" charset="0"/>
                          <a:cs typeface="Times New Roman" panose="02020603050405020304" pitchFamily="18" charset="0"/>
                        </a:rPr>
                        <a:t>Records and distributes claims information in accordance with organisational and legislative requirements by using relevant systems to keep information and claim data accurate and up to date.</a:t>
                      </a:r>
                      <a:endParaRPr lang="en-AU" sz="800" b="0" i="1" kern="120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pPr>
                      <a:r>
                        <a:rPr lang="en-AU" sz="900" b="0">
                          <a:solidFill>
                            <a:schemeClr val="tx1"/>
                          </a:solidFill>
                          <a:effectLst/>
                          <a:latin typeface="+mn-lt"/>
                          <a:cs typeface="Times New Roman"/>
                        </a:rPr>
                        <a:t>Provides 1:1 internal and broader support (when requested) to guide and coach others on documentation guidelines, risks and implications for not keeping accurate and complete records.</a:t>
                      </a:r>
                      <a:endParaRPr lang="en-AU" sz="900" b="0">
                        <a:solidFill>
                          <a:schemeClr val="tx1"/>
                        </a:solidFill>
                        <a:effectLst/>
                        <a:highlight>
                          <a:srgbClr val="FFFF00"/>
                        </a:highlight>
                        <a:latin typeface="+mn-lt"/>
                        <a:cs typeface="Times New Roman"/>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5112211"/>
                  </a:ext>
                </a:extLst>
              </a:tr>
              <a:tr h="1137285">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a:rPr>
                        <a:t>Understands the implications of maintaining the confidentiality, accuracy and security of information and data fields, including prompt update of information/data as worker circumstances change.</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pPr>
                      <a:r>
                        <a:rPr lang="en-AU" sz="800" b="0" i="1" kern="1200">
                          <a:solidFill>
                            <a:schemeClr val="tx1"/>
                          </a:solidFill>
                          <a:effectLst/>
                          <a:latin typeface="+mn-lt"/>
                          <a:ea typeface="Times New Roman" panose="02020603050405020304" pitchFamily="18" charset="0"/>
                          <a:cs typeface="Times New Roman" panose="02020603050405020304" pitchFamily="18" charset="0"/>
                        </a:rPr>
                        <a:t>Adheres to privacy and consent obligations whilst maintaining confidentiality, accuracy and security of information and data fields when completing prompt update of information/data as worker circumstances change.</a:t>
                      </a:r>
                      <a:endParaRPr lang="en-AU" sz="800" b="0" i="1" kern="120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Interprets, analyses and records relevant claims data and identifies strategies to support peers in a range of challenging situations.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270743421"/>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293742" y="212738"/>
            <a:ext cx="1910824" cy="261610"/>
          </a:xfrm>
          <a:prstGeom prst="rect">
            <a:avLst/>
          </a:prstGeom>
          <a:noFill/>
        </p:spPr>
        <p:txBody>
          <a:bodyPr wrap="square" rtlCol="0">
            <a:spAutoFit/>
          </a:bodyPr>
          <a:lstStyle/>
          <a:p>
            <a:r>
              <a:rPr lang="en-US" sz="1100" b="0" i="0">
                <a:solidFill>
                  <a:schemeClr val="bg1"/>
                </a:solidFill>
              </a:rPr>
              <a:t>Scheme Regulation</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6014247" cy="461665"/>
          </a:xfrm>
          <a:prstGeom prst="rect">
            <a:avLst/>
          </a:prstGeom>
          <a:noFill/>
        </p:spPr>
        <p:txBody>
          <a:bodyPr wrap="square" rtlCol="0">
            <a:spAutoFit/>
          </a:bodyPr>
          <a:lstStyle/>
          <a:p>
            <a:r>
              <a:rPr lang="en-US" sz="2400" b="0" i="0">
                <a:solidFill>
                  <a:schemeClr val="bg1"/>
                </a:solidFill>
                <a:latin typeface="+mj-lt"/>
              </a:rPr>
              <a:t>Documentation and Records Management </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03915" y="760868"/>
            <a:ext cx="8352929" cy="430887"/>
          </a:xfrm>
          <a:prstGeom prst="rect">
            <a:avLst/>
          </a:prstGeom>
          <a:noFill/>
        </p:spPr>
        <p:txBody>
          <a:bodyPr wrap="square" rtlCol="0">
            <a:spAutoFit/>
          </a:bodyPr>
          <a:lstStyle/>
          <a:p>
            <a:r>
              <a:rPr lang="en-AU" sz="1100"/>
              <a:t>Record, maintain and update information and communications which are timely, objective, accurate and succinct to ensure data integrity. </a:t>
            </a:r>
            <a:endParaRPr lang="en-AU" sz="1100">
              <a:solidFill>
                <a:schemeClr val="accent1"/>
              </a:solidFill>
            </a:endParaRPr>
          </a:p>
        </p:txBody>
      </p:sp>
      <p:sp>
        <p:nvSpPr>
          <p:cNvPr id="18" name="Slide Number Placeholder 3">
            <a:extLst>
              <a:ext uri="{FF2B5EF4-FFF2-40B4-BE49-F238E27FC236}">
                <a16:creationId xmlns:a16="http://schemas.microsoft.com/office/drawing/2014/main" id="{8D858A5A-2515-4C49-8DC3-A8653E9363F8}"/>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30</a:t>
            </a:fld>
            <a:endParaRPr lang="en-AU" sz="900">
              <a:solidFill>
                <a:schemeClr val="tx1"/>
              </a:solidFill>
            </a:endParaRPr>
          </a:p>
        </p:txBody>
      </p:sp>
      <p:pic>
        <p:nvPicPr>
          <p:cNvPr id="20" name="Graphic 2">
            <a:extLst>
              <a:ext uri="{FF2B5EF4-FFF2-40B4-BE49-F238E27FC236}">
                <a16:creationId xmlns:a16="http://schemas.microsoft.com/office/drawing/2014/main" id="{63378DE6-5AE6-438F-BF9B-F195B9C89A07}"/>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59085" y="253217"/>
            <a:ext cx="270665" cy="325715"/>
          </a:xfrm>
          <a:prstGeom prst="rect">
            <a:avLst/>
          </a:prstGeom>
        </p:spPr>
      </p:pic>
      <p:sp>
        <p:nvSpPr>
          <p:cNvPr id="21" name="Rectangle 20">
            <a:extLst>
              <a:ext uri="{FF2B5EF4-FFF2-40B4-BE49-F238E27FC236}">
                <a16:creationId xmlns:a16="http://schemas.microsoft.com/office/drawing/2014/main" id="{B03A7E64-D6C1-4E87-9FE8-05C391C532F7}"/>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3" name="Picture 22">
            <a:extLst>
              <a:ext uri="{FF2B5EF4-FFF2-40B4-BE49-F238E27FC236}">
                <a16:creationId xmlns:a16="http://schemas.microsoft.com/office/drawing/2014/main" id="{6FBF996D-28BB-46A6-84BB-2A07F55C40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19" name="TextBox 18">
            <a:extLst>
              <a:ext uri="{FF2B5EF4-FFF2-40B4-BE49-F238E27FC236}">
                <a16:creationId xmlns:a16="http://schemas.microsoft.com/office/drawing/2014/main" id="{EF561478-F226-473B-8EFE-631769F950CB}"/>
              </a:ext>
            </a:extLst>
          </p:cNvPr>
          <p:cNvSpPr txBox="1"/>
          <p:nvPr/>
        </p:nvSpPr>
        <p:spPr>
          <a:xfrm>
            <a:off x="720000" y="3960000"/>
            <a:ext cx="7952640" cy="200055"/>
          </a:xfrm>
          <a:prstGeom prst="rect">
            <a:avLst/>
          </a:prstGeom>
          <a:noFill/>
        </p:spPr>
        <p:txBody>
          <a:bodyPr wrap="square" rtlCol="0">
            <a:spAutoFit/>
          </a:bodyPr>
          <a:lstStyle/>
          <a:p>
            <a:r>
              <a:rPr lang="en-AU" sz="700" b="1"/>
              <a:t>* Niche Case Manager roles excluded from demonstrating this core competency: </a:t>
            </a:r>
            <a:r>
              <a:rPr lang="en-AU" sz="700"/>
              <a:t>Fatalities, Industrial Deafness (ID), Low Risk, Tail Medical CM and Work Injury Damages (WID)</a:t>
            </a:r>
          </a:p>
        </p:txBody>
      </p:sp>
      <p:grpSp>
        <p:nvGrpSpPr>
          <p:cNvPr id="3" name="Group 2">
            <a:extLst>
              <a:ext uri="{FF2B5EF4-FFF2-40B4-BE49-F238E27FC236}">
                <a16:creationId xmlns:a16="http://schemas.microsoft.com/office/drawing/2014/main" id="{9AE85211-9C86-486D-827C-D71891E4530B}"/>
              </a:ext>
            </a:extLst>
          </p:cNvPr>
          <p:cNvGrpSpPr/>
          <p:nvPr/>
        </p:nvGrpSpPr>
        <p:grpSpPr>
          <a:xfrm>
            <a:off x="2541365" y="1743926"/>
            <a:ext cx="177933" cy="1167165"/>
            <a:chOff x="3252565" y="1694775"/>
            <a:chExt cx="177933" cy="1167165"/>
          </a:xfrm>
        </p:grpSpPr>
        <p:pic>
          <p:nvPicPr>
            <p:cNvPr id="4" name="Graphic 3" descr="Infinity">
              <a:extLst>
                <a:ext uri="{FF2B5EF4-FFF2-40B4-BE49-F238E27FC236}">
                  <a16:creationId xmlns:a16="http://schemas.microsoft.com/office/drawing/2014/main" id="{3AA71C0A-170C-2D8C-A634-D78A3BFB90F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68536" y="1694775"/>
              <a:ext cx="161962" cy="161962"/>
            </a:xfrm>
            <a:prstGeom prst="rect">
              <a:avLst/>
            </a:prstGeom>
          </p:spPr>
        </p:pic>
        <p:pic>
          <p:nvPicPr>
            <p:cNvPr id="22" name="Graphic 21" descr="Infinity">
              <a:extLst>
                <a:ext uri="{FF2B5EF4-FFF2-40B4-BE49-F238E27FC236}">
                  <a16:creationId xmlns:a16="http://schemas.microsoft.com/office/drawing/2014/main" id="{23837203-B482-45A6-98F3-801EB45522F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52565" y="2699978"/>
              <a:ext cx="161962" cy="161962"/>
            </a:xfrm>
            <a:prstGeom prst="rect">
              <a:avLst/>
            </a:prstGeom>
          </p:spPr>
        </p:pic>
      </p:grpSp>
      <p:grpSp>
        <p:nvGrpSpPr>
          <p:cNvPr id="26" name="Group 25">
            <a:extLst>
              <a:ext uri="{FF2B5EF4-FFF2-40B4-BE49-F238E27FC236}">
                <a16:creationId xmlns:a16="http://schemas.microsoft.com/office/drawing/2014/main" id="{A6FD9B0A-00AB-455D-96DC-581421D6B3A2}"/>
              </a:ext>
            </a:extLst>
          </p:cNvPr>
          <p:cNvGrpSpPr/>
          <p:nvPr/>
        </p:nvGrpSpPr>
        <p:grpSpPr>
          <a:xfrm>
            <a:off x="720000" y="4228100"/>
            <a:ext cx="8372030" cy="307777"/>
            <a:chOff x="441209" y="4312681"/>
            <a:chExt cx="8734475" cy="307777"/>
          </a:xfrm>
        </p:grpSpPr>
        <p:sp>
          <p:nvSpPr>
            <p:cNvPr id="27" name="TextBox 26">
              <a:extLst>
                <a:ext uri="{FF2B5EF4-FFF2-40B4-BE49-F238E27FC236}">
                  <a16:creationId xmlns:a16="http://schemas.microsoft.com/office/drawing/2014/main" id="{51CF0C05-E188-4042-BD77-9CA01B7D0750}"/>
                </a:ext>
              </a:extLst>
            </p:cNvPr>
            <p:cNvSpPr txBox="1"/>
            <p:nvPr/>
          </p:nvSpPr>
          <p:spPr>
            <a:xfrm>
              <a:off x="542118" y="4312681"/>
              <a:ext cx="8633566" cy="307777"/>
            </a:xfrm>
            <a:prstGeom prst="rect">
              <a:avLst/>
            </a:prstGeom>
            <a:noFill/>
          </p:spPr>
          <p:txBody>
            <a:bodyPr wrap="square" rtlCol="0">
              <a:spAutoFit/>
            </a:bodyPr>
            <a:lstStyle/>
            <a:p>
              <a:r>
                <a:rPr lang="en-AU" sz="700"/>
                <a:t>This symbol represents a GAP in proficiency requirements, meaning there are no roles currently mapped to that proficiency level. Whilst not mapped to a role, these descriptors provide stepping stone competencies to help an aspiring proficiency role to transition into the experienced proficiency role. </a:t>
              </a:r>
            </a:p>
          </p:txBody>
        </p:sp>
        <p:pic>
          <p:nvPicPr>
            <p:cNvPr id="28" name="Graphic 27" descr="Infinity">
              <a:extLst>
                <a:ext uri="{FF2B5EF4-FFF2-40B4-BE49-F238E27FC236}">
                  <a16:creationId xmlns:a16="http://schemas.microsoft.com/office/drawing/2014/main" id="{E7952DA9-CF5A-4DC2-AF52-D9F9147803C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1209" y="4332946"/>
              <a:ext cx="161962" cy="161962"/>
            </a:xfrm>
            <a:prstGeom prst="rect">
              <a:avLst/>
            </a:prstGeom>
          </p:spPr>
        </p:pic>
      </p:grpSp>
      <p:sp>
        <p:nvSpPr>
          <p:cNvPr id="29" name="Rectangle 28">
            <a:extLst>
              <a:ext uri="{FF2B5EF4-FFF2-40B4-BE49-F238E27FC236}">
                <a16:creationId xmlns:a16="http://schemas.microsoft.com/office/drawing/2014/main" id="{23E024D3-BDDE-4007-BF89-71F4623F6282}"/>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30" name="object 2">
            <a:extLst>
              <a:ext uri="{FF2B5EF4-FFF2-40B4-BE49-F238E27FC236}">
                <a16:creationId xmlns:a16="http://schemas.microsoft.com/office/drawing/2014/main" id="{987EC2A1-804E-4322-8336-09DF91A96B63}"/>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2810920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7EE072F-BAEF-474F-BAB5-BA211A8BA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5554" y="1203598"/>
            <a:ext cx="18764378" cy="2095663"/>
          </a:xfrm>
          <a:prstGeom prst="rect">
            <a:avLst/>
          </a:prstGeom>
        </p:spPr>
      </p:pic>
      <p:sp>
        <p:nvSpPr>
          <p:cNvPr id="7" name="Subtitle 2">
            <a:extLst>
              <a:ext uri="{FF2B5EF4-FFF2-40B4-BE49-F238E27FC236}">
                <a16:creationId xmlns:a16="http://schemas.microsoft.com/office/drawing/2014/main" id="{79026029-8F5C-41E3-AD8B-B47ADFDAF3A3}"/>
              </a:ext>
            </a:extLst>
          </p:cNvPr>
          <p:cNvSpPr txBox="1">
            <a:spLocks/>
          </p:cNvSpPr>
          <p:nvPr/>
        </p:nvSpPr>
        <p:spPr>
          <a:xfrm>
            <a:off x="4728490" y="3368095"/>
            <a:ext cx="4228886" cy="1147872"/>
          </a:xfrm>
          <a:prstGeom prst="rect">
            <a:avLst/>
          </a:prstGeom>
          <a:noFill/>
        </p:spPr>
        <p:txBody>
          <a:bodyPr>
            <a:noAutofit/>
          </a:bodyPr>
          <a:lstStyle>
            <a:lvl1pPr marL="0" indent="0" algn="l" defTabSz="914400" rtl="0" eaLnBrk="1" latinLnBrk="0" hangingPunct="1">
              <a:spcBef>
                <a:spcPts val="0"/>
              </a:spcBef>
              <a:buClr>
                <a:schemeClr val="tx2"/>
              </a:buClr>
              <a:buFont typeface="Arial" panose="020B0604020202020204" pitchFamily="34" charset="0"/>
              <a:buNone/>
              <a:defRPr sz="1400" b="0" i="0" kern="1200">
                <a:solidFill>
                  <a:schemeClr val="tx1">
                    <a:lumMod val="85000"/>
                    <a:lumOff val="15000"/>
                  </a:schemeClr>
                </a:solidFill>
                <a:latin typeface="Gotham Book" pitchFamily="2" charset="0"/>
                <a:ea typeface="+mn-ea"/>
                <a:cs typeface="+mn-cs"/>
              </a:defRPr>
            </a:lvl1pPr>
            <a:lvl2pPr marL="457200" indent="0" algn="ctr" defTabSz="914400" rtl="0" eaLnBrk="1" latinLnBrk="0" hangingPunct="1">
              <a:spcBef>
                <a:spcPts val="400"/>
              </a:spcBef>
              <a:buClr>
                <a:schemeClr val="tx2"/>
              </a:buClr>
              <a:buFont typeface="Arial" panose="020B0604020202020204" pitchFamily="34" charset="0"/>
              <a:buNone/>
              <a:defRPr sz="1400" kern="1200">
                <a:solidFill>
                  <a:schemeClr val="tx1">
                    <a:tint val="75000"/>
                  </a:schemeClr>
                </a:solidFill>
                <a:latin typeface="+mn-lt"/>
                <a:ea typeface="+mn-ea"/>
                <a:cs typeface="+mn-cs"/>
              </a:defRPr>
            </a:lvl2pPr>
            <a:lvl3pPr marL="914400" indent="0" algn="ctr" defTabSz="914400" rtl="0" eaLnBrk="1" latinLnBrk="0" hangingPunct="1">
              <a:spcBef>
                <a:spcPts val="200"/>
              </a:spcBef>
              <a:buClr>
                <a:schemeClr val="tx2"/>
              </a:buClr>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9pPr>
          </a:lstStyle>
          <a:p>
            <a:r>
              <a:rPr lang="en-AU" sz="1800" b="1">
                <a:solidFill>
                  <a:schemeClr val="accent5"/>
                </a:solidFill>
                <a:latin typeface="+mn-lt"/>
              </a:rPr>
              <a:t>We role model behaviours and mindsets that bring our best self to work and we support others.</a:t>
            </a:r>
          </a:p>
        </p:txBody>
      </p:sp>
      <p:pic>
        <p:nvPicPr>
          <p:cNvPr id="9" name="Graphic 8">
            <a:extLst>
              <a:ext uri="{FF2B5EF4-FFF2-40B4-BE49-F238E27FC236}">
                <a16:creationId xmlns:a16="http://schemas.microsoft.com/office/drawing/2014/main" id="{1ED3BC3F-7B40-4896-8876-180EC9FF8C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06" y="1821029"/>
            <a:ext cx="9881486" cy="1292879"/>
          </a:xfrm>
          <a:prstGeom prst="rect">
            <a:avLst/>
          </a:prstGeom>
        </p:spPr>
      </p:pic>
      <p:sp>
        <p:nvSpPr>
          <p:cNvPr id="10" name="TextBox 9">
            <a:extLst>
              <a:ext uri="{FF2B5EF4-FFF2-40B4-BE49-F238E27FC236}">
                <a16:creationId xmlns:a16="http://schemas.microsoft.com/office/drawing/2014/main" id="{41EC842D-45DD-4360-8E43-62158CAAF6BC}"/>
              </a:ext>
            </a:extLst>
          </p:cNvPr>
          <p:cNvSpPr txBox="1"/>
          <p:nvPr/>
        </p:nvSpPr>
        <p:spPr>
          <a:xfrm>
            <a:off x="3234033" y="2107019"/>
            <a:ext cx="4771192" cy="707886"/>
          </a:xfrm>
          <a:prstGeom prst="rect">
            <a:avLst/>
          </a:prstGeom>
          <a:noFill/>
        </p:spPr>
        <p:txBody>
          <a:bodyPr wrap="square" rtlCol="0">
            <a:spAutoFit/>
          </a:bodyPr>
          <a:lstStyle/>
          <a:p>
            <a:r>
              <a:rPr lang="en-US" sz="4000" b="1">
                <a:solidFill>
                  <a:schemeClr val="bg1"/>
                </a:solidFill>
                <a:latin typeface="+mj-lt"/>
              </a:rPr>
              <a:t>Bringing Best Self</a:t>
            </a:r>
          </a:p>
        </p:txBody>
      </p:sp>
      <p:cxnSp>
        <p:nvCxnSpPr>
          <p:cNvPr id="11" name="Straight Connector 10">
            <a:extLst>
              <a:ext uri="{FF2B5EF4-FFF2-40B4-BE49-F238E27FC236}">
                <a16:creationId xmlns:a16="http://schemas.microsoft.com/office/drawing/2014/main" id="{D1EBE1E9-2CF2-4BF8-8D13-0D2C87052B3B}"/>
              </a:ext>
            </a:extLst>
          </p:cNvPr>
          <p:cNvCxnSpPr/>
          <p:nvPr/>
        </p:nvCxnSpPr>
        <p:spPr>
          <a:xfrm>
            <a:off x="3061679" y="2181781"/>
            <a:ext cx="0" cy="5713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572BCEA-71C6-4410-B877-6E150A8E872C}"/>
              </a:ext>
            </a:extLst>
          </p:cNvPr>
          <p:cNvSpPr/>
          <p:nvPr/>
        </p:nvSpPr>
        <p:spPr>
          <a:xfrm>
            <a:off x="407303" y="3804104"/>
            <a:ext cx="3532916" cy="1105431"/>
          </a:xfrm>
          <a:prstGeom prst="rect">
            <a:avLst/>
          </a:prstGeom>
        </p:spPr>
        <p:txBody>
          <a:bodyPr wrap="square">
            <a:spAutoFit/>
          </a:bodyPr>
          <a:lstStyle/>
          <a:p>
            <a:pPr>
              <a:spcBef>
                <a:spcPts val="200"/>
              </a:spcBef>
              <a:spcAft>
                <a:spcPts val="200"/>
              </a:spcAft>
            </a:pPr>
            <a:r>
              <a:rPr lang="en-AU" sz="1050" b="1"/>
              <a:t>Core Competencies:</a:t>
            </a:r>
          </a:p>
          <a:p>
            <a:pPr marL="171450" indent="-171450">
              <a:spcBef>
                <a:spcPts val="200"/>
              </a:spcBef>
              <a:spcAft>
                <a:spcPts val="200"/>
              </a:spcAft>
              <a:buFont typeface="Arial" panose="020B0604020202020204" pitchFamily="34" charset="0"/>
              <a:buChar char="•"/>
            </a:pPr>
            <a:r>
              <a:rPr lang="en-AU" sz="1050"/>
              <a:t>Manage Self </a:t>
            </a:r>
          </a:p>
          <a:p>
            <a:pPr marL="171450" indent="-171450">
              <a:spcBef>
                <a:spcPts val="200"/>
              </a:spcBef>
              <a:spcAft>
                <a:spcPts val="200"/>
              </a:spcAft>
              <a:buFont typeface="Arial" panose="020B0604020202020204" pitchFamily="34" charset="0"/>
              <a:buChar char="•"/>
            </a:pPr>
            <a:r>
              <a:rPr lang="en-AU" sz="1050"/>
              <a:t>Sound Judgement</a:t>
            </a:r>
          </a:p>
          <a:p>
            <a:pPr marL="171450" indent="-171450">
              <a:spcBef>
                <a:spcPts val="200"/>
              </a:spcBef>
              <a:spcAft>
                <a:spcPts val="200"/>
              </a:spcAft>
              <a:buFont typeface="Arial" panose="020B0604020202020204" pitchFamily="34" charset="0"/>
              <a:buChar char="•"/>
            </a:pPr>
            <a:r>
              <a:rPr lang="en-AU" sz="1050"/>
              <a:t>Accountability </a:t>
            </a:r>
          </a:p>
          <a:p>
            <a:pPr marL="171450" indent="-171450">
              <a:spcBef>
                <a:spcPts val="200"/>
              </a:spcBef>
              <a:spcAft>
                <a:spcPts val="200"/>
              </a:spcAft>
              <a:buFont typeface="Arial" panose="020B0604020202020204" pitchFamily="34" charset="0"/>
              <a:buChar char="•"/>
            </a:pPr>
            <a:r>
              <a:rPr lang="en-AU" sz="1050"/>
              <a:t>Diversity and Inclusion</a:t>
            </a:r>
          </a:p>
        </p:txBody>
      </p:sp>
      <p:grpSp>
        <p:nvGrpSpPr>
          <p:cNvPr id="55" name="Group 54">
            <a:extLst>
              <a:ext uri="{FF2B5EF4-FFF2-40B4-BE49-F238E27FC236}">
                <a16:creationId xmlns:a16="http://schemas.microsoft.com/office/drawing/2014/main" id="{299FC83B-FDE9-44E7-A58D-A109CB3359BD}"/>
              </a:ext>
            </a:extLst>
          </p:cNvPr>
          <p:cNvGrpSpPr/>
          <p:nvPr/>
        </p:nvGrpSpPr>
        <p:grpSpPr>
          <a:xfrm>
            <a:off x="4932040" y="237295"/>
            <a:ext cx="3960441" cy="678271"/>
            <a:chOff x="429211" y="1142121"/>
            <a:chExt cx="8517108" cy="1431637"/>
          </a:xfrm>
        </p:grpSpPr>
        <p:grpSp>
          <p:nvGrpSpPr>
            <p:cNvPr id="56" name="Group 55">
              <a:extLst>
                <a:ext uri="{FF2B5EF4-FFF2-40B4-BE49-F238E27FC236}">
                  <a16:creationId xmlns:a16="http://schemas.microsoft.com/office/drawing/2014/main" id="{24C816EF-D890-4779-B3A5-5EEF384B4134}"/>
                </a:ext>
              </a:extLst>
            </p:cNvPr>
            <p:cNvGrpSpPr/>
            <p:nvPr/>
          </p:nvGrpSpPr>
          <p:grpSpPr>
            <a:xfrm>
              <a:off x="543535" y="1142121"/>
              <a:ext cx="8175771" cy="988887"/>
              <a:chOff x="1286770" y="1610703"/>
              <a:chExt cx="12350349" cy="1526660"/>
            </a:xfrm>
          </p:grpSpPr>
          <p:grpSp>
            <p:nvGrpSpPr>
              <p:cNvPr id="70" name="Group 69">
                <a:extLst>
                  <a:ext uri="{FF2B5EF4-FFF2-40B4-BE49-F238E27FC236}">
                    <a16:creationId xmlns:a16="http://schemas.microsoft.com/office/drawing/2014/main" id="{D4BE511A-EE66-4585-874D-AE220E019CEC}"/>
                  </a:ext>
                </a:extLst>
              </p:cNvPr>
              <p:cNvGrpSpPr/>
              <p:nvPr/>
            </p:nvGrpSpPr>
            <p:grpSpPr>
              <a:xfrm>
                <a:off x="2425550" y="2108645"/>
                <a:ext cx="10030748" cy="493317"/>
                <a:chOff x="2425550" y="2108645"/>
                <a:chExt cx="10030748" cy="493317"/>
              </a:xfrm>
            </p:grpSpPr>
            <p:grpSp>
              <p:nvGrpSpPr>
                <p:cNvPr id="88" name="Group 133">
                  <a:extLst>
                    <a:ext uri="{FF2B5EF4-FFF2-40B4-BE49-F238E27FC236}">
                      <a16:creationId xmlns:a16="http://schemas.microsoft.com/office/drawing/2014/main" id="{A189608C-63FD-4097-8EA3-39F6D1947FF9}"/>
                    </a:ext>
                  </a:extLst>
                </p:cNvPr>
                <p:cNvGrpSpPr>
                  <a:grpSpLocks/>
                </p:cNvGrpSpPr>
                <p:nvPr/>
              </p:nvGrpSpPr>
              <p:grpSpPr bwMode="auto">
                <a:xfrm>
                  <a:off x="9023931" y="2121387"/>
                  <a:ext cx="3432367" cy="480572"/>
                  <a:chOff x="3334198" y="3713783"/>
                  <a:chExt cx="3177496" cy="445102"/>
                </a:xfrm>
              </p:grpSpPr>
              <p:sp>
                <p:nvSpPr>
                  <p:cNvPr id="98" name="Chevron 8">
                    <a:extLst>
                      <a:ext uri="{FF2B5EF4-FFF2-40B4-BE49-F238E27FC236}">
                        <a16:creationId xmlns:a16="http://schemas.microsoft.com/office/drawing/2014/main" id="{3325B00F-0AC4-403A-8A3D-9360EA99EBA4}"/>
                      </a:ext>
                    </a:extLst>
                  </p:cNvPr>
                  <p:cNvSpPr/>
                  <p:nvPr/>
                </p:nvSpPr>
                <p:spPr>
                  <a:xfrm>
                    <a:off x="3334198" y="3725578"/>
                    <a:ext cx="1168513"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rgbClr val="702082"/>
                  </a:solidFill>
                  <a:ln w="12700" cap="flat" cmpd="sng" algn="ctr">
                    <a:solidFill>
                      <a:schemeClr val="bg1"/>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99" name="Freeform 61">
                    <a:extLst>
                      <a:ext uri="{FF2B5EF4-FFF2-40B4-BE49-F238E27FC236}">
                        <a16:creationId xmlns:a16="http://schemas.microsoft.com/office/drawing/2014/main" id="{DD17DC0A-2628-4A09-B934-D6F7101E33AD}"/>
                      </a:ext>
                    </a:extLst>
                  </p:cNvPr>
                  <p:cNvSpPr/>
                  <p:nvPr/>
                </p:nvSpPr>
                <p:spPr>
                  <a:xfrm>
                    <a:off x="3334198" y="3942232"/>
                    <a:ext cx="1168513"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00" name="Chevron 8">
                    <a:extLst>
                      <a:ext uri="{FF2B5EF4-FFF2-40B4-BE49-F238E27FC236}">
                        <a16:creationId xmlns:a16="http://schemas.microsoft.com/office/drawing/2014/main" id="{33D036EA-35F2-4ADA-BF07-A24C38D6B742}"/>
                      </a:ext>
                    </a:extLst>
                  </p:cNvPr>
                  <p:cNvSpPr/>
                  <p:nvPr/>
                </p:nvSpPr>
                <p:spPr>
                  <a:xfrm>
                    <a:off x="5343181" y="3713783"/>
                    <a:ext cx="1168513"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accent5"/>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01" name="Freeform 61">
                    <a:extLst>
                      <a:ext uri="{FF2B5EF4-FFF2-40B4-BE49-F238E27FC236}">
                        <a16:creationId xmlns:a16="http://schemas.microsoft.com/office/drawing/2014/main" id="{995D761A-551D-4744-B0DA-9FF9FCB1D0DE}"/>
                      </a:ext>
                    </a:extLst>
                  </p:cNvPr>
                  <p:cNvSpPr/>
                  <p:nvPr/>
                </p:nvSpPr>
                <p:spPr>
                  <a:xfrm>
                    <a:off x="5253975" y="3930437"/>
                    <a:ext cx="1168513" cy="216654"/>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89" name="Group 135">
                  <a:extLst>
                    <a:ext uri="{FF2B5EF4-FFF2-40B4-BE49-F238E27FC236}">
                      <a16:creationId xmlns:a16="http://schemas.microsoft.com/office/drawing/2014/main" id="{B7A18A16-8FFF-4278-9BDF-22FB19D0C5ED}"/>
                    </a:ext>
                  </a:extLst>
                </p:cNvPr>
                <p:cNvGrpSpPr>
                  <a:grpSpLocks/>
                </p:cNvGrpSpPr>
                <p:nvPr/>
              </p:nvGrpSpPr>
              <p:grpSpPr bwMode="auto">
                <a:xfrm>
                  <a:off x="6740321" y="2134122"/>
                  <a:ext cx="1375724" cy="467837"/>
                  <a:chOff x="3266415" y="3725578"/>
                  <a:chExt cx="1273571" cy="433307"/>
                </a:xfrm>
              </p:grpSpPr>
              <p:sp>
                <p:nvSpPr>
                  <p:cNvPr id="96" name="Chevron 8">
                    <a:extLst>
                      <a:ext uri="{FF2B5EF4-FFF2-40B4-BE49-F238E27FC236}">
                        <a16:creationId xmlns:a16="http://schemas.microsoft.com/office/drawing/2014/main" id="{5B737834-3D85-4CB2-9F49-51C5A1FC2E43}"/>
                      </a:ext>
                    </a:extLst>
                  </p:cNvPr>
                  <p:cNvSpPr/>
                  <p:nvPr/>
                </p:nvSpPr>
                <p:spPr>
                  <a:xfrm>
                    <a:off x="3266415" y="3725578"/>
                    <a:ext cx="1273571"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rgbClr val="004C97"/>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97" name="Freeform 53">
                    <a:extLst>
                      <a:ext uri="{FF2B5EF4-FFF2-40B4-BE49-F238E27FC236}">
                        <a16:creationId xmlns:a16="http://schemas.microsoft.com/office/drawing/2014/main" id="{FCECA287-D52C-475C-8769-3400BEBC9ECE}"/>
                      </a:ext>
                    </a:extLst>
                  </p:cNvPr>
                  <p:cNvSpPr/>
                  <p:nvPr/>
                </p:nvSpPr>
                <p:spPr>
                  <a:xfrm>
                    <a:off x="3266415" y="3942232"/>
                    <a:ext cx="1273571"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90" name="Group 137">
                  <a:extLst>
                    <a:ext uri="{FF2B5EF4-FFF2-40B4-BE49-F238E27FC236}">
                      <a16:creationId xmlns:a16="http://schemas.microsoft.com/office/drawing/2014/main" id="{F81F5201-90A6-4903-BE11-3FDB1FB88ADA}"/>
                    </a:ext>
                  </a:extLst>
                </p:cNvPr>
                <p:cNvGrpSpPr>
                  <a:grpSpLocks/>
                </p:cNvGrpSpPr>
                <p:nvPr/>
              </p:nvGrpSpPr>
              <p:grpSpPr bwMode="auto">
                <a:xfrm>
                  <a:off x="4549352" y="2134124"/>
                  <a:ext cx="1378040" cy="467838"/>
                  <a:chOff x="3284383" y="3725578"/>
                  <a:chExt cx="1275716" cy="433307"/>
                </a:xfrm>
              </p:grpSpPr>
              <p:sp>
                <p:nvSpPr>
                  <p:cNvPr id="94" name="Chevron 8">
                    <a:extLst>
                      <a:ext uri="{FF2B5EF4-FFF2-40B4-BE49-F238E27FC236}">
                        <a16:creationId xmlns:a16="http://schemas.microsoft.com/office/drawing/2014/main" id="{EF682870-B075-4DB5-ADA6-3BB39333BFA7}"/>
                      </a:ext>
                    </a:extLst>
                  </p:cNvPr>
                  <p:cNvSpPr/>
                  <p:nvPr/>
                </p:nvSpPr>
                <p:spPr>
                  <a:xfrm>
                    <a:off x="3284383" y="3725578"/>
                    <a:ext cx="1275716"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accent2"/>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95" name="Freeform 45">
                    <a:extLst>
                      <a:ext uri="{FF2B5EF4-FFF2-40B4-BE49-F238E27FC236}">
                        <a16:creationId xmlns:a16="http://schemas.microsoft.com/office/drawing/2014/main" id="{8238CFB5-422B-4316-B314-537950D7609A}"/>
                      </a:ext>
                    </a:extLst>
                  </p:cNvPr>
                  <p:cNvSpPr/>
                  <p:nvPr/>
                </p:nvSpPr>
                <p:spPr>
                  <a:xfrm>
                    <a:off x="3284383" y="3942232"/>
                    <a:ext cx="1275716"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91" name="Group 198">
                  <a:extLst>
                    <a:ext uri="{FF2B5EF4-FFF2-40B4-BE49-F238E27FC236}">
                      <a16:creationId xmlns:a16="http://schemas.microsoft.com/office/drawing/2014/main" id="{EF6F191F-1D65-47C0-A8CB-6967D950089E}"/>
                    </a:ext>
                  </a:extLst>
                </p:cNvPr>
                <p:cNvGrpSpPr>
                  <a:grpSpLocks/>
                </p:cNvGrpSpPr>
                <p:nvPr/>
              </p:nvGrpSpPr>
              <p:grpSpPr bwMode="auto">
                <a:xfrm>
                  <a:off x="2425550" y="2108645"/>
                  <a:ext cx="1276134" cy="493316"/>
                  <a:chOff x="1946395" y="3029051"/>
                  <a:chExt cx="990453" cy="458199"/>
                </a:xfrm>
              </p:grpSpPr>
              <p:sp>
                <p:nvSpPr>
                  <p:cNvPr id="92" name="Chevron 8">
                    <a:extLst>
                      <a:ext uri="{FF2B5EF4-FFF2-40B4-BE49-F238E27FC236}">
                        <a16:creationId xmlns:a16="http://schemas.microsoft.com/office/drawing/2014/main" id="{820FCD11-4C37-4204-9198-12DB9E6B904D}"/>
                      </a:ext>
                    </a:extLst>
                  </p:cNvPr>
                  <p:cNvSpPr/>
                  <p:nvPr/>
                </p:nvSpPr>
                <p:spPr>
                  <a:xfrm>
                    <a:off x="1946395" y="3029051"/>
                    <a:ext cx="990453" cy="458199"/>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accent1"/>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93" name="Freeform 28">
                    <a:extLst>
                      <a:ext uri="{FF2B5EF4-FFF2-40B4-BE49-F238E27FC236}">
                        <a16:creationId xmlns:a16="http://schemas.microsoft.com/office/drawing/2014/main" id="{44F77323-6DA5-4575-826A-BDCAD217FFD9}"/>
                      </a:ext>
                    </a:extLst>
                  </p:cNvPr>
                  <p:cNvSpPr/>
                  <p:nvPr/>
                </p:nvSpPr>
                <p:spPr>
                  <a:xfrm>
                    <a:off x="1946395" y="3269982"/>
                    <a:ext cx="990453" cy="217267"/>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grpSp>
            <p:nvGrpSpPr>
              <p:cNvPr id="71" name="Group 70">
                <a:extLst>
                  <a:ext uri="{FF2B5EF4-FFF2-40B4-BE49-F238E27FC236}">
                    <a16:creationId xmlns:a16="http://schemas.microsoft.com/office/drawing/2014/main" id="{8CACCA7E-C94E-4831-A9E2-0BB07A483BDE}"/>
                  </a:ext>
                </a:extLst>
              </p:cNvPr>
              <p:cNvGrpSpPr/>
              <p:nvPr/>
            </p:nvGrpSpPr>
            <p:grpSpPr>
              <a:xfrm>
                <a:off x="1286770" y="1610703"/>
                <a:ext cx="12350349" cy="1526660"/>
                <a:chOff x="1286770" y="1610703"/>
                <a:chExt cx="12350349" cy="1526660"/>
              </a:xfrm>
            </p:grpSpPr>
            <p:grpSp>
              <p:nvGrpSpPr>
                <p:cNvPr id="72" name="Group 71">
                  <a:extLst>
                    <a:ext uri="{FF2B5EF4-FFF2-40B4-BE49-F238E27FC236}">
                      <a16:creationId xmlns:a16="http://schemas.microsoft.com/office/drawing/2014/main" id="{613643DF-23DC-4ECA-B90D-3AE746B8DAAE}"/>
                    </a:ext>
                  </a:extLst>
                </p:cNvPr>
                <p:cNvGrpSpPr/>
                <p:nvPr/>
              </p:nvGrpSpPr>
              <p:grpSpPr bwMode="auto">
                <a:xfrm>
                  <a:off x="5673224" y="1610879"/>
                  <a:ext cx="1513219" cy="1512494"/>
                  <a:chOff x="4955886" y="345787"/>
                  <a:chExt cx="914978" cy="914978"/>
                </a:xfrm>
                <a:gradFill flip="none" rotWithShape="1">
                  <a:gsLst>
                    <a:gs pos="0">
                      <a:srgbClr val="EAC18A"/>
                    </a:gs>
                    <a:gs pos="100000">
                      <a:srgbClr val="DA902F"/>
                    </a:gs>
                  </a:gsLst>
                  <a:lin ang="12600000" scaled="0"/>
                  <a:tileRect/>
                </a:gradFill>
                <a:effectLst/>
              </p:grpSpPr>
              <p:sp>
                <p:nvSpPr>
                  <p:cNvPr id="86" name="Oval 85">
                    <a:extLst>
                      <a:ext uri="{FF2B5EF4-FFF2-40B4-BE49-F238E27FC236}">
                        <a16:creationId xmlns:a16="http://schemas.microsoft.com/office/drawing/2014/main" id="{8AB379E8-601C-49ED-9749-42BB2566227D}"/>
                      </a:ext>
                    </a:extLst>
                  </p:cNvPr>
                  <p:cNvSpPr/>
                  <p:nvPr/>
                </p:nvSpPr>
                <p:spPr>
                  <a:xfrm>
                    <a:off x="4955886" y="345787"/>
                    <a:ext cx="914978" cy="914978"/>
                  </a:xfrm>
                  <a:prstGeom prst="ellipse">
                    <a:avLst/>
                  </a:prstGeom>
                  <a:solidFill>
                    <a:srgbClr val="004C97"/>
                  </a:solidFill>
                  <a:ln>
                    <a:solidFill>
                      <a:srgbClr val="004C97"/>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87" name="Oval 86">
                    <a:extLst>
                      <a:ext uri="{FF2B5EF4-FFF2-40B4-BE49-F238E27FC236}">
                        <a16:creationId xmlns:a16="http://schemas.microsoft.com/office/drawing/2014/main" id="{0C8E0221-0E04-4B34-AF18-226F66EFF69B}"/>
                      </a:ext>
                    </a:extLst>
                  </p:cNvPr>
                  <p:cNvSpPr/>
                  <p:nvPr/>
                </p:nvSpPr>
                <p:spPr>
                  <a:xfrm>
                    <a:off x="5044584" y="435087"/>
                    <a:ext cx="737594" cy="744965"/>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73" name="Group 72">
                  <a:extLst>
                    <a:ext uri="{FF2B5EF4-FFF2-40B4-BE49-F238E27FC236}">
                      <a16:creationId xmlns:a16="http://schemas.microsoft.com/office/drawing/2014/main" id="{3D8A3AB0-A1FD-43A3-9C42-D7BA47766722}"/>
                    </a:ext>
                  </a:extLst>
                </p:cNvPr>
                <p:cNvGrpSpPr/>
                <p:nvPr/>
              </p:nvGrpSpPr>
              <p:grpSpPr bwMode="auto">
                <a:xfrm>
                  <a:off x="7869117" y="1610879"/>
                  <a:ext cx="1513219" cy="1512494"/>
                  <a:chOff x="4955886" y="345787"/>
                  <a:chExt cx="914978" cy="914978"/>
                </a:xfrm>
                <a:gradFill flip="none" rotWithShape="1">
                  <a:gsLst>
                    <a:gs pos="0">
                      <a:srgbClr val="EAC18A"/>
                    </a:gs>
                    <a:gs pos="100000">
                      <a:srgbClr val="DA902F"/>
                    </a:gs>
                  </a:gsLst>
                  <a:lin ang="12600000" scaled="0"/>
                  <a:tileRect/>
                </a:gradFill>
                <a:effectLst/>
              </p:grpSpPr>
              <p:sp>
                <p:nvSpPr>
                  <p:cNvPr id="84" name="Oval 83">
                    <a:extLst>
                      <a:ext uri="{FF2B5EF4-FFF2-40B4-BE49-F238E27FC236}">
                        <a16:creationId xmlns:a16="http://schemas.microsoft.com/office/drawing/2014/main" id="{62432703-48DB-4217-878C-93CAAF74E244}"/>
                      </a:ext>
                    </a:extLst>
                  </p:cNvPr>
                  <p:cNvSpPr/>
                  <p:nvPr/>
                </p:nvSpPr>
                <p:spPr>
                  <a:xfrm>
                    <a:off x="4955886" y="345787"/>
                    <a:ext cx="914978" cy="914978"/>
                  </a:xfrm>
                  <a:prstGeom prst="ellipse">
                    <a:avLst/>
                  </a:prstGeom>
                  <a:solidFill>
                    <a:srgbClr val="702082"/>
                  </a:solidFill>
                  <a:ln>
                    <a:solidFill>
                      <a:srgbClr val="702082"/>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85" name="Oval 84">
                    <a:extLst>
                      <a:ext uri="{FF2B5EF4-FFF2-40B4-BE49-F238E27FC236}">
                        <a16:creationId xmlns:a16="http://schemas.microsoft.com/office/drawing/2014/main" id="{F5C84ED0-8A92-4996-8A02-465DA5557E8B}"/>
                      </a:ext>
                    </a:extLst>
                  </p:cNvPr>
                  <p:cNvSpPr/>
                  <p:nvPr/>
                </p:nvSpPr>
                <p:spPr>
                  <a:xfrm>
                    <a:off x="5045399" y="430915"/>
                    <a:ext cx="737594" cy="744965"/>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74" name="Group 73">
                  <a:extLst>
                    <a:ext uri="{FF2B5EF4-FFF2-40B4-BE49-F238E27FC236}">
                      <a16:creationId xmlns:a16="http://schemas.microsoft.com/office/drawing/2014/main" id="{DD109CEA-7658-4E4E-B891-C55032FC25D2}"/>
                    </a:ext>
                  </a:extLst>
                </p:cNvPr>
                <p:cNvGrpSpPr/>
                <p:nvPr/>
              </p:nvGrpSpPr>
              <p:grpSpPr>
                <a:xfrm>
                  <a:off x="10065009" y="1610879"/>
                  <a:ext cx="3572110" cy="1519004"/>
                  <a:chOff x="10065009" y="1610880"/>
                  <a:chExt cx="3572110" cy="1519003"/>
                </a:xfrm>
              </p:grpSpPr>
              <p:sp>
                <p:nvSpPr>
                  <p:cNvPr id="81" name="Oval 80">
                    <a:extLst>
                      <a:ext uri="{FF2B5EF4-FFF2-40B4-BE49-F238E27FC236}">
                        <a16:creationId xmlns:a16="http://schemas.microsoft.com/office/drawing/2014/main" id="{7285F776-DCF9-4F6E-90C0-3F53DBEFCC7B}"/>
                      </a:ext>
                    </a:extLst>
                  </p:cNvPr>
                  <p:cNvSpPr/>
                  <p:nvPr/>
                </p:nvSpPr>
                <p:spPr bwMode="auto">
                  <a:xfrm>
                    <a:off x="10065009" y="1610880"/>
                    <a:ext cx="1513219" cy="1512493"/>
                  </a:xfrm>
                  <a:prstGeom prst="ellipse">
                    <a:avLst/>
                  </a:prstGeom>
                  <a:solidFill>
                    <a:schemeClr val="accent5"/>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82" name="Oval 81">
                    <a:extLst>
                      <a:ext uri="{FF2B5EF4-FFF2-40B4-BE49-F238E27FC236}">
                        <a16:creationId xmlns:a16="http://schemas.microsoft.com/office/drawing/2014/main" id="{75707CE7-7CD3-4FF1-844D-78E35B95B4B4}"/>
                      </a:ext>
                    </a:extLst>
                  </p:cNvPr>
                  <p:cNvSpPr/>
                  <p:nvPr/>
                </p:nvSpPr>
                <p:spPr bwMode="auto">
                  <a:xfrm>
                    <a:off x="10221557" y="1757857"/>
                    <a:ext cx="1220524" cy="1232726"/>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83" name="Oval 82">
                    <a:extLst>
                      <a:ext uri="{FF2B5EF4-FFF2-40B4-BE49-F238E27FC236}">
                        <a16:creationId xmlns:a16="http://schemas.microsoft.com/office/drawing/2014/main" id="{B9CC5E9D-9245-462C-985F-1F0F8111F6A6}"/>
                      </a:ext>
                    </a:extLst>
                  </p:cNvPr>
                  <p:cNvSpPr/>
                  <p:nvPr/>
                </p:nvSpPr>
                <p:spPr bwMode="auto">
                  <a:xfrm>
                    <a:off x="12123900" y="1617390"/>
                    <a:ext cx="1513219" cy="1512493"/>
                  </a:xfrm>
                  <a:prstGeom prst="ellipse">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75" name="Group 74">
                  <a:extLst>
                    <a:ext uri="{FF2B5EF4-FFF2-40B4-BE49-F238E27FC236}">
                      <a16:creationId xmlns:a16="http://schemas.microsoft.com/office/drawing/2014/main" id="{EB823990-D39E-46CD-B37C-785614C2D1B8}"/>
                    </a:ext>
                  </a:extLst>
                </p:cNvPr>
                <p:cNvGrpSpPr/>
                <p:nvPr/>
              </p:nvGrpSpPr>
              <p:grpSpPr bwMode="auto">
                <a:xfrm>
                  <a:off x="1286770" y="1624869"/>
                  <a:ext cx="1513220" cy="1512494"/>
                  <a:chOff x="4959114" y="354250"/>
                  <a:chExt cx="914978" cy="914978"/>
                </a:xfrm>
                <a:gradFill flip="none" rotWithShape="1">
                  <a:gsLst>
                    <a:gs pos="0">
                      <a:srgbClr val="EAC18A"/>
                    </a:gs>
                    <a:gs pos="100000">
                      <a:srgbClr val="DA902F"/>
                    </a:gs>
                  </a:gsLst>
                  <a:lin ang="12600000" scaled="0"/>
                  <a:tileRect/>
                </a:gradFill>
                <a:effectLst/>
              </p:grpSpPr>
              <p:sp>
                <p:nvSpPr>
                  <p:cNvPr id="79" name="Oval 78">
                    <a:extLst>
                      <a:ext uri="{FF2B5EF4-FFF2-40B4-BE49-F238E27FC236}">
                        <a16:creationId xmlns:a16="http://schemas.microsoft.com/office/drawing/2014/main" id="{7A65D6AA-AFC2-4755-9672-B559FE23DCDB}"/>
                      </a:ext>
                    </a:extLst>
                  </p:cNvPr>
                  <p:cNvSpPr/>
                  <p:nvPr/>
                </p:nvSpPr>
                <p:spPr>
                  <a:xfrm>
                    <a:off x="4959114" y="354250"/>
                    <a:ext cx="914978" cy="914978"/>
                  </a:xfrm>
                  <a:prstGeom prst="ellipse">
                    <a:avLst/>
                  </a:prstGeom>
                  <a:solidFill>
                    <a:srgbClr val="4D9696"/>
                  </a:solidFill>
                  <a:ln>
                    <a:solidFill>
                      <a:srgbClr val="4D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80" name="Oval 79">
                    <a:extLst>
                      <a:ext uri="{FF2B5EF4-FFF2-40B4-BE49-F238E27FC236}">
                        <a16:creationId xmlns:a16="http://schemas.microsoft.com/office/drawing/2014/main" id="{5B5F19F2-30E2-46C8-93D1-FE88C9C93C27}"/>
                      </a:ext>
                    </a:extLst>
                  </p:cNvPr>
                  <p:cNvSpPr/>
                  <p:nvPr/>
                </p:nvSpPr>
                <p:spPr>
                  <a:xfrm>
                    <a:off x="5044578" y="439382"/>
                    <a:ext cx="737592" cy="744960"/>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76" name="Group 138">
                  <a:extLst>
                    <a:ext uri="{FF2B5EF4-FFF2-40B4-BE49-F238E27FC236}">
                      <a16:creationId xmlns:a16="http://schemas.microsoft.com/office/drawing/2014/main" id="{0721228E-6F0E-4424-AF67-585FA12401C6}"/>
                    </a:ext>
                  </a:extLst>
                </p:cNvPr>
                <p:cNvGrpSpPr>
                  <a:grpSpLocks/>
                </p:cNvGrpSpPr>
                <p:nvPr/>
              </p:nvGrpSpPr>
              <p:grpSpPr bwMode="auto">
                <a:xfrm>
                  <a:off x="3459760" y="1610703"/>
                  <a:ext cx="1512368" cy="1512368"/>
                  <a:chOff x="1778368" y="3012418"/>
                  <a:chExt cx="1080396" cy="1080914"/>
                </a:xfrm>
              </p:grpSpPr>
              <p:sp>
                <p:nvSpPr>
                  <p:cNvPr id="77" name="Oval 76">
                    <a:extLst>
                      <a:ext uri="{FF2B5EF4-FFF2-40B4-BE49-F238E27FC236}">
                        <a16:creationId xmlns:a16="http://schemas.microsoft.com/office/drawing/2014/main" id="{40F68A20-213E-409A-9215-4B04BEA735D4}"/>
                      </a:ext>
                    </a:extLst>
                  </p:cNvPr>
                  <p:cNvSpPr/>
                  <p:nvPr/>
                </p:nvSpPr>
                <p:spPr>
                  <a:xfrm>
                    <a:off x="1778368" y="3012418"/>
                    <a:ext cx="1080396" cy="1080914"/>
                  </a:xfrm>
                  <a:prstGeom prst="ellipse">
                    <a:avLst/>
                  </a:prstGeom>
                  <a:solidFill>
                    <a:srgbClr val="00A9E0"/>
                  </a:solidFill>
                  <a:ln>
                    <a:solidFill>
                      <a:srgbClr val="00A9E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78" name="Oval 77">
                    <a:extLst>
                      <a:ext uri="{FF2B5EF4-FFF2-40B4-BE49-F238E27FC236}">
                        <a16:creationId xmlns:a16="http://schemas.microsoft.com/office/drawing/2014/main" id="{59C4BA18-D63A-41E1-AF1F-DBFD34EC6661}"/>
                      </a:ext>
                    </a:extLst>
                  </p:cNvPr>
                  <p:cNvSpPr/>
                  <p:nvPr/>
                </p:nvSpPr>
                <p:spPr>
                  <a:xfrm>
                    <a:off x="1885391" y="3112903"/>
                    <a:ext cx="870815" cy="879947"/>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grpSp>
        <p:sp>
          <p:nvSpPr>
            <p:cNvPr id="63" name="Rectangle 62">
              <a:extLst>
                <a:ext uri="{FF2B5EF4-FFF2-40B4-BE49-F238E27FC236}">
                  <a16:creationId xmlns:a16="http://schemas.microsoft.com/office/drawing/2014/main" id="{3E552D49-2614-42B2-9F66-E10703029307}"/>
                </a:ext>
              </a:extLst>
            </p:cNvPr>
            <p:cNvSpPr/>
            <p:nvPr/>
          </p:nvSpPr>
          <p:spPr>
            <a:xfrm>
              <a:off x="429211" y="2236025"/>
              <a:ext cx="1226675" cy="320034"/>
            </a:xfrm>
            <a:prstGeom prst="rect">
              <a:avLst/>
            </a:prstGeom>
            <a:solidFill>
              <a:srgbClr val="4D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 b="1"/>
                <a:t>Positive Connections</a:t>
              </a:r>
            </a:p>
          </p:txBody>
        </p:sp>
        <p:sp>
          <p:nvSpPr>
            <p:cNvPr id="65" name="Rectangle 64">
              <a:extLst>
                <a:ext uri="{FF2B5EF4-FFF2-40B4-BE49-F238E27FC236}">
                  <a16:creationId xmlns:a16="http://schemas.microsoft.com/office/drawing/2014/main" id="{5A12D985-5A7C-495F-97E7-27713D9B0C76}"/>
                </a:ext>
              </a:extLst>
            </p:cNvPr>
            <p:cNvSpPr/>
            <p:nvPr/>
          </p:nvSpPr>
          <p:spPr>
            <a:xfrm>
              <a:off x="1904981" y="2235324"/>
              <a:ext cx="1217031" cy="319544"/>
            </a:xfrm>
            <a:prstGeom prst="rect">
              <a:avLst/>
            </a:prstGeom>
            <a:solidFill>
              <a:srgbClr val="00A9E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00" b="1"/>
                <a:t>Empowered Leadership</a:t>
              </a:r>
            </a:p>
          </p:txBody>
        </p:sp>
        <p:sp>
          <p:nvSpPr>
            <p:cNvPr id="66" name="Rectangle 65">
              <a:extLst>
                <a:ext uri="{FF2B5EF4-FFF2-40B4-BE49-F238E27FC236}">
                  <a16:creationId xmlns:a16="http://schemas.microsoft.com/office/drawing/2014/main" id="{00B24270-8B0B-4097-B15B-BF2DF1312442}"/>
                </a:ext>
              </a:extLst>
            </p:cNvPr>
            <p:cNvSpPr/>
            <p:nvPr/>
          </p:nvSpPr>
          <p:spPr>
            <a:xfrm>
              <a:off x="3331568" y="2234533"/>
              <a:ext cx="1224195" cy="328596"/>
            </a:xfrm>
            <a:prstGeom prst="rect">
              <a:avLst/>
            </a:prstGeom>
            <a:solidFill>
              <a:srgbClr val="004C9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400" b="1"/>
                <a:t>Holistic Case Management</a:t>
              </a:r>
            </a:p>
          </p:txBody>
        </p:sp>
        <p:sp>
          <p:nvSpPr>
            <p:cNvPr id="67" name="Rectangle 66">
              <a:extLst>
                <a:ext uri="{FF2B5EF4-FFF2-40B4-BE49-F238E27FC236}">
                  <a16:creationId xmlns:a16="http://schemas.microsoft.com/office/drawing/2014/main" id="{5D10B5AE-DA6C-408D-BDEF-8709FFCEE4B5}"/>
                </a:ext>
              </a:extLst>
            </p:cNvPr>
            <p:cNvSpPr/>
            <p:nvPr/>
          </p:nvSpPr>
          <p:spPr>
            <a:xfrm>
              <a:off x="4765319" y="2237066"/>
              <a:ext cx="1262041" cy="334487"/>
            </a:xfrm>
            <a:prstGeom prst="rect">
              <a:avLst/>
            </a:prstGeom>
            <a:solidFill>
              <a:srgbClr val="70208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400" b="1"/>
                <a:t>Scheme Regulation</a:t>
              </a:r>
            </a:p>
          </p:txBody>
        </p:sp>
        <p:sp>
          <p:nvSpPr>
            <p:cNvPr id="68" name="Rectangle 67">
              <a:extLst>
                <a:ext uri="{FF2B5EF4-FFF2-40B4-BE49-F238E27FC236}">
                  <a16:creationId xmlns:a16="http://schemas.microsoft.com/office/drawing/2014/main" id="{36155864-2EDD-4CAA-BD22-CC0253855FDF}"/>
                </a:ext>
              </a:extLst>
            </p:cNvPr>
            <p:cNvSpPr/>
            <p:nvPr/>
          </p:nvSpPr>
          <p:spPr>
            <a:xfrm>
              <a:off x="6231444" y="2239271"/>
              <a:ext cx="1217031" cy="33448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400" b="1"/>
                <a:t>Bringing Best Self</a:t>
              </a:r>
            </a:p>
          </p:txBody>
        </p:sp>
        <p:sp>
          <p:nvSpPr>
            <p:cNvPr id="69" name="Rectangle 68">
              <a:extLst>
                <a:ext uri="{FF2B5EF4-FFF2-40B4-BE49-F238E27FC236}">
                  <a16:creationId xmlns:a16="http://schemas.microsoft.com/office/drawing/2014/main" id="{2B77ADDD-618C-4DE2-99FC-935BA1EEE3D8}"/>
                </a:ext>
              </a:extLst>
            </p:cNvPr>
            <p:cNvSpPr/>
            <p:nvPr/>
          </p:nvSpPr>
          <p:spPr>
            <a:xfrm>
              <a:off x="7652559" y="2241360"/>
              <a:ext cx="1293760" cy="330193"/>
            </a:xfrm>
            <a:prstGeom prst="rect">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400" b="1"/>
                <a:t>Business Enablers</a:t>
              </a:r>
            </a:p>
          </p:txBody>
        </p:sp>
      </p:grpSp>
      <p:sp>
        <p:nvSpPr>
          <p:cNvPr id="106" name="Oval 105">
            <a:extLst>
              <a:ext uri="{FF2B5EF4-FFF2-40B4-BE49-F238E27FC236}">
                <a16:creationId xmlns:a16="http://schemas.microsoft.com/office/drawing/2014/main" id="{A9E41D2D-9DDD-45CB-A5A2-81D2E1CF450D}"/>
              </a:ext>
            </a:extLst>
          </p:cNvPr>
          <p:cNvSpPr/>
          <p:nvPr/>
        </p:nvSpPr>
        <p:spPr bwMode="auto">
          <a:xfrm>
            <a:off x="8366055" y="283370"/>
            <a:ext cx="375499" cy="377915"/>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pic>
        <p:nvPicPr>
          <p:cNvPr id="62" name="Graphic 61">
            <a:extLst>
              <a:ext uri="{FF2B5EF4-FFF2-40B4-BE49-F238E27FC236}">
                <a16:creationId xmlns:a16="http://schemas.microsoft.com/office/drawing/2014/main" id="{5BF02391-E192-4ABE-94F3-F20C5A810C8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81698" y="255113"/>
            <a:ext cx="377831" cy="377831"/>
          </a:xfrm>
          <a:prstGeom prst="rect">
            <a:avLst/>
          </a:prstGeom>
        </p:spPr>
      </p:pic>
      <p:pic>
        <p:nvPicPr>
          <p:cNvPr id="57" name="Graphic 1">
            <a:extLst>
              <a:ext uri="{FF2B5EF4-FFF2-40B4-BE49-F238E27FC236}">
                <a16:creationId xmlns:a16="http://schemas.microsoft.com/office/drawing/2014/main" id="{75FC1EEE-7D21-4FD9-9D8D-22DFA69E0BCD}"/>
              </a:ext>
            </a:extLst>
          </p:cNvPr>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r="2047" b="21592"/>
          <a:stretch/>
        </p:blipFill>
        <p:spPr bwMode="auto">
          <a:xfrm>
            <a:off x="5753947" y="356067"/>
            <a:ext cx="265837" cy="243161"/>
          </a:xfrm>
          <a:prstGeom prst="rect">
            <a:avLst/>
          </a:prstGeom>
          <a:ln>
            <a:noFill/>
          </a:ln>
          <a:extLst>
            <a:ext uri="{53640926-AAD7-44D8-BBD7-CCE9431645EC}">
              <a14:shadowObscured xmlns:a14="http://schemas.microsoft.com/office/drawing/2010/main"/>
            </a:ext>
          </a:extLst>
        </p:spPr>
      </p:pic>
      <p:pic>
        <p:nvPicPr>
          <p:cNvPr id="64" name="Graphic 9">
            <a:extLst>
              <a:ext uri="{FF2B5EF4-FFF2-40B4-BE49-F238E27FC236}">
                <a16:creationId xmlns:a16="http://schemas.microsoft.com/office/drawing/2014/main" id="{7C19176D-C625-4E46-8C90-8A67AFD871E3}"/>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62016" y="2114979"/>
            <a:ext cx="638175" cy="638175"/>
          </a:xfrm>
          <a:prstGeom prst="rect">
            <a:avLst/>
          </a:prstGeom>
        </p:spPr>
      </p:pic>
      <p:pic>
        <p:nvPicPr>
          <p:cNvPr id="103" name="Graphic 9">
            <a:extLst>
              <a:ext uri="{FF2B5EF4-FFF2-40B4-BE49-F238E27FC236}">
                <a16:creationId xmlns:a16="http://schemas.microsoft.com/office/drawing/2014/main" id="{8934CB1D-8EDB-4651-A968-7C7D44F8619E}"/>
              </a:ext>
            </a:extLst>
          </p:cNvPr>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78962" y="322773"/>
            <a:ext cx="275819" cy="275819"/>
          </a:xfrm>
          <a:prstGeom prst="rect">
            <a:avLst/>
          </a:prstGeom>
        </p:spPr>
      </p:pic>
      <p:pic>
        <p:nvPicPr>
          <p:cNvPr id="108" name="Graphic 8">
            <a:extLst>
              <a:ext uri="{FF2B5EF4-FFF2-40B4-BE49-F238E27FC236}">
                <a16:creationId xmlns:a16="http://schemas.microsoft.com/office/drawing/2014/main" id="{137B6B9F-76A2-4676-84C2-1D826EAC9842}"/>
              </a:ext>
            </a:extLst>
          </p:cNvPr>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93775" y="347532"/>
            <a:ext cx="328936" cy="260699"/>
          </a:xfrm>
          <a:prstGeom prst="rect">
            <a:avLst/>
          </a:prstGeom>
        </p:spPr>
      </p:pic>
      <p:pic>
        <p:nvPicPr>
          <p:cNvPr id="58" name="Graphic 57" descr="Clipboard Checked with solid fill">
            <a:extLst>
              <a:ext uri="{FF2B5EF4-FFF2-40B4-BE49-F238E27FC236}">
                <a16:creationId xmlns:a16="http://schemas.microsoft.com/office/drawing/2014/main" id="{E2F3D228-AA2A-418C-89AA-61D5F41C5F7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18531" y="340308"/>
            <a:ext cx="272622" cy="263746"/>
          </a:xfrm>
          <a:prstGeom prst="rect">
            <a:avLst/>
          </a:prstGeom>
        </p:spPr>
      </p:pic>
      <p:pic>
        <p:nvPicPr>
          <p:cNvPr id="60" name="Graphic 59" descr="Handshake">
            <a:extLst>
              <a:ext uri="{FF2B5EF4-FFF2-40B4-BE49-F238E27FC236}">
                <a16:creationId xmlns:a16="http://schemas.microsoft.com/office/drawing/2014/main" id="{39048FC7-B56F-446C-8014-CAF06468935C}"/>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015561" y="303724"/>
            <a:ext cx="390631" cy="377913"/>
          </a:xfrm>
          <a:prstGeom prst="rect">
            <a:avLst/>
          </a:prstGeom>
        </p:spPr>
      </p:pic>
    </p:spTree>
    <p:custDataLst>
      <p:tags r:id="rId1"/>
    </p:custDataLst>
    <p:extLst>
      <p:ext uri="{BB962C8B-B14F-4D97-AF65-F5344CB8AC3E}">
        <p14:creationId xmlns:p14="http://schemas.microsoft.com/office/powerpoint/2010/main" val="2423721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336" y="193051"/>
            <a:ext cx="7395569" cy="491439"/>
          </a:xfrm>
          <a:prstGeom prst="rect">
            <a:avLst/>
          </a:prstGeom>
        </p:spPr>
      </p:pic>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Bringing Best Self</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972599"/>
            <a:ext cx="8352929" cy="276999"/>
          </a:xfrm>
          <a:prstGeom prst="rect">
            <a:avLst/>
          </a:prstGeom>
          <a:noFill/>
        </p:spPr>
        <p:txBody>
          <a:bodyPr wrap="square" rtlCol="0">
            <a:spAutoFit/>
          </a:bodyPr>
          <a:lstStyle/>
          <a:p>
            <a:r>
              <a:rPr lang="en-AU" sz="1200" b="1">
                <a:solidFill>
                  <a:schemeClr val="accent5"/>
                </a:solidFill>
              </a:rPr>
              <a:t>We role model behaviours and mindsets that bring our best self to work, and we support others.</a:t>
            </a:r>
          </a:p>
        </p:txBody>
      </p:sp>
      <p:graphicFrame>
        <p:nvGraphicFramePr>
          <p:cNvPr id="20" name="Table 5">
            <a:extLst>
              <a:ext uri="{FF2B5EF4-FFF2-40B4-BE49-F238E27FC236}">
                <a16:creationId xmlns:a16="http://schemas.microsoft.com/office/drawing/2014/main" id="{85331168-96CE-460A-A35F-64F12D36ED88}"/>
              </a:ext>
            </a:extLst>
          </p:cNvPr>
          <p:cNvGraphicFramePr>
            <a:graphicFrameLocks noGrp="1"/>
          </p:cNvGraphicFramePr>
          <p:nvPr>
            <p:extLst>
              <p:ext uri="{D42A27DB-BD31-4B8C-83A1-F6EECF244321}">
                <p14:modId xmlns:p14="http://schemas.microsoft.com/office/powerpoint/2010/main" val="3363549132"/>
              </p:ext>
            </p:extLst>
          </p:nvPr>
        </p:nvGraphicFramePr>
        <p:xfrm>
          <a:off x="409815" y="1373504"/>
          <a:ext cx="8352931" cy="2485225"/>
        </p:xfrm>
        <a:graphic>
          <a:graphicData uri="http://schemas.openxmlformats.org/drawingml/2006/table">
            <a:tbl>
              <a:tblPr firstRow="1" bandRow="1">
                <a:tableStyleId>{BC89EF96-8CEA-46FF-86C4-4CE0E7609802}</a:tableStyleId>
              </a:tblPr>
              <a:tblGrid>
                <a:gridCol w="1721224">
                  <a:extLst>
                    <a:ext uri="{9D8B030D-6E8A-4147-A177-3AD203B41FA5}">
                      <a16:colId xmlns:a16="http://schemas.microsoft.com/office/drawing/2014/main" val="2590302361"/>
                    </a:ext>
                  </a:extLst>
                </a:gridCol>
                <a:gridCol w="1619949">
                  <a:extLst>
                    <a:ext uri="{9D8B030D-6E8A-4147-A177-3AD203B41FA5}">
                      <a16:colId xmlns:a16="http://schemas.microsoft.com/office/drawing/2014/main" val="2103966572"/>
                    </a:ext>
                  </a:extLst>
                </a:gridCol>
                <a:gridCol w="1670586">
                  <a:extLst>
                    <a:ext uri="{9D8B030D-6E8A-4147-A177-3AD203B41FA5}">
                      <a16:colId xmlns:a16="http://schemas.microsoft.com/office/drawing/2014/main" val="2708070009"/>
                    </a:ext>
                  </a:extLst>
                </a:gridCol>
                <a:gridCol w="1670586">
                  <a:extLst>
                    <a:ext uri="{9D8B030D-6E8A-4147-A177-3AD203B41FA5}">
                      <a16:colId xmlns:a16="http://schemas.microsoft.com/office/drawing/2014/main" val="3485039511"/>
                    </a:ext>
                  </a:extLst>
                </a:gridCol>
                <a:gridCol w="1670586">
                  <a:extLst>
                    <a:ext uri="{9D8B030D-6E8A-4147-A177-3AD203B41FA5}">
                      <a16:colId xmlns:a16="http://schemas.microsoft.com/office/drawing/2014/main" val="3321253380"/>
                    </a:ext>
                  </a:extLst>
                </a:gridCol>
              </a:tblGrid>
              <a:tr h="497045">
                <a:tc>
                  <a:txBody>
                    <a:bodyPr/>
                    <a:lstStyle/>
                    <a:p>
                      <a:pPr algn="l"/>
                      <a:endParaRPr lang="en-AU" sz="900">
                        <a:latin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r>
                        <a:rPr lang="en-AU" sz="1050">
                          <a:solidFill>
                            <a:schemeClr val="bg1"/>
                          </a:solidFill>
                          <a:latin typeface="+mn-lt"/>
                        </a:rPr>
                        <a:t>Manage Self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c>
                  <a:txBody>
                    <a:bodyPr/>
                    <a:lstStyle/>
                    <a:p>
                      <a:pPr algn="ctr"/>
                      <a:r>
                        <a:rPr lang="en-AU" sz="1050">
                          <a:solidFill>
                            <a:schemeClr val="bg1"/>
                          </a:solidFill>
                          <a:latin typeface="+mn-lt"/>
                        </a:rPr>
                        <a:t>Sound Judgement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c>
                  <a:txBody>
                    <a:bodyPr/>
                    <a:lstStyle/>
                    <a:p>
                      <a:pPr algn="ctr"/>
                      <a:r>
                        <a:rPr lang="en-AU" sz="1050">
                          <a:solidFill>
                            <a:schemeClr val="bg1"/>
                          </a:solidFill>
                          <a:latin typeface="+mn-lt"/>
                        </a:rPr>
                        <a:t>Accountability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c>
                  <a:txBody>
                    <a:bodyPr/>
                    <a:lstStyle/>
                    <a:p>
                      <a:pPr algn="ctr"/>
                      <a:r>
                        <a:rPr lang="en-AU" sz="1050">
                          <a:solidFill>
                            <a:schemeClr val="bg1"/>
                          </a:solidFill>
                          <a:latin typeface="+mn-lt"/>
                        </a:rPr>
                        <a:t>Diversity and Inclusion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59601932"/>
                  </a:ext>
                </a:extLst>
              </a:tr>
              <a:tr h="497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1">
                          <a:solidFill>
                            <a:schemeClr val="bg1"/>
                          </a:solidFill>
                          <a:latin typeface="+mn-lt"/>
                        </a:rPr>
                        <a:t>Case Manager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3AE4D"/>
                    </a:solidFill>
                  </a:tcPr>
                </a:tc>
                <a:tc>
                  <a:txBody>
                    <a:bodyPr/>
                    <a:lstStyle/>
                    <a:p>
                      <a:pPr algn="ctr"/>
                      <a:r>
                        <a:rPr lang="en-AU" sz="1000">
                          <a:latin typeface="+mn-lt"/>
                        </a:rPr>
                        <a:t> Foundational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a:latin typeface="+mn-lt"/>
                        </a:rPr>
                        <a:t>Foundational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a:latin typeface="+mn-lt"/>
                        </a:rPr>
                        <a:t>Intermediate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tc>
                  <a:txBody>
                    <a:bodyPr/>
                    <a:lstStyle/>
                    <a:p>
                      <a:pPr algn="ctr"/>
                      <a:r>
                        <a:rPr lang="en-AU" sz="1000">
                          <a:latin typeface="+mn-lt"/>
                        </a:rPr>
                        <a:t>Foundational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extLst>
                  <a:ext uri="{0D108BD9-81ED-4DB2-BD59-A6C34878D82A}">
                    <a16:rowId xmlns:a16="http://schemas.microsoft.com/office/drawing/2014/main" val="628686922"/>
                  </a:ext>
                </a:extLst>
              </a:tr>
              <a:tr h="497045">
                <a:tc>
                  <a:txBody>
                    <a:bodyPr/>
                    <a:lstStyle/>
                    <a:p>
                      <a:pPr algn="l"/>
                      <a:r>
                        <a:rPr lang="en-AU" sz="1050" b="1">
                          <a:solidFill>
                            <a:schemeClr val="bg1"/>
                          </a:solidFill>
                          <a:latin typeface="+mn-lt"/>
                        </a:rPr>
                        <a:t>Team Leader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3AE4D"/>
                    </a:solidFill>
                  </a:tcPr>
                </a:tc>
                <a:tc>
                  <a:txBody>
                    <a:bodyPr/>
                    <a:lstStyle/>
                    <a:p>
                      <a:pPr algn="ctr"/>
                      <a:r>
                        <a:rPr lang="en-AU" sz="1000">
                          <a:latin typeface="+mn-lt"/>
                        </a:rPr>
                        <a:t>Advanced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a:latin typeface="+mn-lt"/>
                        </a:rPr>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a:latin typeface="+mn-lt"/>
                        </a:rPr>
                        <a:t>Expert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2EFDA"/>
                    </a:solidFill>
                  </a:tcPr>
                </a:tc>
                <a:tc>
                  <a:txBody>
                    <a:bodyPr/>
                    <a:lstStyle/>
                    <a:p>
                      <a:pPr algn="ctr"/>
                      <a:r>
                        <a:rPr lang="en-AU" sz="1000">
                          <a:latin typeface="+mn-lt"/>
                        </a:rPr>
                        <a:t>Advanced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extLst>
                  <a:ext uri="{0D108BD9-81ED-4DB2-BD59-A6C34878D82A}">
                    <a16:rowId xmlns:a16="http://schemas.microsoft.com/office/drawing/2014/main" val="2600422566"/>
                  </a:ext>
                </a:extLst>
              </a:tr>
              <a:tr h="497045">
                <a:tc>
                  <a:txBody>
                    <a:bodyPr/>
                    <a:lstStyle/>
                    <a:p>
                      <a:pPr algn="l"/>
                      <a:r>
                        <a:rPr lang="en-AU" sz="1050" b="1">
                          <a:solidFill>
                            <a:schemeClr val="bg1"/>
                          </a:solidFill>
                          <a:latin typeface="+mn-lt"/>
                        </a:rPr>
                        <a:t>Technical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3AE4D"/>
                    </a:solidFill>
                  </a:tcPr>
                </a:tc>
                <a:tc>
                  <a:txBody>
                    <a:bodyPr/>
                    <a:lstStyle/>
                    <a:p>
                      <a:pPr algn="ctr"/>
                      <a:r>
                        <a:rPr lang="en-AU" sz="1000">
                          <a:latin typeface="+mn-lt"/>
                        </a:rPr>
                        <a:t>Intermediate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tc>
                  <a:txBody>
                    <a:bodyPr/>
                    <a:lstStyle/>
                    <a:p>
                      <a:pPr algn="ctr"/>
                      <a:r>
                        <a:rPr lang="en-AU" sz="1000">
                          <a:latin typeface="+mn-lt"/>
                        </a:rPr>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a:latin typeface="+mn-lt"/>
                        </a:rPr>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a:latin typeface="+mn-lt"/>
                        </a:rPr>
                        <a:t>Intermediate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extLst>
                  <a:ext uri="{0D108BD9-81ED-4DB2-BD59-A6C34878D82A}">
                    <a16:rowId xmlns:a16="http://schemas.microsoft.com/office/drawing/2014/main" val="3622903185"/>
                  </a:ext>
                </a:extLst>
              </a:tr>
              <a:tr h="497045">
                <a:tc>
                  <a:txBody>
                    <a:bodyPr/>
                    <a:lstStyle/>
                    <a:p>
                      <a:pPr algn="l"/>
                      <a:r>
                        <a:rPr lang="en-AU" sz="1050" b="1">
                          <a:solidFill>
                            <a:schemeClr val="bg1"/>
                          </a:solidFill>
                          <a:latin typeface="+mn-lt"/>
                        </a:rPr>
                        <a:t>Injury Management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3AE4D"/>
                    </a:solidFill>
                  </a:tcPr>
                </a:tc>
                <a:tc>
                  <a:txBody>
                    <a:bodyPr/>
                    <a:lstStyle/>
                    <a:p>
                      <a:pPr algn="ctr"/>
                      <a:r>
                        <a:rPr lang="en-AU" sz="1000">
                          <a:latin typeface="+mn-lt"/>
                        </a:rPr>
                        <a:t>Intermediate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tc>
                  <a:txBody>
                    <a:bodyPr/>
                    <a:lstStyle/>
                    <a:p>
                      <a:pPr algn="ctr"/>
                      <a:r>
                        <a:rPr lang="en-AU" sz="1000">
                          <a:latin typeface="+mn-lt"/>
                        </a:rPr>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a:latin typeface="+mn-lt"/>
                        </a:rPr>
                        <a:t>Advanced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a:latin typeface="+mn-lt"/>
                        </a:rPr>
                        <a:t>Intermediate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extLst>
                  <a:ext uri="{0D108BD9-81ED-4DB2-BD59-A6C34878D82A}">
                    <a16:rowId xmlns:a16="http://schemas.microsoft.com/office/drawing/2014/main" val="2703460178"/>
                  </a:ext>
                </a:extLst>
              </a:tr>
            </a:tbl>
          </a:graphicData>
        </a:graphic>
      </p:graphicFrame>
      <p:pic>
        <p:nvPicPr>
          <p:cNvPr id="15" name="Graphic 9">
            <a:extLst>
              <a:ext uri="{FF2B5EF4-FFF2-40B4-BE49-F238E27FC236}">
                <a16:creationId xmlns:a16="http://schemas.microsoft.com/office/drawing/2014/main" id="{1DEEAE0E-CB57-44EC-9EE0-E071B1FEB990}"/>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1760" y="233651"/>
            <a:ext cx="360040" cy="360040"/>
          </a:xfrm>
          <a:prstGeom prst="rect">
            <a:avLst/>
          </a:prstGeom>
        </p:spPr>
      </p:pic>
      <p:sp>
        <p:nvSpPr>
          <p:cNvPr id="10" name="Footer Placeholder 1">
            <a:extLst>
              <a:ext uri="{FF2B5EF4-FFF2-40B4-BE49-F238E27FC236}">
                <a16:creationId xmlns:a16="http://schemas.microsoft.com/office/drawing/2014/main" id="{7D20F2B3-6B4C-485B-B4DF-96F5A3069EFF}"/>
              </a:ext>
            </a:extLst>
          </p:cNvPr>
          <p:cNvSpPr txBox="1">
            <a:spLocks/>
          </p:cNvSpPr>
          <p:nvPr/>
        </p:nvSpPr>
        <p:spPr>
          <a:xfrm>
            <a:off x="983410" y="4783546"/>
            <a:ext cx="6480000" cy="1682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Go to Insert &gt; Header &amp; Footer to add the presentation title to</a:t>
            </a:r>
          </a:p>
        </p:txBody>
      </p:sp>
      <p:sp>
        <p:nvSpPr>
          <p:cNvPr id="11" name="Slide Number Placeholder 3">
            <a:extLst>
              <a:ext uri="{FF2B5EF4-FFF2-40B4-BE49-F238E27FC236}">
                <a16:creationId xmlns:a16="http://schemas.microsoft.com/office/drawing/2014/main" id="{0CA9C148-3C4E-4237-9EA8-19F32B0124D1}"/>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32</a:t>
            </a:fld>
            <a:endParaRPr lang="en-AU" sz="900">
              <a:solidFill>
                <a:schemeClr val="tx1"/>
              </a:solidFill>
            </a:endParaRPr>
          </a:p>
        </p:txBody>
      </p:sp>
      <p:sp>
        <p:nvSpPr>
          <p:cNvPr id="19" name="Rectangle 18">
            <a:extLst>
              <a:ext uri="{FF2B5EF4-FFF2-40B4-BE49-F238E27FC236}">
                <a16:creationId xmlns:a16="http://schemas.microsoft.com/office/drawing/2014/main" id="{8D087329-5356-43E7-917F-787676F9DE24}"/>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1" name="Picture 20">
            <a:extLst>
              <a:ext uri="{FF2B5EF4-FFF2-40B4-BE49-F238E27FC236}">
                <a16:creationId xmlns:a16="http://schemas.microsoft.com/office/drawing/2014/main" id="{5EBD711A-9BA9-48C3-BEA6-739CDD693E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18" name="Rectangle 17">
            <a:extLst>
              <a:ext uri="{FF2B5EF4-FFF2-40B4-BE49-F238E27FC236}">
                <a16:creationId xmlns:a16="http://schemas.microsoft.com/office/drawing/2014/main" id="{E7BB01E5-48FA-436A-9FE7-28BACA097EC2}"/>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4" name="object 2">
            <a:extLst>
              <a:ext uri="{FF2B5EF4-FFF2-40B4-BE49-F238E27FC236}">
                <a16:creationId xmlns:a16="http://schemas.microsoft.com/office/drawing/2014/main" id="{D7300A81-E8C5-4A16-AC41-29063D0551BD}"/>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4014020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2875367062"/>
              </p:ext>
            </p:extLst>
          </p:nvPr>
        </p:nvGraphicFramePr>
        <p:xfrm>
          <a:off x="395536" y="1359007"/>
          <a:ext cx="8352928" cy="2877482"/>
        </p:xfrm>
        <a:graphic>
          <a:graphicData uri="http://schemas.openxmlformats.org/drawingml/2006/table">
            <a:tbl>
              <a:tblPr firstRow="1" firstCol="1" bandRow="1">
                <a:tableStyleId>{BC89EF96-8CEA-46FF-86C4-4CE0E7609802}</a:tableStyleId>
              </a:tblPr>
              <a:tblGrid>
                <a:gridCol w="2088232">
                  <a:extLst>
                    <a:ext uri="{9D8B030D-6E8A-4147-A177-3AD203B41FA5}">
                      <a16:colId xmlns:a16="http://schemas.microsoft.com/office/drawing/2014/main" val="2784149526"/>
                    </a:ext>
                  </a:extLst>
                </a:gridCol>
                <a:gridCol w="2088232">
                  <a:extLst>
                    <a:ext uri="{9D8B030D-6E8A-4147-A177-3AD203B41FA5}">
                      <a16:colId xmlns:a16="http://schemas.microsoft.com/office/drawing/2014/main" val="3598049998"/>
                    </a:ext>
                  </a:extLst>
                </a:gridCol>
                <a:gridCol w="2088232">
                  <a:extLst>
                    <a:ext uri="{9D8B030D-6E8A-4147-A177-3AD203B41FA5}">
                      <a16:colId xmlns:a16="http://schemas.microsoft.com/office/drawing/2014/main" val="655120121"/>
                    </a:ext>
                  </a:extLst>
                </a:gridCol>
                <a:gridCol w="2088232">
                  <a:extLst>
                    <a:ext uri="{9D8B030D-6E8A-4147-A177-3AD203B41FA5}">
                      <a16:colId xmlns:a16="http://schemas.microsoft.com/office/drawing/2014/main" val="196238736"/>
                    </a:ext>
                  </a:extLst>
                </a:gridCol>
              </a:tblGrid>
              <a:tr h="438749">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Technical, 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038303857"/>
                  </a:ext>
                </a:extLst>
              </a:tr>
              <a:tr h="812911">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a:rPr>
                        <a:t>Shows drive and motivation with a commitment to professional development and continuous learning by seeking support and feedback.</a:t>
                      </a:r>
                      <a:endParaRPr lang="en-AU" sz="900" b="0">
                        <a:solidFill>
                          <a:schemeClr val="tx1"/>
                        </a:solidFill>
                        <a:effectLst/>
                        <a:latin typeface="+mn-lt"/>
                        <a:ea typeface="Calibri" panose="020F0502020204030204" pitchFamily="34" charset="0"/>
                        <a:cs typeface="Calibri"/>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Times New Roman" panose="02020603050405020304" pitchFamily="18" charset="0"/>
                          <a:cs typeface="Calibri"/>
                        </a:rPr>
                        <a:t>Reflects on feedback and works with leader/manager to identify development opportunities.</a:t>
                      </a:r>
                      <a:endParaRPr lang="en-AU" sz="900" b="0">
                        <a:effectLst/>
                        <a:latin typeface="+mn-lt"/>
                        <a:ea typeface="Calibri" panose="020F0502020204030204" pitchFamily="34" charset="0"/>
                        <a:cs typeface="Calibri"/>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a:rPr>
                        <a:t>Embraces feedback as opportunities for growth by demonstrating initiative to achieve objectives.</a:t>
                      </a:r>
                      <a:endParaRPr lang="en-AU" sz="900" b="0">
                        <a:solidFill>
                          <a:schemeClr val="tx1"/>
                        </a:solidFill>
                        <a:effectLst/>
                        <a:latin typeface="+mn-lt"/>
                        <a:ea typeface="Calibri" panose="020F0502020204030204" pitchFamily="34" charset="0"/>
                        <a:cs typeface="Calibri"/>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5112211"/>
                  </a:ext>
                </a:extLst>
              </a:tr>
              <a:tr h="812911">
                <a:tc>
                  <a:txBody>
                    <a:bodyPr/>
                    <a:lstStyle/>
                    <a:p>
                      <a:pPr>
                        <a:lnSpc>
                          <a:spcPct val="107000"/>
                        </a:lnSpc>
                        <a:spcAft>
                          <a:spcPts val="800"/>
                        </a:spcAft>
                      </a:pPr>
                      <a:r>
                        <a:rPr lang="en-AU" sz="900" b="0">
                          <a:effectLst/>
                          <a:latin typeface="+mn-lt"/>
                          <a:ea typeface="Times New Roman" panose="02020603050405020304" pitchFamily="18" charset="0"/>
                          <a:cs typeface="Calibri"/>
                        </a:rPr>
                        <a:t>Recognises barriers and obstacles and displays persistence to adapt to new situations demonstrating flexibility and adaptability.</a:t>
                      </a:r>
                      <a:endParaRPr lang="en-AU" sz="900" b="0">
                        <a:effectLst/>
                        <a:latin typeface="+mn-lt"/>
                        <a:ea typeface="Calibri" panose="020F0502020204030204" pitchFamily="34" charset="0"/>
                        <a:cs typeface="Calibri"/>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Times New Roman" panose="02020603050405020304" pitchFamily="18" charset="0"/>
                          <a:cs typeface="Calibri"/>
                        </a:rPr>
                        <a:t>Demonstrates initiative to identify solutions and overcome barriers.</a:t>
                      </a:r>
                      <a:endParaRPr lang="en-AU" sz="900" b="0">
                        <a:effectLst/>
                        <a:latin typeface="+mn-lt"/>
                        <a:ea typeface="Calibri" panose="020F0502020204030204" pitchFamily="34" charset="0"/>
                        <a:cs typeface="Calibri"/>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Times New Roman" panose="02020603050405020304" pitchFamily="18" charset="0"/>
                          <a:cs typeface="Calibri"/>
                        </a:rPr>
                        <a:t>Embraces innovation and change by recovering from setback and actively finding alternate solutions.</a:t>
                      </a:r>
                      <a:endParaRPr lang="en-AU" sz="900" b="0">
                        <a:effectLst/>
                        <a:latin typeface="+mn-lt"/>
                        <a:ea typeface="Calibri" panose="020F0502020204030204" pitchFamily="34" charset="0"/>
                        <a:cs typeface="Calibri"/>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effectLst/>
                        <a:latin typeface="+mn-lt"/>
                        <a:ea typeface="Calibri" panose="020F0502020204030204" pitchFamily="34" charset="0"/>
                        <a:cs typeface="Calibri"/>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819549627"/>
                  </a:ext>
                </a:extLst>
              </a:tr>
              <a:tr h="812911">
                <a:tc>
                  <a:txBody>
                    <a:bodyPr/>
                    <a:lstStyle/>
                    <a:p>
                      <a:pPr>
                        <a:lnSpc>
                          <a:spcPct val="107000"/>
                        </a:lnSpc>
                        <a:spcAft>
                          <a:spcPts val="800"/>
                        </a:spcAft>
                      </a:pPr>
                      <a:r>
                        <a:rPr lang="en-AU" sz="900" b="0">
                          <a:effectLst/>
                          <a:latin typeface="+mn-lt"/>
                          <a:ea typeface="Times New Roman" panose="02020603050405020304" pitchFamily="18" charset="0"/>
                          <a:cs typeface="Calibri"/>
                        </a:rPr>
                        <a:t>Monitors own emotional reactions and understands strategies that can be used to remain calm.</a:t>
                      </a:r>
                      <a:endParaRPr lang="en-AU" sz="900" b="0">
                        <a:effectLst/>
                        <a:latin typeface="+mn-lt"/>
                        <a:ea typeface="Calibri" panose="020F0502020204030204" pitchFamily="34" charset="0"/>
                        <a:cs typeface="Calibri"/>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Times New Roman" panose="02020603050405020304" pitchFamily="18" charset="0"/>
                          <a:cs typeface="Calibri"/>
                        </a:rPr>
                        <a:t>Displays a positive outlook in challenging situations and responds in a flexible, positive manner to change.</a:t>
                      </a:r>
                      <a:endParaRPr lang="en-AU" sz="900" b="0">
                        <a:effectLst/>
                        <a:latin typeface="+mn-lt"/>
                        <a:ea typeface="Calibri" panose="020F0502020204030204" pitchFamily="34" charset="0"/>
                        <a:cs typeface="Calibri"/>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Uses a range of strategies to remain composed and calm and act as a stabilising influence on colleagues.</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 </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285674022"/>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305897" y="212738"/>
            <a:ext cx="1910824" cy="261610"/>
          </a:xfrm>
          <a:prstGeom prst="rect">
            <a:avLst/>
          </a:prstGeom>
          <a:noFill/>
        </p:spPr>
        <p:txBody>
          <a:bodyPr wrap="square" rtlCol="0">
            <a:spAutoFit/>
          </a:bodyPr>
          <a:lstStyle/>
          <a:p>
            <a:r>
              <a:rPr lang="en-US" sz="1100" b="0" i="0">
                <a:solidFill>
                  <a:schemeClr val="bg1"/>
                </a:solidFill>
              </a:rPr>
              <a:t>Bringing Best Self</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Manage Self </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896402"/>
            <a:ext cx="8352929" cy="261610"/>
          </a:xfrm>
          <a:prstGeom prst="rect">
            <a:avLst/>
          </a:prstGeom>
          <a:noFill/>
        </p:spPr>
        <p:txBody>
          <a:bodyPr wrap="square" rtlCol="0">
            <a:spAutoFit/>
          </a:bodyPr>
          <a:lstStyle/>
          <a:p>
            <a:r>
              <a:rPr lang="en-AU" sz="1100"/>
              <a:t>Develops a growth mindset and resilience by embracing challenges as opportunities, demonstrating initiative and perseverance. </a:t>
            </a:r>
          </a:p>
        </p:txBody>
      </p:sp>
      <p:sp>
        <p:nvSpPr>
          <p:cNvPr id="18" name="Slide Number Placeholder 3">
            <a:extLst>
              <a:ext uri="{FF2B5EF4-FFF2-40B4-BE49-F238E27FC236}">
                <a16:creationId xmlns:a16="http://schemas.microsoft.com/office/drawing/2014/main" id="{C0EC84FE-A32D-4346-812E-F44EF14B4399}"/>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33</a:t>
            </a:fld>
            <a:endParaRPr lang="en-AU" sz="900">
              <a:solidFill>
                <a:schemeClr val="tx1"/>
              </a:solidFill>
            </a:endParaRPr>
          </a:p>
        </p:txBody>
      </p:sp>
      <p:pic>
        <p:nvPicPr>
          <p:cNvPr id="19" name="Graphic 9">
            <a:extLst>
              <a:ext uri="{FF2B5EF4-FFF2-40B4-BE49-F238E27FC236}">
                <a16:creationId xmlns:a16="http://schemas.microsoft.com/office/drawing/2014/main" id="{2CB824BC-B063-43F8-B2C6-523C0F297B76}"/>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11760" y="233651"/>
            <a:ext cx="360040" cy="360040"/>
          </a:xfrm>
          <a:prstGeom prst="rect">
            <a:avLst/>
          </a:prstGeom>
        </p:spPr>
      </p:pic>
      <p:sp>
        <p:nvSpPr>
          <p:cNvPr id="20" name="Rectangle 19">
            <a:extLst>
              <a:ext uri="{FF2B5EF4-FFF2-40B4-BE49-F238E27FC236}">
                <a16:creationId xmlns:a16="http://schemas.microsoft.com/office/drawing/2014/main" id="{1478DDAC-1797-41D8-9966-2C6B33C96D75}"/>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814C7135-6D81-4ED5-B51E-0565A4BB52A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26" name="Rectangle 25">
            <a:extLst>
              <a:ext uri="{FF2B5EF4-FFF2-40B4-BE49-F238E27FC236}">
                <a16:creationId xmlns:a16="http://schemas.microsoft.com/office/drawing/2014/main" id="{5ADDE86B-4CE8-4B09-97CB-392B5832A5F1}"/>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7" name="object 2">
            <a:extLst>
              <a:ext uri="{FF2B5EF4-FFF2-40B4-BE49-F238E27FC236}">
                <a16:creationId xmlns:a16="http://schemas.microsoft.com/office/drawing/2014/main" id="{4ADE33C9-E3AC-4C3D-A975-D23A9AED01B9}"/>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574058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1715233027"/>
              </p:ext>
            </p:extLst>
          </p:nvPr>
        </p:nvGraphicFramePr>
        <p:xfrm>
          <a:off x="396000" y="1030510"/>
          <a:ext cx="8352000" cy="3168701"/>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466216">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350" indent="-6350" algn="ctr">
                        <a:lnSpc>
                          <a:spcPct val="103000"/>
                        </a:lnSpc>
                        <a:spcAft>
                          <a:spcPts val="145"/>
                        </a:spcAft>
                      </a:pPr>
                      <a:r>
                        <a:rPr lang="en-AU" sz="1050" b="1">
                          <a:solidFill>
                            <a:schemeClr val="bg1"/>
                          </a:solidFill>
                          <a:effectLst/>
                          <a:latin typeface="+mn-lt"/>
                        </a:rPr>
                        <a:t>Intermediate </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 Technical, 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038303857"/>
                  </a:ext>
                </a:extLst>
              </a:tr>
              <a:tr h="575116">
                <a:tc>
                  <a:txBody>
                    <a:bodyPr/>
                    <a:lstStyle/>
                    <a:p>
                      <a:pPr>
                        <a:lnSpc>
                          <a:spcPct val="107000"/>
                        </a:lnSpc>
                        <a:spcAft>
                          <a:spcPts val="800"/>
                        </a:spcAft>
                      </a:pPr>
                      <a:r>
                        <a:rPr lang="en-AU" sz="900" b="0">
                          <a:effectLst/>
                          <a:latin typeface="+mn-lt"/>
                          <a:ea typeface="Calibri" panose="020F0502020204030204" pitchFamily="34" charset="0"/>
                          <a:cs typeface="Times New Roman" panose="02020603050405020304" pitchFamily="18" charset="0"/>
                        </a:rPr>
                        <a:t>Understands the principles of fair and reasonable treatment of injured worker. ^</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180975" indent="0">
                        <a:lnSpc>
                          <a:spcPct val="107000"/>
                        </a:lnSpc>
                        <a:spcAft>
                          <a:spcPts val="800"/>
                        </a:spcAft>
                        <a:tabLst>
                          <a:tab pos="180975" algn="l"/>
                        </a:tabLst>
                      </a:pPr>
                      <a:r>
                        <a:rPr lang="en-AU" sz="900" b="0" i="1">
                          <a:solidFill>
                            <a:schemeClr val="tx1"/>
                          </a:solidFill>
                          <a:effectLst/>
                          <a:latin typeface="+mn-lt"/>
                          <a:ea typeface="Calibri" panose="020F0502020204030204" pitchFamily="34" charset="0"/>
                          <a:cs typeface="Times New Roman" panose="02020603050405020304" pitchFamily="18" charset="0"/>
                        </a:rPr>
                        <a:t>Applies the principles of fair and reasonable treatment of injured worker and provides others with 1:1 support when requested.</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AU" sz="900" b="0">
                          <a:solidFill>
                            <a:schemeClr val="tx1"/>
                          </a:solidFill>
                          <a:effectLst/>
                          <a:latin typeface="+mn-lt"/>
                          <a:cs typeface="Times New Roman" panose="02020603050405020304" pitchFamily="18" charset="0"/>
                        </a:rPr>
                        <a:t>Provides 1:1 internal and broader support (when requested) to guide and coach others </a:t>
                      </a:r>
                      <a:r>
                        <a:rPr lang="en-AU" sz="900" b="0">
                          <a:solidFill>
                            <a:schemeClr val="tx1"/>
                          </a:solidFill>
                          <a:effectLst/>
                          <a:latin typeface="+mn-lt"/>
                          <a:ea typeface="Times New Roman" panose="02020603050405020304" pitchFamily="18" charset="0"/>
                          <a:cs typeface="Calibri" panose="020F0502020204030204" pitchFamily="34" charset="0"/>
                        </a:rPr>
                        <a:t>on the principles of procedural fairness.</a:t>
                      </a:r>
                      <a:endParaRPr lang="en-AU" sz="900" b="0">
                        <a:solidFill>
                          <a:schemeClr val="tx1"/>
                        </a:solidFill>
                        <a:effectLst/>
                        <a:highlight>
                          <a:srgbClr val="FFFF00"/>
                        </a:highligh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5112211"/>
                  </a:ext>
                </a:extLst>
              </a:tr>
              <a:tr h="988609">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Understands the relevant legislation, regulatory requirements, and commitments to injured workers, including those outlined by the Professional Standards Framework, to support fair and objective treatment of injured worker.^</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i="1">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tc>
                  <a:txBody>
                    <a:bodyPr/>
                    <a:lstStyle/>
                    <a:p>
                      <a:pPr>
                        <a:lnSpc>
                          <a:spcPct val="107000"/>
                        </a:lnSpc>
                        <a:spcAft>
                          <a:spcPts val="800"/>
                        </a:spcAft>
                      </a:pPr>
                      <a:endParaRPr lang="en-AU" sz="900" b="0" strike="noStrike">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1030268"/>
                  </a:ext>
                </a:extLst>
              </a:tr>
              <a:tr h="988609">
                <a:tc>
                  <a:txBody>
                    <a:bodyPr/>
                    <a:lstStyle/>
                    <a:p>
                      <a:pPr marL="180975" marR="0" lvl="0" indent="0" algn="l" defTabSz="914400" rtl="0" eaLnBrk="1" fontAlgn="auto" latinLnBrk="0" hangingPunct="1">
                        <a:lnSpc>
                          <a:spcPct val="107000"/>
                        </a:lnSpc>
                        <a:spcBef>
                          <a:spcPts val="0"/>
                        </a:spcBef>
                        <a:spcAft>
                          <a:spcPts val="800"/>
                        </a:spcAft>
                        <a:buClrTx/>
                        <a:buSzTx/>
                        <a:buFontTx/>
                        <a:buNone/>
                        <a:tabLst/>
                        <a:defRPr/>
                      </a:pPr>
                      <a:r>
                        <a:rPr lang="en-AU" sz="900" b="0" i="1">
                          <a:solidFill>
                            <a:schemeClr val="tx1"/>
                          </a:solidFill>
                          <a:effectLst/>
                          <a:latin typeface="+mn-lt"/>
                          <a:ea typeface="Times New Roman" panose="02020603050405020304" pitchFamily="18" charset="0"/>
                          <a:cs typeface="Calibri" panose="020F0502020204030204" pitchFamily="34" charset="0"/>
                        </a:rPr>
                        <a:t>Understands how to conduct a claim review and the principles of sound decision making. </a:t>
                      </a:r>
                      <a:endParaRPr lang="en-AU" sz="900" b="0" i="1">
                        <a:solidFill>
                          <a:schemeClr val="tx1"/>
                        </a:solidFill>
                        <a:effectLst/>
                        <a:latin typeface="+mn-lt"/>
                        <a:ea typeface="Calibri" panose="020F0502020204030204" pitchFamily="34" charset="0"/>
                        <a:cs typeface="Times New Roman" panose="02020603050405020304" pitchFamily="18" charset="0"/>
                      </a:endParaRPr>
                    </a:p>
                    <a:p>
                      <a:pPr marL="85725" indent="-85725">
                        <a:lnSpc>
                          <a:spcPct val="107000"/>
                        </a:lnSpc>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0" indent="0" algn="l" defTabSz="914400" rtl="0" eaLnBrk="1" fontAlgn="auto" latinLnBrk="0" hangingPunct="1">
                        <a:lnSpc>
                          <a:spcPct val="107000"/>
                        </a:lnSpc>
                        <a:spcBef>
                          <a:spcPts val="0"/>
                        </a:spcBef>
                        <a:spcAft>
                          <a:spcPts val="800"/>
                        </a:spcAft>
                        <a:buClrTx/>
                        <a:buSzTx/>
                        <a:buFontTx/>
                        <a:buNone/>
                        <a:tabLst/>
                        <a:defRPr/>
                      </a:pPr>
                      <a:r>
                        <a:rPr lang="en-AU" sz="900" b="0" i="1">
                          <a:solidFill>
                            <a:schemeClr val="tx1"/>
                          </a:solidFill>
                          <a:effectLst/>
                          <a:latin typeface="+mn-lt"/>
                          <a:ea typeface="Times New Roman" panose="02020603050405020304" pitchFamily="18" charset="0"/>
                          <a:cs typeface="Calibri" panose="020F0502020204030204" pitchFamily="34" charset="0"/>
                        </a:rPr>
                        <a:t>Understands how to conduct a claim analysis and determines whether the principles of sound decision making have been applied. </a:t>
                      </a:r>
                      <a:endParaRPr lang="en-AU" sz="900" b="0" i="1">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AU" sz="900" b="0" i="1">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Applies objective and systematic analysis to form conclusions based on evidence and is aware of assumptions and unconscious bias when weighing options to make sound decisions.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983958888"/>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205845" y="203196"/>
            <a:ext cx="1910824" cy="261610"/>
          </a:xfrm>
          <a:prstGeom prst="rect">
            <a:avLst/>
          </a:prstGeom>
          <a:noFill/>
        </p:spPr>
        <p:txBody>
          <a:bodyPr wrap="square" rtlCol="0">
            <a:spAutoFit/>
          </a:bodyPr>
          <a:lstStyle/>
          <a:p>
            <a:r>
              <a:rPr lang="en-US" sz="1100" b="0" i="0">
                <a:solidFill>
                  <a:schemeClr val="bg1"/>
                </a:solidFill>
              </a:rPr>
              <a:t>Bringing Best Self</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Sound Judgement</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179512" y="760455"/>
            <a:ext cx="8352929" cy="261610"/>
          </a:xfrm>
          <a:prstGeom prst="rect">
            <a:avLst/>
          </a:prstGeom>
          <a:noFill/>
        </p:spPr>
        <p:txBody>
          <a:bodyPr wrap="square" rtlCol="0">
            <a:spAutoFit/>
          </a:bodyPr>
          <a:lstStyle/>
          <a:p>
            <a:r>
              <a:rPr lang="en-AU" sz="1100"/>
              <a:t>Evaluating situations or circumstances with objectivity, fairness, and reason to form considered decisions.</a:t>
            </a:r>
          </a:p>
        </p:txBody>
      </p:sp>
      <p:sp>
        <p:nvSpPr>
          <p:cNvPr id="18" name="Slide Number Placeholder 3">
            <a:extLst>
              <a:ext uri="{FF2B5EF4-FFF2-40B4-BE49-F238E27FC236}">
                <a16:creationId xmlns:a16="http://schemas.microsoft.com/office/drawing/2014/main" id="{32035030-AC8F-4771-B8BC-8B235EDABE3E}"/>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34</a:t>
            </a:fld>
            <a:endParaRPr lang="en-AU" sz="900">
              <a:solidFill>
                <a:schemeClr val="tx1"/>
              </a:solidFill>
            </a:endParaRPr>
          </a:p>
        </p:txBody>
      </p:sp>
      <p:pic>
        <p:nvPicPr>
          <p:cNvPr id="19" name="Graphic 9">
            <a:extLst>
              <a:ext uri="{FF2B5EF4-FFF2-40B4-BE49-F238E27FC236}">
                <a16:creationId xmlns:a16="http://schemas.microsoft.com/office/drawing/2014/main" id="{A8C27667-251C-4DB1-81AD-8C44E1B3972A}"/>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1760" y="233651"/>
            <a:ext cx="360040" cy="360040"/>
          </a:xfrm>
          <a:prstGeom prst="rect">
            <a:avLst/>
          </a:prstGeom>
        </p:spPr>
      </p:pic>
      <p:sp>
        <p:nvSpPr>
          <p:cNvPr id="20" name="Rectangle 19">
            <a:extLst>
              <a:ext uri="{FF2B5EF4-FFF2-40B4-BE49-F238E27FC236}">
                <a16:creationId xmlns:a16="http://schemas.microsoft.com/office/drawing/2014/main" id="{A55CF037-0EA6-4DD7-A6C7-7B4244D84313}"/>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23BB4417-E81F-4A86-9BA1-D797267ED1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grpSp>
        <p:nvGrpSpPr>
          <p:cNvPr id="4" name="Group 3">
            <a:extLst>
              <a:ext uri="{FF2B5EF4-FFF2-40B4-BE49-F238E27FC236}">
                <a16:creationId xmlns:a16="http://schemas.microsoft.com/office/drawing/2014/main" id="{76B029D8-7ADE-4911-9167-EDE282551D99}"/>
              </a:ext>
            </a:extLst>
          </p:cNvPr>
          <p:cNvGrpSpPr/>
          <p:nvPr/>
        </p:nvGrpSpPr>
        <p:grpSpPr>
          <a:xfrm>
            <a:off x="720001" y="4183305"/>
            <a:ext cx="8239156" cy="307777"/>
            <a:chOff x="271642" y="4181939"/>
            <a:chExt cx="8669890" cy="307777"/>
          </a:xfrm>
        </p:grpSpPr>
        <p:sp>
          <p:nvSpPr>
            <p:cNvPr id="26" name="TextBox 25">
              <a:extLst>
                <a:ext uri="{FF2B5EF4-FFF2-40B4-BE49-F238E27FC236}">
                  <a16:creationId xmlns:a16="http://schemas.microsoft.com/office/drawing/2014/main" id="{7E190A26-28EA-4419-B6C4-7BDBEE91B0A6}"/>
                </a:ext>
              </a:extLst>
            </p:cNvPr>
            <p:cNvSpPr txBox="1"/>
            <p:nvPr/>
          </p:nvSpPr>
          <p:spPr>
            <a:xfrm>
              <a:off x="307966" y="4181939"/>
              <a:ext cx="8633566" cy="307777"/>
            </a:xfrm>
            <a:prstGeom prst="rect">
              <a:avLst/>
            </a:prstGeom>
            <a:noFill/>
          </p:spPr>
          <p:txBody>
            <a:bodyPr wrap="square" rtlCol="0">
              <a:spAutoFit/>
            </a:bodyPr>
            <a:lstStyle/>
            <a:p>
              <a:r>
                <a:rPr lang="en-AU" sz="700"/>
                <a:t>This symbol represents a GAP in proficiency requirements, meaning there are no roles currently mapped to that proficiency level. Whilst not mapped to a role, these descriptors provide stepping stone competencies to help an aspiring proficiency role to transition into the experienced proficiency role. </a:t>
              </a:r>
            </a:p>
          </p:txBody>
        </p:sp>
        <p:pic>
          <p:nvPicPr>
            <p:cNvPr id="27" name="Graphic 26" descr="Infinity">
              <a:extLst>
                <a:ext uri="{FF2B5EF4-FFF2-40B4-BE49-F238E27FC236}">
                  <a16:creationId xmlns:a16="http://schemas.microsoft.com/office/drawing/2014/main" id="{3CF6EAFD-7762-4CE5-BEC6-B6F23F4AF90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1642" y="4265819"/>
              <a:ext cx="161962" cy="161962"/>
            </a:xfrm>
            <a:prstGeom prst="rect">
              <a:avLst/>
            </a:prstGeom>
          </p:spPr>
        </p:pic>
      </p:grpSp>
      <p:grpSp>
        <p:nvGrpSpPr>
          <p:cNvPr id="3" name="Group 2">
            <a:extLst>
              <a:ext uri="{FF2B5EF4-FFF2-40B4-BE49-F238E27FC236}">
                <a16:creationId xmlns:a16="http://schemas.microsoft.com/office/drawing/2014/main" id="{3187C2A3-2498-461F-98E5-CDEA817FE317}"/>
              </a:ext>
            </a:extLst>
          </p:cNvPr>
          <p:cNvGrpSpPr/>
          <p:nvPr/>
        </p:nvGrpSpPr>
        <p:grpSpPr>
          <a:xfrm>
            <a:off x="452352" y="1545381"/>
            <a:ext cx="2246292" cy="1831586"/>
            <a:chOff x="388852" y="1519503"/>
            <a:chExt cx="2246292" cy="1831586"/>
          </a:xfrm>
        </p:grpSpPr>
        <p:pic>
          <p:nvPicPr>
            <p:cNvPr id="21" name="Graphic 20" descr="Infinity">
              <a:extLst>
                <a:ext uri="{FF2B5EF4-FFF2-40B4-BE49-F238E27FC236}">
                  <a16:creationId xmlns:a16="http://schemas.microsoft.com/office/drawing/2014/main" id="{6D1AF8A3-D1C3-4F5D-88B8-BF434BD2C82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69550" y="1519503"/>
              <a:ext cx="161962" cy="161962"/>
            </a:xfrm>
            <a:prstGeom prst="rect">
              <a:avLst/>
            </a:prstGeom>
          </p:spPr>
        </p:pic>
        <p:pic>
          <p:nvPicPr>
            <p:cNvPr id="28" name="Graphic 27" descr="Infinity">
              <a:extLst>
                <a:ext uri="{FF2B5EF4-FFF2-40B4-BE49-F238E27FC236}">
                  <a16:creationId xmlns:a16="http://schemas.microsoft.com/office/drawing/2014/main" id="{E3E59AB2-E2C4-47EA-B5CC-C449EA318B2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8852" y="3182876"/>
              <a:ext cx="161962" cy="161962"/>
            </a:xfrm>
            <a:prstGeom prst="rect">
              <a:avLst/>
            </a:prstGeom>
          </p:spPr>
        </p:pic>
        <p:pic>
          <p:nvPicPr>
            <p:cNvPr id="29" name="Graphic 28" descr="Infinity">
              <a:extLst>
                <a:ext uri="{FF2B5EF4-FFF2-40B4-BE49-F238E27FC236}">
                  <a16:creationId xmlns:a16="http://schemas.microsoft.com/office/drawing/2014/main" id="{5D5F69B5-7D60-48E6-98D1-047A9BFD1B2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73182" y="3189127"/>
              <a:ext cx="161962" cy="161962"/>
            </a:xfrm>
            <a:prstGeom prst="rect">
              <a:avLst/>
            </a:prstGeom>
          </p:spPr>
        </p:pic>
      </p:grpSp>
      <p:sp>
        <p:nvSpPr>
          <p:cNvPr id="23" name="Rectangle 22">
            <a:extLst>
              <a:ext uri="{FF2B5EF4-FFF2-40B4-BE49-F238E27FC236}">
                <a16:creationId xmlns:a16="http://schemas.microsoft.com/office/drawing/2014/main" id="{2781191F-70C2-4BFC-A406-9C9ED7BDCDDF}"/>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30" name="object 2">
            <a:extLst>
              <a:ext uri="{FF2B5EF4-FFF2-40B4-BE49-F238E27FC236}">
                <a16:creationId xmlns:a16="http://schemas.microsoft.com/office/drawing/2014/main" id="{A88F674B-FBDA-4967-84FE-DC0194C25BD9}"/>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6" name="TextBox 5">
            <a:extLst>
              <a:ext uri="{FF2B5EF4-FFF2-40B4-BE49-F238E27FC236}">
                <a16:creationId xmlns:a16="http://schemas.microsoft.com/office/drawing/2014/main" id="{67CD1C2D-DD58-DAD5-788A-FE12EDE0E182}"/>
              </a:ext>
            </a:extLst>
          </p:cNvPr>
          <p:cNvSpPr txBox="1"/>
          <p:nvPr/>
        </p:nvSpPr>
        <p:spPr>
          <a:xfrm>
            <a:off x="4693410" y="4298350"/>
            <a:ext cx="4054590" cy="200055"/>
          </a:xfrm>
          <a:prstGeom prst="rect">
            <a:avLst/>
          </a:prstGeom>
          <a:noFill/>
        </p:spPr>
        <p:txBody>
          <a:bodyPr wrap="square" rtlCol="0">
            <a:spAutoFit/>
          </a:bodyPr>
          <a:lstStyle/>
          <a:p>
            <a:r>
              <a:rPr lang="en-AU" sz="700" b="1"/>
              <a:t>^ Niche Case Manager roles excluded from demonstrating this core competency: </a:t>
            </a:r>
            <a:r>
              <a:rPr lang="en-AU" sz="700"/>
              <a:t>Fatalities</a:t>
            </a:r>
          </a:p>
        </p:txBody>
      </p:sp>
    </p:spTree>
    <p:custDataLst>
      <p:tags r:id="rId1"/>
    </p:custDataLst>
    <p:extLst>
      <p:ext uri="{BB962C8B-B14F-4D97-AF65-F5344CB8AC3E}">
        <p14:creationId xmlns:p14="http://schemas.microsoft.com/office/powerpoint/2010/main" val="2903937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1180781772"/>
              </p:ext>
            </p:extLst>
          </p:nvPr>
        </p:nvGraphicFramePr>
        <p:xfrm>
          <a:off x="396000" y="1336314"/>
          <a:ext cx="8352000" cy="2710291"/>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387969">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Technical, 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038303857"/>
                  </a:ext>
                </a:extLst>
              </a:tr>
              <a:tr h="1161161">
                <a:tc>
                  <a:txBody>
                    <a:bodyPr/>
                    <a:lstStyle/>
                    <a:p>
                      <a:pPr>
                        <a:lnSpc>
                          <a:spcPct val="107000"/>
                        </a:lnSpc>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tc>
                  <a:txBody>
                    <a:bodyPr/>
                    <a:lstStyle/>
                    <a:p>
                      <a:pPr>
                        <a:lnSpc>
                          <a:spcPct val="107000"/>
                        </a:lnSpc>
                        <a:spcAft>
                          <a:spcPts val="800"/>
                        </a:spcAft>
                      </a:pPr>
                      <a:r>
                        <a:rPr lang="en-AU" sz="900" i="0">
                          <a:solidFill>
                            <a:schemeClr val="tx1"/>
                          </a:solidFill>
                          <a:effectLst/>
                          <a:latin typeface="+mn-lt"/>
                          <a:ea typeface="Times New Roman" panose="02020603050405020304" pitchFamily="18" charset="0"/>
                          <a:cs typeface="Calibri" panose="020F0502020204030204" pitchFamily="34" charset="0"/>
                        </a:rPr>
                        <a:t>Takes accountability for development opportunities, seeking professional growth and development</a:t>
                      </a:r>
                      <a:endParaRPr lang="en-AU" sz="900" i="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i="0">
                          <a:solidFill>
                            <a:schemeClr val="tx1"/>
                          </a:solidFill>
                          <a:effectLst/>
                          <a:latin typeface="+mn-lt"/>
                          <a:ea typeface="Times New Roman" panose="02020603050405020304" pitchFamily="18" charset="0"/>
                          <a:cs typeface="Calibri" panose="020F0502020204030204" pitchFamily="34" charset="0"/>
                        </a:rPr>
                        <a:t>Recognises success and responds to identified opportunities for professional development.</a:t>
                      </a:r>
                      <a:endParaRPr lang="en-AU" sz="900" i="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i="0">
                          <a:solidFill>
                            <a:schemeClr val="tx1"/>
                          </a:solidFill>
                          <a:effectLst/>
                          <a:latin typeface="+mn-lt"/>
                          <a:ea typeface="Calibri" panose="020F0502020204030204" pitchFamily="34" charset="0"/>
                          <a:cs typeface="Times New Roman" panose="02020603050405020304" pitchFamily="18" charset="0"/>
                        </a:rPr>
                        <a:t>Accepts accountability for identified self and team professional development opportunities, and takes corrective action in a timely manner.</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2545112211"/>
                  </a:ext>
                </a:extLst>
              </a:tr>
              <a:tr h="1161161">
                <a:tc>
                  <a:txBody>
                    <a:bodyPr/>
                    <a:lstStyle/>
                    <a:p>
                      <a:pPr>
                        <a:lnSpc>
                          <a:spcPct val="107000"/>
                        </a:lnSpc>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tc>
                  <a:txBody>
                    <a:bodyPr/>
                    <a:lstStyle/>
                    <a:p>
                      <a:pPr>
                        <a:lnSpc>
                          <a:spcPct val="107000"/>
                        </a:lnSpc>
                        <a:spcAft>
                          <a:spcPts val="800"/>
                        </a:spcAft>
                      </a:pPr>
                      <a:r>
                        <a:rPr lang="en-AU" sz="900" i="0">
                          <a:solidFill>
                            <a:schemeClr val="tx1"/>
                          </a:solidFill>
                          <a:effectLst/>
                          <a:latin typeface="+mn-lt"/>
                          <a:ea typeface="Times New Roman" panose="02020603050405020304" pitchFamily="18" charset="0"/>
                          <a:cs typeface="Calibri" panose="020F0502020204030204" pitchFamily="34" charset="0"/>
                        </a:rPr>
                        <a:t>Follows through with commitments and encourages others to do the same by managing work and timeframes to achieve results.</a:t>
                      </a:r>
                      <a:endParaRPr lang="en-AU" sz="900" i="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i="0" strike="sngStrike">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7000"/>
                        </a:lnSpc>
                      </a:pPr>
                      <a:endParaRPr lang="en-AU" sz="900" i="0">
                        <a:solidFill>
                          <a:schemeClr val="tx1"/>
                        </a:solidFill>
                        <a:effectLst/>
                        <a:latin typeface="+mn-lt"/>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3536454521"/>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283417" y="195486"/>
            <a:ext cx="1910824" cy="261610"/>
          </a:xfrm>
          <a:prstGeom prst="rect">
            <a:avLst/>
          </a:prstGeom>
          <a:noFill/>
        </p:spPr>
        <p:txBody>
          <a:bodyPr wrap="square" rtlCol="0">
            <a:spAutoFit/>
          </a:bodyPr>
          <a:lstStyle/>
          <a:p>
            <a:r>
              <a:rPr lang="en-US" sz="1100" b="0" i="0">
                <a:solidFill>
                  <a:schemeClr val="bg1"/>
                </a:solidFill>
              </a:rPr>
              <a:t>Bringing Best Self</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Accountability</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283417" y="913654"/>
            <a:ext cx="8352929" cy="261610"/>
          </a:xfrm>
          <a:prstGeom prst="rect">
            <a:avLst/>
          </a:prstGeom>
          <a:noFill/>
        </p:spPr>
        <p:txBody>
          <a:bodyPr wrap="square" rtlCol="0">
            <a:spAutoFit/>
          </a:bodyPr>
          <a:lstStyle/>
          <a:p>
            <a:r>
              <a:rPr lang="en-AU" sz="1100"/>
              <a:t>Taking responsibility of one’s actions by being accountable, responsible, and responsive</a:t>
            </a:r>
            <a:endParaRPr lang="en-AU" sz="1100">
              <a:solidFill>
                <a:schemeClr val="accent1"/>
              </a:solidFill>
            </a:endParaRPr>
          </a:p>
        </p:txBody>
      </p:sp>
      <p:sp>
        <p:nvSpPr>
          <p:cNvPr id="18" name="Slide Number Placeholder 3">
            <a:extLst>
              <a:ext uri="{FF2B5EF4-FFF2-40B4-BE49-F238E27FC236}">
                <a16:creationId xmlns:a16="http://schemas.microsoft.com/office/drawing/2014/main" id="{EACCB6B0-A0CE-440C-AC5E-D08DFE4A29A8}"/>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35</a:t>
            </a:fld>
            <a:endParaRPr lang="en-AU" sz="900">
              <a:solidFill>
                <a:schemeClr val="tx1"/>
              </a:solidFill>
            </a:endParaRPr>
          </a:p>
        </p:txBody>
      </p:sp>
      <p:pic>
        <p:nvPicPr>
          <p:cNvPr id="19" name="Graphic 9">
            <a:extLst>
              <a:ext uri="{FF2B5EF4-FFF2-40B4-BE49-F238E27FC236}">
                <a16:creationId xmlns:a16="http://schemas.microsoft.com/office/drawing/2014/main" id="{C0C0EE55-8BC5-496D-9E61-D9D8974683CF}"/>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11760" y="233651"/>
            <a:ext cx="360040" cy="360040"/>
          </a:xfrm>
          <a:prstGeom prst="rect">
            <a:avLst/>
          </a:prstGeom>
        </p:spPr>
      </p:pic>
      <p:sp>
        <p:nvSpPr>
          <p:cNvPr id="20" name="Rectangle 19">
            <a:extLst>
              <a:ext uri="{FF2B5EF4-FFF2-40B4-BE49-F238E27FC236}">
                <a16:creationId xmlns:a16="http://schemas.microsoft.com/office/drawing/2014/main" id="{A6B5DDD6-7AB9-41B2-A27E-7436A852CACF}"/>
              </a:ext>
            </a:extLst>
          </p:cNvPr>
          <p:cNvSpPr/>
          <p:nvPr/>
        </p:nvSpPr>
        <p:spPr>
          <a:xfrm>
            <a:off x="-3376" y="4578235"/>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49C70F9D-ED7E-4E19-8AE0-C6868EDD80A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21" name="Rectangle 20">
            <a:extLst>
              <a:ext uri="{FF2B5EF4-FFF2-40B4-BE49-F238E27FC236}">
                <a16:creationId xmlns:a16="http://schemas.microsoft.com/office/drawing/2014/main" id="{E763B625-399A-4BF2-BAFA-38A61B19A509}"/>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5" name="object 2">
            <a:extLst>
              <a:ext uri="{FF2B5EF4-FFF2-40B4-BE49-F238E27FC236}">
                <a16:creationId xmlns:a16="http://schemas.microsoft.com/office/drawing/2014/main" id="{431D37E2-23EE-426A-A049-F67F02B722E9}"/>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2758790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3915445075"/>
              </p:ext>
            </p:extLst>
          </p:nvPr>
        </p:nvGraphicFramePr>
        <p:xfrm>
          <a:off x="396000" y="1403902"/>
          <a:ext cx="8352000" cy="2400583"/>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393593">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Technical, 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038303857"/>
                  </a:ext>
                </a:extLst>
              </a:tr>
              <a:tr h="2006990">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Shows respect for diverse backgrounds, experiences and perspectives and is open to diverse thinking, opinion  and ideas of others. </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i="0" kern="1200">
                          <a:solidFill>
                            <a:schemeClr val="tx1"/>
                          </a:solidFill>
                          <a:effectLst/>
                          <a:latin typeface="+mn-lt"/>
                          <a:ea typeface="+mn-ea"/>
                          <a:cs typeface="+mn-cs"/>
                        </a:rPr>
                        <a:t>Uses language and concepts (this can include appropriate to social, economic, cultural, gender and physical differences) to make others feel comfortable, respected and valued.</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Promotes inclusive behaviours by role modelling a person focused culture that considers diversity.</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5112211"/>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302368" y="195486"/>
            <a:ext cx="1910824" cy="261610"/>
          </a:xfrm>
          <a:prstGeom prst="rect">
            <a:avLst/>
          </a:prstGeom>
          <a:noFill/>
        </p:spPr>
        <p:txBody>
          <a:bodyPr wrap="square" rtlCol="0">
            <a:spAutoFit/>
          </a:bodyPr>
          <a:lstStyle/>
          <a:p>
            <a:r>
              <a:rPr lang="en-US" sz="1100" b="0" i="0">
                <a:solidFill>
                  <a:schemeClr val="bg1"/>
                </a:solidFill>
              </a:rPr>
              <a:t>Bringing Best Self</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Diversity and Inclusion </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961626"/>
            <a:ext cx="8352929" cy="261610"/>
          </a:xfrm>
          <a:prstGeom prst="rect">
            <a:avLst/>
          </a:prstGeom>
          <a:noFill/>
        </p:spPr>
        <p:txBody>
          <a:bodyPr wrap="square" rtlCol="0">
            <a:spAutoFit/>
          </a:bodyPr>
          <a:lstStyle/>
          <a:p>
            <a:r>
              <a:rPr lang="en-AU" sz="1100"/>
              <a:t>Behaving in a manner that makes injured person and others feel comfortable, respected, and valued.</a:t>
            </a:r>
          </a:p>
        </p:txBody>
      </p:sp>
      <p:sp>
        <p:nvSpPr>
          <p:cNvPr id="18" name="Slide Number Placeholder 3">
            <a:extLst>
              <a:ext uri="{FF2B5EF4-FFF2-40B4-BE49-F238E27FC236}">
                <a16:creationId xmlns:a16="http://schemas.microsoft.com/office/drawing/2014/main" id="{6C9540F9-2992-4BC0-814D-6BE35D9D80F6}"/>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36</a:t>
            </a:fld>
            <a:endParaRPr lang="en-AU" sz="900">
              <a:solidFill>
                <a:schemeClr val="tx1"/>
              </a:solidFill>
            </a:endParaRPr>
          </a:p>
        </p:txBody>
      </p:sp>
      <p:pic>
        <p:nvPicPr>
          <p:cNvPr id="19" name="Graphic 9">
            <a:extLst>
              <a:ext uri="{FF2B5EF4-FFF2-40B4-BE49-F238E27FC236}">
                <a16:creationId xmlns:a16="http://schemas.microsoft.com/office/drawing/2014/main" id="{F9CB2857-DDC2-4693-97AA-B57AB6E6527C}"/>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11760" y="233651"/>
            <a:ext cx="360040" cy="360040"/>
          </a:xfrm>
          <a:prstGeom prst="rect">
            <a:avLst/>
          </a:prstGeom>
        </p:spPr>
      </p:pic>
      <p:sp>
        <p:nvSpPr>
          <p:cNvPr id="20" name="Rectangle 19">
            <a:extLst>
              <a:ext uri="{FF2B5EF4-FFF2-40B4-BE49-F238E27FC236}">
                <a16:creationId xmlns:a16="http://schemas.microsoft.com/office/drawing/2014/main" id="{E141C767-B676-4345-81FC-0B9E5B68E7CF}"/>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F3D26906-F2CF-4C91-9A79-5971168FFEE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21" name="Rectangle 20">
            <a:extLst>
              <a:ext uri="{FF2B5EF4-FFF2-40B4-BE49-F238E27FC236}">
                <a16:creationId xmlns:a16="http://schemas.microsoft.com/office/drawing/2014/main" id="{D2A59D27-A78E-48A9-B5EA-02699F94CD04}"/>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3" name="object 2">
            <a:extLst>
              <a:ext uri="{FF2B5EF4-FFF2-40B4-BE49-F238E27FC236}">
                <a16:creationId xmlns:a16="http://schemas.microsoft.com/office/drawing/2014/main" id="{E955C4D1-319F-4F06-AB87-02FC78053F92}"/>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4098876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7EE072F-BAEF-474F-BAB5-BA211A8BA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5554" y="1203598"/>
            <a:ext cx="18764378" cy="2095663"/>
          </a:xfrm>
          <a:prstGeom prst="rect">
            <a:avLst/>
          </a:prstGeom>
        </p:spPr>
      </p:pic>
      <p:sp>
        <p:nvSpPr>
          <p:cNvPr id="7" name="Subtitle 2">
            <a:extLst>
              <a:ext uri="{FF2B5EF4-FFF2-40B4-BE49-F238E27FC236}">
                <a16:creationId xmlns:a16="http://schemas.microsoft.com/office/drawing/2014/main" id="{79026029-8F5C-41E3-AD8B-B47ADFDAF3A3}"/>
              </a:ext>
            </a:extLst>
          </p:cNvPr>
          <p:cNvSpPr txBox="1">
            <a:spLocks/>
          </p:cNvSpPr>
          <p:nvPr/>
        </p:nvSpPr>
        <p:spPr>
          <a:xfrm>
            <a:off x="4728490" y="3368095"/>
            <a:ext cx="4228886" cy="1147872"/>
          </a:xfrm>
          <a:prstGeom prst="rect">
            <a:avLst/>
          </a:prstGeom>
          <a:noFill/>
        </p:spPr>
        <p:txBody>
          <a:bodyPr>
            <a:noAutofit/>
          </a:bodyPr>
          <a:lstStyle>
            <a:lvl1pPr marL="0" indent="0" algn="l" defTabSz="914400" rtl="0" eaLnBrk="1" latinLnBrk="0" hangingPunct="1">
              <a:spcBef>
                <a:spcPts val="0"/>
              </a:spcBef>
              <a:buClr>
                <a:schemeClr val="tx2"/>
              </a:buClr>
              <a:buFont typeface="Arial" panose="020B0604020202020204" pitchFamily="34" charset="0"/>
              <a:buNone/>
              <a:defRPr sz="1400" b="0" i="0" kern="1200">
                <a:solidFill>
                  <a:schemeClr val="tx1">
                    <a:lumMod val="85000"/>
                    <a:lumOff val="15000"/>
                  </a:schemeClr>
                </a:solidFill>
                <a:latin typeface="Gotham Book" pitchFamily="2" charset="0"/>
                <a:ea typeface="+mn-ea"/>
                <a:cs typeface="+mn-cs"/>
              </a:defRPr>
            </a:lvl1pPr>
            <a:lvl2pPr marL="457200" indent="0" algn="ctr" defTabSz="914400" rtl="0" eaLnBrk="1" latinLnBrk="0" hangingPunct="1">
              <a:spcBef>
                <a:spcPts val="400"/>
              </a:spcBef>
              <a:buClr>
                <a:schemeClr val="tx2"/>
              </a:buClr>
              <a:buFont typeface="Arial" panose="020B0604020202020204" pitchFamily="34" charset="0"/>
              <a:buNone/>
              <a:defRPr sz="1400" kern="1200">
                <a:solidFill>
                  <a:schemeClr val="tx1">
                    <a:tint val="75000"/>
                  </a:schemeClr>
                </a:solidFill>
                <a:latin typeface="+mn-lt"/>
                <a:ea typeface="+mn-ea"/>
                <a:cs typeface="+mn-cs"/>
              </a:defRPr>
            </a:lvl2pPr>
            <a:lvl3pPr marL="914400" indent="0" algn="ctr" defTabSz="914400" rtl="0" eaLnBrk="1" latinLnBrk="0" hangingPunct="1">
              <a:spcBef>
                <a:spcPts val="200"/>
              </a:spcBef>
              <a:buClr>
                <a:schemeClr val="tx2"/>
              </a:buClr>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9pPr>
          </a:lstStyle>
          <a:p>
            <a:r>
              <a:rPr lang="en-AU" sz="1800" b="1">
                <a:solidFill>
                  <a:schemeClr val="accent4"/>
                </a:solidFill>
                <a:latin typeface="+mn-lt"/>
              </a:rPr>
              <a:t>We apply the right skills, tools and resources to achieve timely and quality outcomes.</a:t>
            </a:r>
          </a:p>
        </p:txBody>
      </p:sp>
      <p:pic>
        <p:nvPicPr>
          <p:cNvPr id="9" name="Graphic 8">
            <a:extLst>
              <a:ext uri="{FF2B5EF4-FFF2-40B4-BE49-F238E27FC236}">
                <a16:creationId xmlns:a16="http://schemas.microsoft.com/office/drawing/2014/main" id="{1ED3BC3F-7B40-4896-8876-180EC9FF8C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06" y="1821029"/>
            <a:ext cx="9881486" cy="1292879"/>
          </a:xfrm>
          <a:prstGeom prst="rect">
            <a:avLst/>
          </a:prstGeom>
        </p:spPr>
      </p:pic>
      <p:sp>
        <p:nvSpPr>
          <p:cNvPr id="10" name="TextBox 9">
            <a:extLst>
              <a:ext uri="{FF2B5EF4-FFF2-40B4-BE49-F238E27FC236}">
                <a16:creationId xmlns:a16="http://schemas.microsoft.com/office/drawing/2014/main" id="{41EC842D-45DD-4360-8E43-62158CAAF6BC}"/>
              </a:ext>
            </a:extLst>
          </p:cNvPr>
          <p:cNvSpPr txBox="1"/>
          <p:nvPr/>
        </p:nvSpPr>
        <p:spPr>
          <a:xfrm>
            <a:off x="3234033" y="2107019"/>
            <a:ext cx="4771192" cy="707886"/>
          </a:xfrm>
          <a:prstGeom prst="rect">
            <a:avLst/>
          </a:prstGeom>
          <a:noFill/>
        </p:spPr>
        <p:txBody>
          <a:bodyPr wrap="square" rtlCol="0">
            <a:spAutoFit/>
          </a:bodyPr>
          <a:lstStyle/>
          <a:p>
            <a:r>
              <a:rPr lang="en-US" sz="4000" b="1">
                <a:solidFill>
                  <a:schemeClr val="bg1"/>
                </a:solidFill>
                <a:latin typeface="+mj-lt"/>
              </a:rPr>
              <a:t>Business Enablers</a:t>
            </a:r>
          </a:p>
        </p:txBody>
      </p:sp>
      <p:cxnSp>
        <p:nvCxnSpPr>
          <p:cNvPr id="11" name="Straight Connector 10">
            <a:extLst>
              <a:ext uri="{FF2B5EF4-FFF2-40B4-BE49-F238E27FC236}">
                <a16:creationId xmlns:a16="http://schemas.microsoft.com/office/drawing/2014/main" id="{D1EBE1E9-2CF2-4BF8-8D13-0D2C87052B3B}"/>
              </a:ext>
            </a:extLst>
          </p:cNvPr>
          <p:cNvCxnSpPr/>
          <p:nvPr/>
        </p:nvCxnSpPr>
        <p:spPr>
          <a:xfrm>
            <a:off x="3061679" y="2181781"/>
            <a:ext cx="0" cy="5713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572BCEA-71C6-4410-B877-6E150A8E872C}"/>
              </a:ext>
            </a:extLst>
          </p:cNvPr>
          <p:cNvSpPr/>
          <p:nvPr/>
        </p:nvSpPr>
        <p:spPr>
          <a:xfrm>
            <a:off x="337544" y="3877018"/>
            <a:ext cx="3532916" cy="892552"/>
          </a:xfrm>
          <a:prstGeom prst="rect">
            <a:avLst/>
          </a:prstGeom>
        </p:spPr>
        <p:txBody>
          <a:bodyPr wrap="square">
            <a:spAutoFit/>
          </a:bodyPr>
          <a:lstStyle/>
          <a:p>
            <a:pPr>
              <a:spcBef>
                <a:spcPts val="200"/>
              </a:spcBef>
              <a:spcAft>
                <a:spcPts val="200"/>
              </a:spcAft>
            </a:pPr>
            <a:r>
              <a:rPr lang="en-AU" sz="1050" b="1"/>
              <a:t>Core Competencies:</a:t>
            </a:r>
          </a:p>
          <a:p>
            <a:pPr marL="171450" indent="-171450">
              <a:spcBef>
                <a:spcPts val="200"/>
              </a:spcBef>
              <a:spcAft>
                <a:spcPts val="200"/>
              </a:spcAft>
              <a:buFont typeface="Arial" panose="020B0604020202020204" pitchFamily="34" charset="0"/>
              <a:buChar char="•"/>
            </a:pPr>
            <a:r>
              <a:rPr lang="en-AU" sz="1050"/>
              <a:t>Financial Acumen</a:t>
            </a:r>
          </a:p>
          <a:p>
            <a:pPr marL="171450" indent="-171450">
              <a:spcBef>
                <a:spcPts val="200"/>
              </a:spcBef>
              <a:spcAft>
                <a:spcPts val="200"/>
              </a:spcAft>
              <a:buFont typeface="Arial" panose="020B0604020202020204" pitchFamily="34" charset="0"/>
              <a:buChar char="•"/>
            </a:pPr>
            <a:r>
              <a:rPr lang="en-AU" sz="1050"/>
              <a:t>Digital Literacy </a:t>
            </a:r>
          </a:p>
          <a:p>
            <a:pPr marL="171450" indent="-171450">
              <a:spcBef>
                <a:spcPts val="200"/>
              </a:spcBef>
              <a:spcAft>
                <a:spcPts val="200"/>
              </a:spcAft>
              <a:buFont typeface="Arial" panose="020B0604020202020204" pitchFamily="34" charset="0"/>
              <a:buChar char="•"/>
            </a:pPr>
            <a:r>
              <a:rPr lang="en-AU" sz="1050"/>
              <a:t>Portfolio Management</a:t>
            </a:r>
          </a:p>
        </p:txBody>
      </p:sp>
      <p:grpSp>
        <p:nvGrpSpPr>
          <p:cNvPr id="2" name="Group 1">
            <a:extLst>
              <a:ext uri="{FF2B5EF4-FFF2-40B4-BE49-F238E27FC236}">
                <a16:creationId xmlns:a16="http://schemas.microsoft.com/office/drawing/2014/main" id="{DF9F98C9-C82D-4758-90D9-EDDF8CDFD969}"/>
              </a:ext>
            </a:extLst>
          </p:cNvPr>
          <p:cNvGrpSpPr/>
          <p:nvPr/>
        </p:nvGrpSpPr>
        <p:grpSpPr>
          <a:xfrm>
            <a:off x="4921327" y="243827"/>
            <a:ext cx="3960441" cy="678271"/>
            <a:chOff x="4932040" y="237285"/>
            <a:chExt cx="3960441" cy="678271"/>
          </a:xfrm>
        </p:grpSpPr>
        <p:grpSp>
          <p:nvGrpSpPr>
            <p:cNvPr id="56" name="Group 55">
              <a:extLst>
                <a:ext uri="{FF2B5EF4-FFF2-40B4-BE49-F238E27FC236}">
                  <a16:creationId xmlns:a16="http://schemas.microsoft.com/office/drawing/2014/main" id="{E4F1453F-49A5-41E4-867F-5C209C4C8E56}"/>
                </a:ext>
              </a:extLst>
            </p:cNvPr>
            <p:cNvGrpSpPr/>
            <p:nvPr/>
          </p:nvGrpSpPr>
          <p:grpSpPr>
            <a:xfrm>
              <a:off x="4932040" y="237285"/>
              <a:ext cx="3960441" cy="678271"/>
              <a:chOff x="429212" y="1142114"/>
              <a:chExt cx="8517107" cy="1431644"/>
            </a:xfrm>
          </p:grpSpPr>
          <p:grpSp>
            <p:nvGrpSpPr>
              <p:cNvPr id="63" name="Group 62">
                <a:extLst>
                  <a:ext uri="{FF2B5EF4-FFF2-40B4-BE49-F238E27FC236}">
                    <a16:creationId xmlns:a16="http://schemas.microsoft.com/office/drawing/2014/main" id="{68D4171B-DF57-4106-82BC-CD87B15BCD33}"/>
                  </a:ext>
                </a:extLst>
              </p:cNvPr>
              <p:cNvGrpSpPr/>
              <p:nvPr/>
            </p:nvGrpSpPr>
            <p:grpSpPr>
              <a:xfrm>
                <a:off x="543535" y="1142114"/>
                <a:ext cx="8175771" cy="988887"/>
                <a:chOff x="1286770" y="1610703"/>
                <a:chExt cx="12350349" cy="1526660"/>
              </a:xfrm>
            </p:grpSpPr>
            <p:grpSp>
              <p:nvGrpSpPr>
                <p:cNvPr id="71" name="Group 70">
                  <a:extLst>
                    <a:ext uri="{FF2B5EF4-FFF2-40B4-BE49-F238E27FC236}">
                      <a16:creationId xmlns:a16="http://schemas.microsoft.com/office/drawing/2014/main" id="{77AFD253-617A-46A4-87B4-A04E9E902BC2}"/>
                    </a:ext>
                  </a:extLst>
                </p:cNvPr>
                <p:cNvGrpSpPr/>
                <p:nvPr/>
              </p:nvGrpSpPr>
              <p:grpSpPr>
                <a:xfrm>
                  <a:off x="2425550" y="2108645"/>
                  <a:ext cx="10030748" cy="493317"/>
                  <a:chOff x="2425550" y="2108645"/>
                  <a:chExt cx="10030748" cy="493317"/>
                </a:xfrm>
              </p:grpSpPr>
              <p:grpSp>
                <p:nvGrpSpPr>
                  <p:cNvPr id="89" name="Group 133">
                    <a:extLst>
                      <a:ext uri="{FF2B5EF4-FFF2-40B4-BE49-F238E27FC236}">
                        <a16:creationId xmlns:a16="http://schemas.microsoft.com/office/drawing/2014/main" id="{F8362DB9-9CDD-4E79-A27D-EF48D3809912}"/>
                      </a:ext>
                    </a:extLst>
                  </p:cNvPr>
                  <p:cNvGrpSpPr>
                    <a:grpSpLocks/>
                  </p:cNvGrpSpPr>
                  <p:nvPr/>
                </p:nvGrpSpPr>
                <p:grpSpPr bwMode="auto">
                  <a:xfrm>
                    <a:off x="9023931" y="2121387"/>
                    <a:ext cx="3432367" cy="480572"/>
                    <a:chOff x="3334198" y="3713783"/>
                    <a:chExt cx="3177496" cy="445102"/>
                  </a:xfrm>
                </p:grpSpPr>
                <p:sp>
                  <p:nvSpPr>
                    <p:cNvPr id="99" name="Chevron 8">
                      <a:extLst>
                        <a:ext uri="{FF2B5EF4-FFF2-40B4-BE49-F238E27FC236}">
                          <a16:creationId xmlns:a16="http://schemas.microsoft.com/office/drawing/2014/main" id="{19E74F87-087B-490B-BFCA-16E483EC8B33}"/>
                        </a:ext>
                      </a:extLst>
                    </p:cNvPr>
                    <p:cNvSpPr/>
                    <p:nvPr/>
                  </p:nvSpPr>
                  <p:spPr>
                    <a:xfrm>
                      <a:off x="3334198" y="3725578"/>
                      <a:ext cx="1168513"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rgbClr val="702082"/>
                    </a:solidFill>
                    <a:ln w="12700" cap="flat" cmpd="sng" algn="ctr">
                      <a:solidFill>
                        <a:schemeClr val="bg1"/>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00" name="Freeform 61">
                      <a:extLst>
                        <a:ext uri="{FF2B5EF4-FFF2-40B4-BE49-F238E27FC236}">
                          <a16:creationId xmlns:a16="http://schemas.microsoft.com/office/drawing/2014/main" id="{52514204-61C5-4A9E-AF65-787B85122E40}"/>
                        </a:ext>
                      </a:extLst>
                    </p:cNvPr>
                    <p:cNvSpPr/>
                    <p:nvPr/>
                  </p:nvSpPr>
                  <p:spPr>
                    <a:xfrm>
                      <a:off x="3334198" y="3942232"/>
                      <a:ext cx="1168513"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01" name="Chevron 8">
                      <a:extLst>
                        <a:ext uri="{FF2B5EF4-FFF2-40B4-BE49-F238E27FC236}">
                          <a16:creationId xmlns:a16="http://schemas.microsoft.com/office/drawing/2014/main" id="{82D05291-1EDB-41CA-9863-FB19BBD40197}"/>
                        </a:ext>
                      </a:extLst>
                    </p:cNvPr>
                    <p:cNvSpPr/>
                    <p:nvPr/>
                  </p:nvSpPr>
                  <p:spPr>
                    <a:xfrm>
                      <a:off x="5343181" y="3713783"/>
                      <a:ext cx="1168513"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accent5"/>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02" name="Freeform 61">
                      <a:extLst>
                        <a:ext uri="{FF2B5EF4-FFF2-40B4-BE49-F238E27FC236}">
                          <a16:creationId xmlns:a16="http://schemas.microsoft.com/office/drawing/2014/main" id="{7158BF64-B839-44B7-8421-663E7C1AEB13}"/>
                        </a:ext>
                      </a:extLst>
                    </p:cNvPr>
                    <p:cNvSpPr/>
                    <p:nvPr/>
                  </p:nvSpPr>
                  <p:spPr>
                    <a:xfrm>
                      <a:off x="5253975" y="3930437"/>
                      <a:ext cx="1168513" cy="216654"/>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90" name="Group 135">
                    <a:extLst>
                      <a:ext uri="{FF2B5EF4-FFF2-40B4-BE49-F238E27FC236}">
                        <a16:creationId xmlns:a16="http://schemas.microsoft.com/office/drawing/2014/main" id="{C9A687A9-7393-4754-BCD7-B17B158C1E15}"/>
                      </a:ext>
                    </a:extLst>
                  </p:cNvPr>
                  <p:cNvGrpSpPr>
                    <a:grpSpLocks/>
                  </p:cNvGrpSpPr>
                  <p:nvPr/>
                </p:nvGrpSpPr>
                <p:grpSpPr bwMode="auto">
                  <a:xfrm>
                    <a:off x="6740321" y="2134122"/>
                    <a:ext cx="1375724" cy="467837"/>
                    <a:chOff x="3266415" y="3725578"/>
                    <a:chExt cx="1273571" cy="433307"/>
                  </a:xfrm>
                </p:grpSpPr>
                <p:sp>
                  <p:nvSpPr>
                    <p:cNvPr id="97" name="Chevron 8">
                      <a:extLst>
                        <a:ext uri="{FF2B5EF4-FFF2-40B4-BE49-F238E27FC236}">
                          <a16:creationId xmlns:a16="http://schemas.microsoft.com/office/drawing/2014/main" id="{24ABD44F-A9B6-489C-8742-5DECD22FAB8A}"/>
                        </a:ext>
                      </a:extLst>
                    </p:cNvPr>
                    <p:cNvSpPr/>
                    <p:nvPr/>
                  </p:nvSpPr>
                  <p:spPr>
                    <a:xfrm>
                      <a:off x="3266415" y="3725578"/>
                      <a:ext cx="1273571"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rgbClr val="004C97"/>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98" name="Freeform 53">
                      <a:extLst>
                        <a:ext uri="{FF2B5EF4-FFF2-40B4-BE49-F238E27FC236}">
                          <a16:creationId xmlns:a16="http://schemas.microsoft.com/office/drawing/2014/main" id="{914A5AD1-75B3-4E69-9569-5EB68A704A15}"/>
                        </a:ext>
                      </a:extLst>
                    </p:cNvPr>
                    <p:cNvSpPr/>
                    <p:nvPr/>
                  </p:nvSpPr>
                  <p:spPr>
                    <a:xfrm>
                      <a:off x="3266415" y="3942232"/>
                      <a:ext cx="1273571"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91" name="Group 137">
                    <a:extLst>
                      <a:ext uri="{FF2B5EF4-FFF2-40B4-BE49-F238E27FC236}">
                        <a16:creationId xmlns:a16="http://schemas.microsoft.com/office/drawing/2014/main" id="{4B95DC70-8581-435A-B259-76E7EC092EF5}"/>
                      </a:ext>
                    </a:extLst>
                  </p:cNvPr>
                  <p:cNvGrpSpPr>
                    <a:grpSpLocks/>
                  </p:cNvGrpSpPr>
                  <p:nvPr/>
                </p:nvGrpSpPr>
                <p:grpSpPr bwMode="auto">
                  <a:xfrm>
                    <a:off x="4549352" y="2134124"/>
                    <a:ext cx="1378040" cy="467838"/>
                    <a:chOff x="3284383" y="3725578"/>
                    <a:chExt cx="1275716" cy="433307"/>
                  </a:xfrm>
                </p:grpSpPr>
                <p:sp>
                  <p:nvSpPr>
                    <p:cNvPr id="95" name="Chevron 8">
                      <a:extLst>
                        <a:ext uri="{FF2B5EF4-FFF2-40B4-BE49-F238E27FC236}">
                          <a16:creationId xmlns:a16="http://schemas.microsoft.com/office/drawing/2014/main" id="{AC0368C0-C298-440A-AC35-2CCA72578F65}"/>
                        </a:ext>
                      </a:extLst>
                    </p:cNvPr>
                    <p:cNvSpPr/>
                    <p:nvPr/>
                  </p:nvSpPr>
                  <p:spPr>
                    <a:xfrm>
                      <a:off x="3284383" y="3725578"/>
                      <a:ext cx="1275716"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rgbClr val="00A9E0"/>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96" name="Freeform 45">
                      <a:extLst>
                        <a:ext uri="{FF2B5EF4-FFF2-40B4-BE49-F238E27FC236}">
                          <a16:creationId xmlns:a16="http://schemas.microsoft.com/office/drawing/2014/main" id="{CDA5E79D-715B-40C3-A093-E6DD4B0E3C39}"/>
                        </a:ext>
                      </a:extLst>
                    </p:cNvPr>
                    <p:cNvSpPr/>
                    <p:nvPr/>
                  </p:nvSpPr>
                  <p:spPr>
                    <a:xfrm>
                      <a:off x="3284383" y="3942232"/>
                      <a:ext cx="1275716"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92" name="Group 198">
                    <a:extLst>
                      <a:ext uri="{FF2B5EF4-FFF2-40B4-BE49-F238E27FC236}">
                        <a16:creationId xmlns:a16="http://schemas.microsoft.com/office/drawing/2014/main" id="{B4459491-2E7D-4F30-936D-8A3F8456DB69}"/>
                      </a:ext>
                    </a:extLst>
                  </p:cNvPr>
                  <p:cNvGrpSpPr>
                    <a:grpSpLocks/>
                  </p:cNvGrpSpPr>
                  <p:nvPr/>
                </p:nvGrpSpPr>
                <p:grpSpPr bwMode="auto">
                  <a:xfrm>
                    <a:off x="2425550" y="2108645"/>
                    <a:ext cx="1276134" cy="493316"/>
                    <a:chOff x="1946395" y="3029051"/>
                    <a:chExt cx="990453" cy="458199"/>
                  </a:xfrm>
                </p:grpSpPr>
                <p:sp>
                  <p:nvSpPr>
                    <p:cNvPr id="93" name="Chevron 8">
                      <a:extLst>
                        <a:ext uri="{FF2B5EF4-FFF2-40B4-BE49-F238E27FC236}">
                          <a16:creationId xmlns:a16="http://schemas.microsoft.com/office/drawing/2014/main" id="{64502B47-3938-454A-9545-E7392DE6F675}"/>
                        </a:ext>
                      </a:extLst>
                    </p:cNvPr>
                    <p:cNvSpPr/>
                    <p:nvPr/>
                  </p:nvSpPr>
                  <p:spPr>
                    <a:xfrm>
                      <a:off x="1946395" y="3029051"/>
                      <a:ext cx="990453" cy="458199"/>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rgbClr val="4D9696"/>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94" name="Freeform 28">
                      <a:extLst>
                        <a:ext uri="{FF2B5EF4-FFF2-40B4-BE49-F238E27FC236}">
                          <a16:creationId xmlns:a16="http://schemas.microsoft.com/office/drawing/2014/main" id="{FDB38389-F9A4-48F2-AAAF-7E50BCFF6E95}"/>
                        </a:ext>
                      </a:extLst>
                    </p:cNvPr>
                    <p:cNvSpPr/>
                    <p:nvPr/>
                  </p:nvSpPr>
                  <p:spPr>
                    <a:xfrm>
                      <a:off x="1946395" y="3269982"/>
                      <a:ext cx="990453" cy="217267"/>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grpSp>
              <p:nvGrpSpPr>
                <p:cNvPr id="72" name="Group 71">
                  <a:extLst>
                    <a:ext uri="{FF2B5EF4-FFF2-40B4-BE49-F238E27FC236}">
                      <a16:creationId xmlns:a16="http://schemas.microsoft.com/office/drawing/2014/main" id="{7EABD036-C55D-4993-AAA3-E23C6FE1B311}"/>
                    </a:ext>
                  </a:extLst>
                </p:cNvPr>
                <p:cNvGrpSpPr/>
                <p:nvPr/>
              </p:nvGrpSpPr>
              <p:grpSpPr>
                <a:xfrm>
                  <a:off x="1286770" y="1610703"/>
                  <a:ext cx="12350349" cy="1526660"/>
                  <a:chOff x="1286770" y="1610703"/>
                  <a:chExt cx="12350349" cy="1526660"/>
                </a:xfrm>
              </p:grpSpPr>
              <p:grpSp>
                <p:nvGrpSpPr>
                  <p:cNvPr id="73" name="Group 72">
                    <a:extLst>
                      <a:ext uri="{FF2B5EF4-FFF2-40B4-BE49-F238E27FC236}">
                        <a16:creationId xmlns:a16="http://schemas.microsoft.com/office/drawing/2014/main" id="{4BA6B8C5-2491-4AFA-8C50-BFD8DEAA1873}"/>
                      </a:ext>
                    </a:extLst>
                  </p:cNvPr>
                  <p:cNvGrpSpPr/>
                  <p:nvPr/>
                </p:nvGrpSpPr>
                <p:grpSpPr bwMode="auto">
                  <a:xfrm>
                    <a:off x="5673224" y="1610879"/>
                    <a:ext cx="1513219" cy="1512494"/>
                    <a:chOff x="4955886" y="345787"/>
                    <a:chExt cx="914978" cy="914978"/>
                  </a:xfrm>
                  <a:gradFill flip="none" rotWithShape="1">
                    <a:gsLst>
                      <a:gs pos="0">
                        <a:srgbClr val="EAC18A"/>
                      </a:gs>
                      <a:gs pos="100000">
                        <a:srgbClr val="DA902F"/>
                      </a:gs>
                    </a:gsLst>
                    <a:lin ang="12600000" scaled="0"/>
                    <a:tileRect/>
                  </a:gradFill>
                  <a:effectLst/>
                </p:grpSpPr>
                <p:sp>
                  <p:nvSpPr>
                    <p:cNvPr id="87" name="Oval 86">
                      <a:extLst>
                        <a:ext uri="{FF2B5EF4-FFF2-40B4-BE49-F238E27FC236}">
                          <a16:creationId xmlns:a16="http://schemas.microsoft.com/office/drawing/2014/main" id="{8B88B84B-D90F-453A-8965-6EECA5061FEA}"/>
                        </a:ext>
                      </a:extLst>
                    </p:cNvPr>
                    <p:cNvSpPr/>
                    <p:nvPr/>
                  </p:nvSpPr>
                  <p:spPr>
                    <a:xfrm>
                      <a:off x="4955886" y="345787"/>
                      <a:ext cx="914978" cy="914978"/>
                    </a:xfrm>
                    <a:prstGeom prst="ellipse">
                      <a:avLst/>
                    </a:prstGeom>
                    <a:solidFill>
                      <a:srgbClr val="004C97"/>
                    </a:solidFill>
                    <a:ln>
                      <a:solidFill>
                        <a:srgbClr val="004C97"/>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88" name="Oval 87">
                      <a:extLst>
                        <a:ext uri="{FF2B5EF4-FFF2-40B4-BE49-F238E27FC236}">
                          <a16:creationId xmlns:a16="http://schemas.microsoft.com/office/drawing/2014/main" id="{4EC3CC00-6B80-4DB3-A89B-A08BCDCDF307}"/>
                        </a:ext>
                      </a:extLst>
                    </p:cNvPr>
                    <p:cNvSpPr/>
                    <p:nvPr/>
                  </p:nvSpPr>
                  <p:spPr>
                    <a:xfrm>
                      <a:off x="5044584" y="435087"/>
                      <a:ext cx="737594" cy="744965"/>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74" name="Group 73">
                    <a:extLst>
                      <a:ext uri="{FF2B5EF4-FFF2-40B4-BE49-F238E27FC236}">
                        <a16:creationId xmlns:a16="http://schemas.microsoft.com/office/drawing/2014/main" id="{A9415F62-2CEF-476E-A15F-4AFFA5A02029}"/>
                      </a:ext>
                    </a:extLst>
                  </p:cNvPr>
                  <p:cNvGrpSpPr/>
                  <p:nvPr/>
                </p:nvGrpSpPr>
                <p:grpSpPr bwMode="auto">
                  <a:xfrm>
                    <a:off x="7869117" y="1610879"/>
                    <a:ext cx="1513219" cy="1512494"/>
                    <a:chOff x="4955886" y="345787"/>
                    <a:chExt cx="914978" cy="914978"/>
                  </a:xfrm>
                  <a:gradFill flip="none" rotWithShape="1">
                    <a:gsLst>
                      <a:gs pos="0">
                        <a:srgbClr val="EAC18A"/>
                      </a:gs>
                      <a:gs pos="100000">
                        <a:srgbClr val="DA902F"/>
                      </a:gs>
                    </a:gsLst>
                    <a:lin ang="12600000" scaled="0"/>
                    <a:tileRect/>
                  </a:gradFill>
                  <a:effectLst/>
                </p:grpSpPr>
                <p:sp>
                  <p:nvSpPr>
                    <p:cNvPr id="85" name="Oval 84">
                      <a:extLst>
                        <a:ext uri="{FF2B5EF4-FFF2-40B4-BE49-F238E27FC236}">
                          <a16:creationId xmlns:a16="http://schemas.microsoft.com/office/drawing/2014/main" id="{67F15454-6EC5-42E5-83DE-876BC14CCA0E}"/>
                        </a:ext>
                      </a:extLst>
                    </p:cNvPr>
                    <p:cNvSpPr/>
                    <p:nvPr/>
                  </p:nvSpPr>
                  <p:spPr>
                    <a:xfrm>
                      <a:off x="4955886" y="345787"/>
                      <a:ext cx="914978" cy="914978"/>
                    </a:xfrm>
                    <a:prstGeom prst="ellipse">
                      <a:avLst/>
                    </a:prstGeom>
                    <a:solidFill>
                      <a:srgbClr val="702082"/>
                    </a:solidFill>
                    <a:ln>
                      <a:solidFill>
                        <a:srgbClr val="702082"/>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86" name="Oval 85">
                      <a:extLst>
                        <a:ext uri="{FF2B5EF4-FFF2-40B4-BE49-F238E27FC236}">
                          <a16:creationId xmlns:a16="http://schemas.microsoft.com/office/drawing/2014/main" id="{E3CC9BA1-4E06-49D0-8EDC-28B331AAFF26}"/>
                        </a:ext>
                      </a:extLst>
                    </p:cNvPr>
                    <p:cNvSpPr/>
                    <p:nvPr/>
                  </p:nvSpPr>
                  <p:spPr>
                    <a:xfrm>
                      <a:off x="5045399" y="430915"/>
                      <a:ext cx="737594" cy="744965"/>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75" name="Group 74">
                    <a:extLst>
                      <a:ext uri="{FF2B5EF4-FFF2-40B4-BE49-F238E27FC236}">
                        <a16:creationId xmlns:a16="http://schemas.microsoft.com/office/drawing/2014/main" id="{2A6930E2-685E-4897-B1B0-12925C8ACD8D}"/>
                      </a:ext>
                    </a:extLst>
                  </p:cNvPr>
                  <p:cNvGrpSpPr/>
                  <p:nvPr/>
                </p:nvGrpSpPr>
                <p:grpSpPr>
                  <a:xfrm>
                    <a:off x="10065009" y="1610879"/>
                    <a:ext cx="3572110" cy="1519005"/>
                    <a:chOff x="10065009" y="1610880"/>
                    <a:chExt cx="3572110" cy="1519004"/>
                  </a:xfrm>
                </p:grpSpPr>
                <p:sp>
                  <p:nvSpPr>
                    <p:cNvPr id="82" name="Oval 81">
                      <a:extLst>
                        <a:ext uri="{FF2B5EF4-FFF2-40B4-BE49-F238E27FC236}">
                          <a16:creationId xmlns:a16="http://schemas.microsoft.com/office/drawing/2014/main" id="{2E01E869-C03A-450D-AF9E-4B142DFBB253}"/>
                        </a:ext>
                      </a:extLst>
                    </p:cNvPr>
                    <p:cNvSpPr/>
                    <p:nvPr/>
                  </p:nvSpPr>
                  <p:spPr bwMode="auto">
                    <a:xfrm>
                      <a:off x="10065009" y="1610880"/>
                      <a:ext cx="1513219" cy="1512493"/>
                    </a:xfrm>
                    <a:prstGeom prst="ellipse">
                      <a:avLst/>
                    </a:prstGeom>
                    <a:solidFill>
                      <a:schemeClr val="accent5"/>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83" name="Oval 82">
                      <a:extLst>
                        <a:ext uri="{FF2B5EF4-FFF2-40B4-BE49-F238E27FC236}">
                          <a16:creationId xmlns:a16="http://schemas.microsoft.com/office/drawing/2014/main" id="{44BB2104-25EB-4805-9E0D-35A32BDA9818}"/>
                        </a:ext>
                      </a:extLst>
                    </p:cNvPr>
                    <p:cNvSpPr/>
                    <p:nvPr/>
                  </p:nvSpPr>
                  <p:spPr bwMode="auto">
                    <a:xfrm>
                      <a:off x="10221557" y="1757857"/>
                      <a:ext cx="1220524" cy="1232726"/>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84" name="Oval 83">
                      <a:extLst>
                        <a:ext uri="{FF2B5EF4-FFF2-40B4-BE49-F238E27FC236}">
                          <a16:creationId xmlns:a16="http://schemas.microsoft.com/office/drawing/2014/main" id="{90E714DF-1E63-46A3-817B-FD6A8FFE1490}"/>
                        </a:ext>
                      </a:extLst>
                    </p:cNvPr>
                    <p:cNvSpPr/>
                    <p:nvPr/>
                  </p:nvSpPr>
                  <p:spPr bwMode="auto">
                    <a:xfrm>
                      <a:off x="12123901" y="1617391"/>
                      <a:ext cx="1513218" cy="1512493"/>
                    </a:xfrm>
                    <a:prstGeom prst="ellipse">
                      <a:avLst/>
                    </a:prstGeom>
                    <a:solidFill>
                      <a:schemeClr val="accent4"/>
                    </a:solidFill>
                    <a:ln>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76" name="Group 75">
                    <a:extLst>
                      <a:ext uri="{FF2B5EF4-FFF2-40B4-BE49-F238E27FC236}">
                        <a16:creationId xmlns:a16="http://schemas.microsoft.com/office/drawing/2014/main" id="{392DFDF8-0CDE-4808-80F3-EFEFE338C68F}"/>
                      </a:ext>
                    </a:extLst>
                  </p:cNvPr>
                  <p:cNvGrpSpPr/>
                  <p:nvPr/>
                </p:nvGrpSpPr>
                <p:grpSpPr bwMode="auto">
                  <a:xfrm>
                    <a:off x="1286770" y="1624869"/>
                    <a:ext cx="1513220" cy="1512494"/>
                    <a:chOff x="4959114" y="354250"/>
                    <a:chExt cx="914978" cy="914978"/>
                  </a:xfrm>
                  <a:gradFill flip="none" rotWithShape="1">
                    <a:gsLst>
                      <a:gs pos="0">
                        <a:srgbClr val="EAC18A"/>
                      </a:gs>
                      <a:gs pos="100000">
                        <a:srgbClr val="DA902F"/>
                      </a:gs>
                    </a:gsLst>
                    <a:lin ang="12600000" scaled="0"/>
                    <a:tileRect/>
                  </a:gradFill>
                  <a:effectLst/>
                </p:grpSpPr>
                <p:sp>
                  <p:nvSpPr>
                    <p:cNvPr id="80" name="Oval 79">
                      <a:extLst>
                        <a:ext uri="{FF2B5EF4-FFF2-40B4-BE49-F238E27FC236}">
                          <a16:creationId xmlns:a16="http://schemas.microsoft.com/office/drawing/2014/main" id="{14DC14BC-1BC5-4B21-BD91-6AE22C184738}"/>
                        </a:ext>
                      </a:extLst>
                    </p:cNvPr>
                    <p:cNvSpPr/>
                    <p:nvPr/>
                  </p:nvSpPr>
                  <p:spPr>
                    <a:xfrm>
                      <a:off x="4959114" y="354250"/>
                      <a:ext cx="914978" cy="914978"/>
                    </a:xfrm>
                    <a:prstGeom prst="ellipse">
                      <a:avLst/>
                    </a:prstGeom>
                    <a:solidFill>
                      <a:srgbClr val="4D9696"/>
                    </a:solidFill>
                    <a:ln>
                      <a:solidFill>
                        <a:srgbClr val="4D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81" name="Oval 80">
                      <a:extLst>
                        <a:ext uri="{FF2B5EF4-FFF2-40B4-BE49-F238E27FC236}">
                          <a16:creationId xmlns:a16="http://schemas.microsoft.com/office/drawing/2014/main" id="{C00F7F8E-CD52-4D70-BCE7-C88C7882149C}"/>
                        </a:ext>
                      </a:extLst>
                    </p:cNvPr>
                    <p:cNvSpPr/>
                    <p:nvPr/>
                  </p:nvSpPr>
                  <p:spPr>
                    <a:xfrm>
                      <a:off x="5044578" y="439382"/>
                      <a:ext cx="737592" cy="744960"/>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77" name="Group 138">
                    <a:extLst>
                      <a:ext uri="{FF2B5EF4-FFF2-40B4-BE49-F238E27FC236}">
                        <a16:creationId xmlns:a16="http://schemas.microsoft.com/office/drawing/2014/main" id="{36CE8B70-F231-4BB8-BD6B-7D52D71AF20E}"/>
                      </a:ext>
                    </a:extLst>
                  </p:cNvPr>
                  <p:cNvGrpSpPr>
                    <a:grpSpLocks/>
                  </p:cNvGrpSpPr>
                  <p:nvPr/>
                </p:nvGrpSpPr>
                <p:grpSpPr bwMode="auto">
                  <a:xfrm>
                    <a:off x="3459760" y="1610703"/>
                    <a:ext cx="1512368" cy="1512368"/>
                    <a:chOff x="1778368" y="3012418"/>
                    <a:chExt cx="1080396" cy="1080914"/>
                  </a:xfrm>
                </p:grpSpPr>
                <p:sp>
                  <p:nvSpPr>
                    <p:cNvPr id="78" name="Oval 77">
                      <a:extLst>
                        <a:ext uri="{FF2B5EF4-FFF2-40B4-BE49-F238E27FC236}">
                          <a16:creationId xmlns:a16="http://schemas.microsoft.com/office/drawing/2014/main" id="{F8400C6C-36DA-43E0-8663-217B6E505F6C}"/>
                        </a:ext>
                      </a:extLst>
                    </p:cNvPr>
                    <p:cNvSpPr/>
                    <p:nvPr/>
                  </p:nvSpPr>
                  <p:spPr>
                    <a:xfrm>
                      <a:off x="1778368" y="3012418"/>
                      <a:ext cx="1080396" cy="1080914"/>
                    </a:xfrm>
                    <a:prstGeom prst="ellipse">
                      <a:avLst/>
                    </a:prstGeom>
                    <a:solidFill>
                      <a:srgbClr val="00A9E0"/>
                    </a:solidFill>
                    <a:ln>
                      <a:solidFill>
                        <a:srgbClr val="00A9E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79" name="Oval 78">
                      <a:extLst>
                        <a:ext uri="{FF2B5EF4-FFF2-40B4-BE49-F238E27FC236}">
                          <a16:creationId xmlns:a16="http://schemas.microsoft.com/office/drawing/2014/main" id="{2E6A476D-075C-4C64-B3F4-71CFCD224E3F}"/>
                        </a:ext>
                      </a:extLst>
                    </p:cNvPr>
                    <p:cNvSpPr/>
                    <p:nvPr/>
                  </p:nvSpPr>
                  <p:spPr>
                    <a:xfrm>
                      <a:off x="1885391" y="3112903"/>
                      <a:ext cx="870815" cy="879947"/>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grpSp>
          <p:sp>
            <p:nvSpPr>
              <p:cNvPr id="64" name="Rectangle 63">
                <a:extLst>
                  <a:ext uri="{FF2B5EF4-FFF2-40B4-BE49-F238E27FC236}">
                    <a16:creationId xmlns:a16="http://schemas.microsoft.com/office/drawing/2014/main" id="{8F69163E-BDE7-4944-A591-5B6B93B63824}"/>
                  </a:ext>
                </a:extLst>
              </p:cNvPr>
              <p:cNvSpPr/>
              <p:nvPr/>
            </p:nvSpPr>
            <p:spPr>
              <a:xfrm>
                <a:off x="429212" y="2236025"/>
                <a:ext cx="1226675" cy="320033"/>
              </a:xfrm>
              <a:prstGeom prst="rect">
                <a:avLst/>
              </a:prstGeom>
              <a:solidFill>
                <a:srgbClr val="4D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 b="1"/>
                  <a:t>Positive Connections</a:t>
                </a:r>
              </a:p>
            </p:txBody>
          </p:sp>
          <p:sp>
            <p:nvSpPr>
              <p:cNvPr id="66" name="Rectangle 65">
                <a:extLst>
                  <a:ext uri="{FF2B5EF4-FFF2-40B4-BE49-F238E27FC236}">
                    <a16:creationId xmlns:a16="http://schemas.microsoft.com/office/drawing/2014/main" id="{FEC541E1-DD21-44F1-81AB-467DBCBBF595}"/>
                  </a:ext>
                </a:extLst>
              </p:cNvPr>
              <p:cNvSpPr/>
              <p:nvPr/>
            </p:nvSpPr>
            <p:spPr>
              <a:xfrm>
                <a:off x="1904981" y="2235324"/>
                <a:ext cx="1217030" cy="319543"/>
              </a:xfrm>
              <a:prstGeom prst="rect">
                <a:avLst/>
              </a:prstGeom>
              <a:solidFill>
                <a:srgbClr val="00A9E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00" b="1"/>
                  <a:t>Empowered Leadership</a:t>
                </a:r>
              </a:p>
            </p:txBody>
          </p:sp>
          <p:sp>
            <p:nvSpPr>
              <p:cNvPr id="67" name="Rectangle 66">
                <a:extLst>
                  <a:ext uri="{FF2B5EF4-FFF2-40B4-BE49-F238E27FC236}">
                    <a16:creationId xmlns:a16="http://schemas.microsoft.com/office/drawing/2014/main" id="{AB1FA766-2044-4A08-A3ED-3ED81FEB86D4}"/>
                  </a:ext>
                </a:extLst>
              </p:cNvPr>
              <p:cNvSpPr/>
              <p:nvPr/>
            </p:nvSpPr>
            <p:spPr>
              <a:xfrm>
                <a:off x="3331568" y="2234532"/>
                <a:ext cx="1224196" cy="328596"/>
              </a:xfrm>
              <a:prstGeom prst="rect">
                <a:avLst/>
              </a:prstGeom>
              <a:solidFill>
                <a:srgbClr val="004C9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400" b="1"/>
                  <a:t>Holistic Case Management</a:t>
                </a:r>
              </a:p>
            </p:txBody>
          </p:sp>
          <p:sp>
            <p:nvSpPr>
              <p:cNvPr id="68" name="Rectangle 67">
                <a:extLst>
                  <a:ext uri="{FF2B5EF4-FFF2-40B4-BE49-F238E27FC236}">
                    <a16:creationId xmlns:a16="http://schemas.microsoft.com/office/drawing/2014/main" id="{B978C9BB-B034-422B-8292-DF2720AFB286}"/>
                  </a:ext>
                </a:extLst>
              </p:cNvPr>
              <p:cNvSpPr/>
              <p:nvPr/>
            </p:nvSpPr>
            <p:spPr>
              <a:xfrm>
                <a:off x="4765320" y="2237065"/>
                <a:ext cx="1262041" cy="334487"/>
              </a:xfrm>
              <a:prstGeom prst="rect">
                <a:avLst/>
              </a:prstGeom>
              <a:solidFill>
                <a:srgbClr val="70208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400" b="1"/>
                  <a:t>Scheme Regulation</a:t>
                </a:r>
              </a:p>
            </p:txBody>
          </p:sp>
          <p:sp>
            <p:nvSpPr>
              <p:cNvPr id="69" name="Rectangle 68">
                <a:extLst>
                  <a:ext uri="{FF2B5EF4-FFF2-40B4-BE49-F238E27FC236}">
                    <a16:creationId xmlns:a16="http://schemas.microsoft.com/office/drawing/2014/main" id="{918E5F3F-E599-4F40-BEA4-DFEE81D76E51}"/>
                  </a:ext>
                </a:extLst>
              </p:cNvPr>
              <p:cNvSpPr/>
              <p:nvPr/>
            </p:nvSpPr>
            <p:spPr>
              <a:xfrm>
                <a:off x="6231445" y="2239271"/>
                <a:ext cx="1217030" cy="33448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400" b="1"/>
                  <a:t>Bringing Best Self</a:t>
                </a:r>
              </a:p>
            </p:txBody>
          </p:sp>
          <p:sp>
            <p:nvSpPr>
              <p:cNvPr id="70" name="Rectangle 69">
                <a:extLst>
                  <a:ext uri="{FF2B5EF4-FFF2-40B4-BE49-F238E27FC236}">
                    <a16:creationId xmlns:a16="http://schemas.microsoft.com/office/drawing/2014/main" id="{AB81C13B-3FB0-4502-BB17-CEE02751390B}"/>
                  </a:ext>
                </a:extLst>
              </p:cNvPr>
              <p:cNvSpPr/>
              <p:nvPr/>
            </p:nvSpPr>
            <p:spPr>
              <a:xfrm>
                <a:off x="7652560" y="2241360"/>
                <a:ext cx="1293759" cy="330194"/>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400" b="1"/>
                  <a:t>Business Enablers</a:t>
                </a:r>
              </a:p>
            </p:txBody>
          </p:sp>
        </p:grpSp>
        <p:sp>
          <p:nvSpPr>
            <p:cNvPr id="107" name="Oval 106">
              <a:extLst>
                <a:ext uri="{FF2B5EF4-FFF2-40B4-BE49-F238E27FC236}">
                  <a16:creationId xmlns:a16="http://schemas.microsoft.com/office/drawing/2014/main" id="{ECE1FD7B-2841-4580-86E2-708E5D137369}"/>
                </a:ext>
              </a:extLst>
            </p:cNvPr>
            <p:cNvSpPr/>
            <p:nvPr/>
          </p:nvSpPr>
          <p:spPr bwMode="auto">
            <a:xfrm>
              <a:off x="8366055" y="283370"/>
              <a:ext cx="375499" cy="377915"/>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pic>
          <p:nvPicPr>
            <p:cNvPr id="59" name="Graphic 58">
              <a:extLst>
                <a:ext uri="{FF2B5EF4-FFF2-40B4-BE49-F238E27FC236}">
                  <a16:creationId xmlns:a16="http://schemas.microsoft.com/office/drawing/2014/main" id="{B18FC69A-3B84-45C1-9F06-DCA2A58A125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81698" y="255113"/>
              <a:ext cx="377831" cy="377831"/>
            </a:xfrm>
            <a:prstGeom prst="rect">
              <a:avLst/>
            </a:prstGeom>
          </p:spPr>
        </p:pic>
        <p:pic>
          <p:nvPicPr>
            <p:cNvPr id="60" name="Graphic 1">
              <a:extLst>
                <a:ext uri="{FF2B5EF4-FFF2-40B4-BE49-F238E27FC236}">
                  <a16:creationId xmlns:a16="http://schemas.microsoft.com/office/drawing/2014/main" id="{3748BBFC-C7A4-4826-B005-F09C3E699043}"/>
                </a:ext>
              </a:extLst>
            </p:cNvPr>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r="2047" b="21592"/>
            <a:stretch/>
          </p:blipFill>
          <p:spPr bwMode="auto">
            <a:xfrm>
              <a:off x="5753947" y="356067"/>
              <a:ext cx="265837" cy="243161"/>
            </a:xfrm>
            <a:prstGeom prst="rect">
              <a:avLst/>
            </a:prstGeom>
            <a:ln>
              <a:noFill/>
            </a:ln>
            <a:extLst>
              <a:ext uri="{53640926-AAD7-44D8-BBD7-CCE9431645EC}">
                <a14:shadowObscured xmlns:a14="http://schemas.microsoft.com/office/drawing/2010/main"/>
              </a:ext>
            </a:extLst>
          </p:spPr>
        </p:pic>
        <p:pic>
          <p:nvPicPr>
            <p:cNvPr id="62" name="Graphic 9">
              <a:extLst>
                <a:ext uri="{FF2B5EF4-FFF2-40B4-BE49-F238E27FC236}">
                  <a16:creationId xmlns:a16="http://schemas.microsoft.com/office/drawing/2014/main" id="{8E8A33C3-2F44-4CF5-AC27-426AB61E4C41}"/>
                </a:ext>
              </a:extLst>
            </p:cNvPr>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78962" y="322773"/>
              <a:ext cx="275819" cy="275819"/>
            </a:xfrm>
            <a:prstGeom prst="rect">
              <a:avLst/>
            </a:prstGeom>
          </p:spPr>
        </p:pic>
        <p:pic>
          <p:nvPicPr>
            <p:cNvPr id="65" name="Graphic 8">
              <a:extLst>
                <a:ext uri="{FF2B5EF4-FFF2-40B4-BE49-F238E27FC236}">
                  <a16:creationId xmlns:a16="http://schemas.microsoft.com/office/drawing/2014/main" id="{43E020CA-A0CE-4B7F-BE4D-0294B8955ECF}"/>
                </a:ext>
              </a:extLst>
            </p:cNvPr>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79800" y="356067"/>
              <a:ext cx="328936" cy="260699"/>
            </a:xfrm>
            <a:prstGeom prst="rect">
              <a:avLst/>
            </a:prstGeom>
          </p:spPr>
        </p:pic>
      </p:grpSp>
      <p:pic>
        <p:nvPicPr>
          <p:cNvPr id="104" name="Graphic 8">
            <a:extLst>
              <a:ext uri="{FF2B5EF4-FFF2-40B4-BE49-F238E27FC236}">
                <a16:creationId xmlns:a16="http://schemas.microsoft.com/office/drawing/2014/main" id="{FED63CA1-0A07-4802-A06B-FE382265DA77}"/>
              </a:ext>
            </a:extLst>
          </p:cNvPr>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827532" y="2142165"/>
            <a:ext cx="895351" cy="709613"/>
          </a:xfrm>
          <a:prstGeom prst="rect">
            <a:avLst/>
          </a:prstGeom>
        </p:spPr>
      </p:pic>
      <p:pic>
        <p:nvPicPr>
          <p:cNvPr id="57" name="Graphic 56" descr="Clipboard Checked with solid fill">
            <a:extLst>
              <a:ext uri="{FF2B5EF4-FFF2-40B4-BE49-F238E27FC236}">
                <a16:creationId xmlns:a16="http://schemas.microsoft.com/office/drawing/2014/main" id="{EDB07C2C-81A8-4F78-9813-6D2D06F4BD0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06808" y="340308"/>
            <a:ext cx="272622" cy="263746"/>
          </a:xfrm>
          <a:prstGeom prst="rect">
            <a:avLst/>
          </a:prstGeom>
        </p:spPr>
      </p:pic>
      <p:pic>
        <p:nvPicPr>
          <p:cNvPr id="103" name="Graphic 102" descr="Handshake">
            <a:extLst>
              <a:ext uri="{FF2B5EF4-FFF2-40B4-BE49-F238E27FC236}">
                <a16:creationId xmlns:a16="http://schemas.microsoft.com/office/drawing/2014/main" id="{542A2D79-7E82-4A43-8EFA-D9624F05ABD3}"/>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015561" y="303724"/>
            <a:ext cx="390631" cy="377913"/>
          </a:xfrm>
          <a:prstGeom prst="rect">
            <a:avLst/>
          </a:prstGeom>
        </p:spPr>
      </p:pic>
    </p:spTree>
    <p:custDataLst>
      <p:tags r:id="rId1"/>
    </p:custDataLst>
    <p:extLst>
      <p:ext uri="{BB962C8B-B14F-4D97-AF65-F5344CB8AC3E}">
        <p14:creationId xmlns:p14="http://schemas.microsoft.com/office/powerpoint/2010/main" val="3722569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5987D-25EF-4F14-B87C-0999E7CE9523}"/>
              </a:ext>
            </a:extLst>
          </p:cNvPr>
          <p:cNvSpPr/>
          <p:nvPr/>
        </p:nvSpPr>
        <p:spPr>
          <a:xfrm>
            <a:off x="0" y="5018167"/>
            <a:ext cx="9144000" cy="125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336" y="193051"/>
            <a:ext cx="7395569" cy="491439"/>
          </a:xfrm>
          <a:prstGeom prst="rect">
            <a:avLst/>
          </a:prstGeom>
        </p:spPr>
      </p:pic>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solidFill>
            <a:schemeClr val="accent4"/>
          </a:solidFill>
        </p:spPr>
        <p:txBody>
          <a:bodyPr wrap="square" rtlCol="0">
            <a:spAutoFit/>
          </a:bodyPr>
          <a:lstStyle/>
          <a:p>
            <a:r>
              <a:rPr lang="en-US" sz="2400" b="0" i="0">
                <a:solidFill>
                  <a:schemeClr val="bg1"/>
                </a:solidFill>
                <a:latin typeface="+mj-lt"/>
              </a:rPr>
              <a:t>Business Enablers</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896402"/>
            <a:ext cx="8352929" cy="276999"/>
          </a:xfrm>
          <a:prstGeom prst="rect">
            <a:avLst/>
          </a:prstGeom>
          <a:noFill/>
        </p:spPr>
        <p:txBody>
          <a:bodyPr wrap="square" rtlCol="0">
            <a:spAutoFit/>
          </a:bodyPr>
          <a:lstStyle/>
          <a:p>
            <a:r>
              <a:rPr lang="en-AU" sz="1200"/>
              <a:t>We</a:t>
            </a:r>
            <a:r>
              <a:rPr lang="en-AU" sz="1200" b="1">
                <a:solidFill>
                  <a:srgbClr val="FEDB00"/>
                </a:solidFill>
              </a:rPr>
              <a:t> </a:t>
            </a:r>
            <a:r>
              <a:rPr lang="en-AU" sz="1200"/>
              <a:t>apply the right skills, tools and resources to achieve timely and quality outcomes.</a:t>
            </a:r>
          </a:p>
        </p:txBody>
      </p:sp>
      <p:graphicFrame>
        <p:nvGraphicFramePr>
          <p:cNvPr id="20" name="Table 5">
            <a:extLst>
              <a:ext uri="{FF2B5EF4-FFF2-40B4-BE49-F238E27FC236}">
                <a16:creationId xmlns:a16="http://schemas.microsoft.com/office/drawing/2014/main" id="{2B8AB07E-505A-4939-8C72-A7E9F90C667A}"/>
              </a:ext>
            </a:extLst>
          </p:cNvPr>
          <p:cNvGraphicFramePr>
            <a:graphicFrameLocks noGrp="1"/>
          </p:cNvGraphicFramePr>
          <p:nvPr>
            <p:extLst>
              <p:ext uri="{D42A27DB-BD31-4B8C-83A1-F6EECF244321}">
                <p14:modId xmlns:p14="http://schemas.microsoft.com/office/powerpoint/2010/main" val="1803596507"/>
              </p:ext>
            </p:extLst>
          </p:nvPr>
        </p:nvGraphicFramePr>
        <p:xfrm>
          <a:off x="409814" y="1304234"/>
          <a:ext cx="8352928" cy="2485225"/>
        </p:xfrm>
        <a:graphic>
          <a:graphicData uri="http://schemas.openxmlformats.org/drawingml/2006/table">
            <a:tbl>
              <a:tblPr firstRow="1" bandRow="1">
                <a:tableStyleId>{BC89EF96-8CEA-46FF-86C4-4CE0E7609802}</a:tableStyleId>
              </a:tblPr>
              <a:tblGrid>
                <a:gridCol w="2151529">
                  <a:extLst>
                    <a:ext uri="{9D8B030D-6E8A-4147-A177-3AD203B41FA5}">
                      <a16:colId xmlns:a16="http://schemas.microsoft.com/office/drawing/2014/main" val="2590302361"/>
                    </a:ext>
                  </a:extLst>
                </a:gridCol>
                <a:gridCol w="2024935">
                  <a:extLst>
                    <a:ext uri="{9D8B030D-6E8A-4147-A177-3AD203B41FA5}">
                      <a16:colId xmlns:a16="http://schemas.microsoft.com/office/drawing/2014/main" val="2103966572"/>
                    </a:ext>
                  </a:extLst>
                </a:gridCol>
                <a:gridCol w="2088232">
                  <a:extLst>
                    <a:ext uri="{9D8B030D-6E8A-4147-A177-3AD203B41FA5}">
                      <a16:colId xmlns:a16="http://schemas.microsoft.com/office/drawing/2014/main" val="2708070009"/>
                    </a:ext>
                  </a:extLst>
                </a:gridCol>
                <a:gridCol w="2088232">
                  <a:extLst>
                    <a:ext uri="{9D8B030D-6E8A-4147-A177-3AD203B41FA5}">
                      <a16:colId xmlns:a16="http://schemas.microsoft.com/office/drawing/2014/main" val="3485039511"/>
                    </a:ext>
                  </a:extLst>
                </a:gridCol>
              </a:tblGrid>
              <a:tr h="497045">
                <a:tc>
                  <a:txBody>
                    <a:bodyPr/>
                    <a:lstStyle/>
                    <a:p>
                      <a:pPr algn="l"/>
                      <a:endParaRPr lang="en-AU" sz="900">
                        <a:solidFill>
                          <a:schemeClr val="tx1"/>
                        </a:solidFill>
                        <a:latin typeface="+mn-lt"/>
                      </a:endParaRPr>
                    </a:p>
                  </a:txBody>
                  <a:tcPr anchor="ctr">
                    <a:lnL w="2857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1050">
                          <a:solidFill>
                            <a:schemeClr val="bg1"/>
                          </a:solidFill>
                          <a:latin typeface="+mn-lt"/>
                        </a:rPr>
                        <a:t>Financial Acumen </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AU" sz="1050">
                          <a:solidFill>
                            <a:schemeClr val="bg1"/>
                          </a:solidFill>
                          <a:latin typeface="+mn-lt"/>
                        </a:rPr>
                        <a:t>Digital Literacy </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AU" sz="1050">
                          <a:solidFill>
                            <a:schemeClr val="bg1"/>
                          </a:solidFill>
                          <a:latin typeface="+mn-lt"/>
                        </a:rPr>
                        <a:t>Portfolio Management </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959601932"/>
                  </a:ext>
                </a:extLst>
              </a:tr>
              <a:tr h="497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1">
                          <a:solidFill>
                            <a:schemeClr val="bg1"/>
                          </a:solidFill>
                          <a:latin typeface="+mn-lt"/>
                        </a:rPr>
                        <a:t>Case Manager</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9107B">
                        <a:alpha val="69804"/>
                      </a:srgbClr>
                    </a:solidFill>
                  </a:tcPr>
                </a:tc>
                <a:tc>
                  <a:txBody>
                    <a:bodyPr/>
                    <a:lstStyle/>
                    <a:p>
                      <a:pPr algn="ctr"/>
                      <a:r>
                        <a:rPr lang="en-AU" sz="1000">
                          <a:solidFill>
                            <a:schemeClr val="tx1"/>
                          </a:solidFill>
                          <a:latin typeface="+mn-lt"/>
                        </a:rPr>
                        <a:t>Foundational </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ctr"/>
                      <a:r>
                        <a:rPr lang="en-AU" sz="1000">
                          <a:solidFill>
                            <a:schemeClr val="tx1"/>
                          </a:solidFill>
                          <a:latin typeface="+mn-lt"/>
                        </a:rPr>
                        <a:t>Foundational</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ctr"/>
                      <a:r>
                        <a:rPr lang="en-AU" sz="1000">
                          <a:solidFill>
                            <a:schemeClr val="tx1"/>
                          </a:solidFill>
                          <a:latin typeface="+mn-lt"/>
                        </a:rPr>
                        <a:t>Foundational </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9E1F2"/>
                    </a:solidFill>
                  </a:tcPr>
                </a:tc>
                <a:extLst>
                  <a:ext uri="{0D108BD9-81ED-4DB2-BD59-A6C34878D82A}">
                    <a16:rowId xmlns:a16="http://schemas.microsoft.com/office/drawing/2014/main" val="628686922"/>
                  </a:ext>
                </a:extLst>
              </a:tr>
              <a:tr h="497045">
                <a:tc>
                  <a:txBody>
                    <a:bodyPr/>
                    <a:lstStyle/>
                    <a:p>
                      <a:pPr algn="l"/>
                      <a:r>
                        <a:rPr lang="en-AU" sz="1050" b="1">
                          <a:solidFill>
                            <a:schemeClr val="bg1"/>
                          </a:solidFill>
                          <a:latin typeface="+mn-lt"/>
                        </a:rPr>
                        <a:t>Team Leader</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9107B">
                        <a:alpha val="69804"/>
                      </a:srgbClr>
                    </a:solidFill>
                  </a:tcPr>
                </a:tc>
                <a:tc>
                  <a:txBody>
                    <a:bodyPr/>
                    <a:lstStyle/>
                    <a:p>
                      <a:pPr algn="ctr"/>
                      <a:r>
                        <a:rPr lang="en-AU" sz="1000">
                          <a:solidFill>
                            <a:schemeClr val="tx1"/>
                          </a:solidFill>
                          <a:latin typeface="+mn-lt"/>
                        </a:rPr>
                        <a:t>Advanced </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en-AU" sz="1000">
                          <a:solidFill>
                            <a:schemeClr val="tx1"/>
                          </a:solidFill>
                          <a:latin typeface="+mn-lt"/>
                        </a:rPr>
                        <a:t>Intermediate </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p>
                      <a:pPr algn="ctr"/>
                      <a:r>
                        <a:rPr lang="en-AU" sz="1000">
                          <a:solidFill>
                            <a:schemeClr val="tx1"/>
                          </a:solidFill>
                          <a:latin typeface="+mn-lt"/>
                        </a:rPr>
                        <a:t>Advanced</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600422566"/>
                  </a:ext>
                </a:extLst>
              </a:tr>
              <a:tr h="497045">
                <a:tc>
                  <a:txBody>
                    <a:bodyPr/>
                    <a:lstStyle/>
                    <a:p>
                      <a:pPr algn="l"/>
                      <a:r>
                        <a:rPr lang="en-AU" sz="1050" b="1">
                          <a:solidFill>
                            <a:schemeClr val="bg1"/>
                          </a:solidFill>
                          <a:latin typeface="+mn-lt"/>
                        </a:rPr>
                        <a:t>Technical </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9107B">
                        <a:alpha val="69804"/>
                      </a:srgbClr>
                    </a:solidFill>
                  </a:tcPr>
                </a:tc>
                <a:tc>
                  <a:txBody>
                    <a:bodyPr/>
                    <a:lstStyle/>
                    <a:p>
                      <a:pPr algn="ctr"/>
                      <a:r>
                        <a:rPr lang="en-AU" sz="1000">
                          <a:solidFill>
                            <a:schemeClr val="tx1"/>
                          </a:solidFill>
                          <a:latin typeface="+mn-lt"/>
                        </a:rPr>
                        <a:t>Advanced </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en-AU" sz="1000">
                          <a:solidFill>
                            <a:schemeClr val="tx1"/>
                          </a:solidFill>
                          <a:latin typeface="+mn-lt"/>
                        </a:rPr>
                        <a:t>Intermediate </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p>
                      <a:pPr algn="ctr"/>
                      <a:r>
                        <a:rPr lang="en-AU" sz="1000">
                          <a:solidFill>
                            <a:schemeClr val="tx1"/>
                          </a:solidFill>
                          <a:latin typeface="+mn-lt"/>
                        </a:rPr>
                        <a:t>Intermediate </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3622903185"/>
                  </a:ext>
                </a:extLst>
              </a:tr>
              <a:tr h="497045">
                <a:tc>
                  <a:txBody>
                    <a:bodyPr/>
                    <a:lstStyle/>
                    <a:p>
                      <a:pPr algn="l"/>
                      <a:r>
                        <a:rPr lang="en-AU" sz="1050" b="1">
                          <a:solidFill>
                            <a:schemeClr val="bg1"/>
                          </a:solidFill>
                          <a:latin typeface="+mn-lt"/>
                        </a:rPr>
                        <a:t>Injury Management </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9107B">
                        <a:alpha val="69804"/>
                      </a:srgbClr>
                    </a:solidFill>
                  </a:tcPr>
                </a:tc>
                <a:tc>
                  <a:txBody>
                    <a:bodyPr/>
                    <a:lstStyle/>
                    <a:p>
                      <a:pPr algn="ctr"/>
                      <a:r>
                        <a:rPr lang="en-AU" sz="1000">
                          <a:solidFill>
                            <a:schemeClr val="tx1"/>
                          </a:solidFill>
                          <a:latin typeface="+mn-lt"/>
                        </a:rPr>
                        <a:t>Intermediate </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p>
                      <a:pPr algn="ctr"/>
                      <a:r>
                        <a:rPr lang="en-AU" sz="1000">
                          <a:solidFill>
                            <a:schemeClr val="tx1"/>
                          </a:solidFill>
                          <a:latin typeface="+mn-lt"/>
                        </a:rPr>
                        <a:t>Intermediate</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p>
                      <a:pPr algn="ctr"/>
                      <a:r>
                        <a:rPr lang="en-AU" sz="1000">
                          <a:solidFill>
                            <a:schemeClr val="tx1"/>
                          </a:solidFill>
                          <a:latin typeface="+mn-lt"/>
                        </a:rPr>
                        <a:t>Intermediate </a:t>
                      </a:r>
                    </a:p>
                  </a:txBody>
                  <a:tcPr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2703460178"/>
                  </a:ext>
                </a:extLst>
              </a:tr>
            </a:tbl>
          </a:graphicData>
        </a:graphic>
      </p:graphicFrame>
      <p:pic>
        <p:nvPicPr>
          <p:cNvPr id="19" name="Graphic 8">
            <a:extLst>
              <a:ext uri="{FF2B5EF4-FFF2-40B4-BE49-F238E27FC236}">
                <a16:creationId xmlns:a16="http://schemas.microsoft.com/office/drawing/2014/main" id="{81532DFC-5122-4667-8071-C56DDB93F22D}"/>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54894" y="293939"/>
            <a:ext cx="451744" cy="358031"/>
          </a:xfrm>
          <a:prstGeom prst="rect">
            <a:avLst/>
          </a:prstGeom>
        </p:spPr>
      </p:pic>
      <p:sp>
        <p:nvSpPr>
          <p:cNvPr id="10" name="Footer Placeholder 1">
            <a:extLst>
              <a:ext uri="{FF2B5EF4-FFF2-40B4-BE49-F238E27FC236}">
                <a16:creationId xmlns:a16="http://schemas.microsoft.com/office/drawing/2014/main" id="{6B46C428-6158-431D-BE17-4ADFDC87E6B7}"/>
              </a:ext>
            </a:extLst>
          </p:cNvPr>
          <p:cNvSpPr txBox="1">
            <a:spLocks/>
          </p:cNvSpPr>
          <p:nvPr/>
        </p:nvSpPr>
        <p:spPr>
          <a:xfrm>
            <a:off x="968395" y="4793653"/>
            <a:ext cx="6480000" cy="1682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Tree>
    <p:custDataLst>
      <p:tags r:id="rId1"/>
    </p:custDataLst>
    <p:extLst>
      <p:ext uri="{BB962C8B-B14F-4D97-AF65-F5344CB8AC3E}">
        <p14:creationId xmlns:p14="http://schemas.microsoft.com/office/powerpoint/2010/main" val="2729744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528393326"/>
              </p:ext>
            </p:extLst>
          </p:nvPr>
        </p:nvGraphicFramePr>
        <p:xfrm>
          <a:off x="396000" y="1287191"/>
          <a:ext cx="8352000" cy="2859262"/>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303419">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 Technical</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0">
                        <a:solidFill>
                          <a:schemeClr val="bg1"/>
                        </a:solidFill>
                        <a:effectLst/>
                        <a:latin typeface="+mn-lt"/>
                        <a:cs typeface="Times New Roman" panose="02020603050405020304" pitchFamily="18" charset="0"/>
                      </a:endParaRPr>
                    </a:p>
                    <a:p>
                      <a:pPr marL="6350" indent="-6350" algn="ctr">
                        <a:lnSpc>
                          <a:spcPct val="103000"/>
                        </a:lnSpc>
                        <a:spcAft>
                          <a:spcPts val="145"/>
                        </a:spcAft>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038303857"/>
                  </a:ext>
                </a:extLst>
              </a:tr>
              <a:tr h="719130">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Understands how claim costs may impact scheme sustainability. </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Understands the claim costs, risk factors and implications on scheme sustainability.</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strike="sngStrike">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5112211"/>
                  </a:ext>
                </a:extLst>
              </a:tr>
              <a:tr h="902775">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Recognises the different types of recoveries and where there is a potential recovery on a claim.</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i="0" kern="1200">
                          <a:solidFill>
                            <a:schemeClr val="tx1"/>
                          </a:solidFill>
                          <a:effectLst/>
                          <a:latin typeface="+mn-lt"/>
                          <a:ea typeface="+mn-ea"/>
                          <a:cs typeface="+mn-cs"/>
                        </a:rPr>
                        <a:t>Identifies recovery opportunities to instigate the recovery process.</a:t>
                      </a:r>
                      <a:endParaRPr lang="en-AU" sz="900" b="0">
                        <a:solidFill>
                          <a:schemeClr val="tx1"/>
                        </a:solidFill>
                        <a:effectLst/>
                        <a:latin typeface="+mn-lt"/>
                        <a:ea typeface="Times New Roman" panose="02020603050405020304" pitchFamily="18" charset="0"/>
                        <a:cs typeface="Calibri" panose="020F0502020204030204" pitchFamily="34"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i="0" kern="1200">
                          <a:solidFill>
                            <a:schemeClr val="tx1"/>
                          </a:solidFill>
                          <a:effectLst/>
                          <a:latin typeface="+mn-lt"/>
                          <a:ea typeface="+mn-ea"/>
                          <a:cs typeface="+mn-cs"/>
                        </a:rPr>
                        <a:t>Identifies claims with recovery opportunities and notifies appropriate stakeholders when there is a potential recovery on a claim to instigate the recovery process.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70665567"/>
                  </a:ext>
                </a:extLst>
              </a:tr>
              <a:tr h="829007">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Understands the relevant guidelines, regulations, and gazetted payment rates to approve invoices on claims in a timely manner.^</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i="0" kern="1200">
                          <a:solidFill>
                            <a:schemeClr val="tx1"/>
                          </a:solidFill>
                          <a:effectLst/>
                          <a:latin typeface="+mn-lt"/>
                          <a:ea typeface="+mn-ea"/>
                          <a:cs typeface="+mn-cs"/>
                        </a:rPr>
                        <a:t>Independently applies knowledge of  financial requirements to approve accurate and timely payments.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Provides 1:1 internal and broader support  (when requested) to guide and coach others on how to negotiate a solution and/or resolve complex or sensitive issues related to financial requirements.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3924303252"/>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297388" y="210303"/>
            <a:ext cx="1910824" cy="261610"/>
          </a:xfrm>
          <a:prstGeom prst="rect">
            <a:avLst/>
          </a:prstGeom>
          <a:noFill/>
        </p:spPr>
        <p:txBody>
          <a:bodyPr wrap="square" rtlCol="0">
            <a:spAutoFit/>
          </a:bodyPr>
          <a:lstStyle/>
          <a:p>
            <a:r>
              <a:rPr lang="en-US" sz="1100" b="0" i="0">
                <a:solidFill>
                  <a:schemeClr val="bg1"/>
                </a:solidFill>
              </a:rPr>
              <a:t>Business Enablers</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solidFill>
            <a:schemeClr val="accent4"/>
          </a:solidFill>
        </p:spPr>
        <p:txBody>
          <a:bodyPr wrap="square" rtlCol="0">
            <a:spAutoFit/>
          </a:bodyPr>
          <a:lstStyle/>
          <a:p>
            <a:r>
              <a:rPr lang="en-US" sz="2400" b="0" i="0">
                <a:solidFill>
                  <a:schemeClr val="bg1"/>
                </a:solidFill>
                <a:latin typeface="+mj-lt"/>
              </a:rPr>
              <a:t>Financial Acumen </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11373" y="896402"/>
            <a:ext cx="7919764" cy="261610"/>
          </a:xfrm>
          <a:prstGeom prst="rect">
            <a:avLst/>
          </a:prstGeom>
          <a:noFill/>
        </p:spPr>
        <p:txBody>
          <a:bodyPr wrap="square" rtlCol="0">
            <a:spAutoFit/>
          </a:bodyPr>
          <a:lstStyle/>
          <a:p>
            <a:r>
              <a:rPr lang="en-AU" sz="1100"/>
              <a:t>Understanding of financial requirements and cost drivers of Workers Compensation to support scheme sustainability.</a:t>
            </a:r>
            <a:endParaRPr lang="en-AU" sz="1100">
              <a:solidFill>
                <a:schemeClr val="accent1"/>
              </a:solidFill>
            </a:endParaRPr>
          </a:p>
        </p:txBody>
      </p:sp>
      <p:sp>
        <p:nvSpPr>
          <p:cNvPr id="18" name="Slide Number Placeholder 3">
            <a:extLst>
              <a:ext uri="{FF2B5EF4-FFF2-40B4-BE49-F238E27FC236}">
                <a16:creationId xmlns:a16="http://schemas.microsoft.com/office/drawing/2014/main" id="{C2AC304E-EF4C-4902-8468-31C21CF097E3}"/>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39</a:t>
            </a:fld>
            <a:endParaRPr lang="en-AU" sz="900">
              <a:solidFill>
                <a:schemeClr val="tx1"/>
              </a:solidFill>
            </a:endParaRPr>
          </a:p>
        </p:txBody>
      </p:sp>
      <p:pic>
        <p:nvPicPr>
          <p:cNvPr id="19" name="Graphic 8">
            <a:extLst>
              <a:ext uri="{FF2B5EF4-FFF2-40B4-BE49-F238E27FC236}">
                <a16:creationId xmlns:a16="http://schemas.microsoft.com/office/drawing/2014/main" id="{B092502D-2E26-4C89-9A5A-D0ADE07F652B}"/>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54894" y="293939"/>
            <a:ext cx="451744" cy="358031"/>
          </a:xfrm>
          <a:prstGeom prst="rect">
            <a:avLst/>
          </a:prstGeom>
        </p:spPr>
      </p:pic>
      <p:pic>
        <p:nvPicPr>
          <p:cNvPr id="22" name="Picture 21">
            <a:extLst>
              <a:ext uri="{FF2B5EF4-FFF2-40B4-BE49-F238E27FC236}">
                <a16:creationId xmlns:a16="http://schemas.microsoft.com/office/drawing/2014/main" id="{56B30348-1B26-4F37-9DAD-56D9FD7D69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21" name="Footer Placeholder 1">
            <a:extLst>
              <a:ext uri="{FF2B5EF4-FFF2-40B4-BE49-F238E27FC236}">
                <a16:creationId xmlns:a16="http://schemas.microsoft.com/office/drawing/2014/main" id="{36CCEEF2-1363-45C3-AFB8-1397FE6AFACB}"/>
              </a:ext>
            </a:extLst>
          </p:cNvPr>
          <p:cNvSpPr txBox="1">
            <a:spLocks/>
          </p:cNvSpPr>
          <p:nvPr/>
        </p:nvSpPr>
        <p:spPr>
          <a:xfrm>
            <a:off x="983410" y="4783546"/>
            <a:ext cx="6480000" cy="1682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Go to Insert &gt; Header &amp; Footer to add the presentation title to</a:t>
            </a:r>
          </a:p>
        </p:txBody>
      </p:sp>
      <p:sp>
        <p:nvSpPr>
          <p:cNvPr id="23" name="Slide Number Placeholder 3">
            <a:extLst>
              <a:ext uri="{FF2B5EF4-FFF2-40B4-BE49-F238E27FC236}">
                <a16:creationId xmlns:a16="http://schemas.microsoft.com/office/drawing/2014/main" id="{56D43C71-1995-4B14-AE86-268103C2B5E8}"/>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39</a:t>
            </a:fld>
            <a:endParaRPr lang="en-AU" sz="900">
              <a:solidFill>
                <a:schemeClr val="tx1"/>
              </a:solidFill>
            </a:endParaRPr>
          </a:p>
        </p:txBody>
      </p:sp>
      <p:sp>
        <p:nvSpPr>
          <p:cNvPr id="26" name="Rectangle 25">
            <a:extLst>
              <a:ext uri="{FF2B5EF4-FFF2-40B4-BE49-F238E27FC236}">
                <a16:creationId xmlns:a16="http://schemas.microsoft.com/office/drawing/2014/main" id="{DF13381E-4C01-4968-AA24-24095EF4598B}"/>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7" name="Picture 26">
            <a:extLst>
              <a:ext uri="{FF2B5EF4-FFF2-40B4-BE49-F238E27FC236}">
                <a16:creationId xmlns:a16="http://schemas.microsoft.com/office/drawing/2014/main" id="{FA4F52D8-09E9-4929-B1FB-B9C6155272F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20" name="Rectangle 19">
            <a:extLst>
              <a:ext uri="{FF2B5EF4-FFF2-40B4-BE49-F238E27FC236}">
                <a16:creationId xmlns:a16="http://schemas.microsoft.com/office/drawing/2014/main" id="{DA7CED3C-97CC-4FFF-ABE2-45E788AB4AC2}"/>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4" name="object 2">
            <a:extLst>
              <a:ext uri="{FF2B5EF4-FFF2-40B4-BE49-F238E27FC236}">
                <a16:creationId xmlns:a16="http://schemas.microsoft.com/office/drawing/2014/main" id="{0147C7C4-CBB6-4B4D-A15B-1A7727E5E0ED}"/>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3" name="TextBox 2">
            <a:extLst>
              <a:ext uri="{FF2B5EF4-FFF2-40B4-BE49-F238E27FC236}">
                <a16:creationId xmlns:a16="http://schemas.microsoft.com/office/drawing/2014/main" id="{696CFC4E-7E3C-0112-9EF5-902904DF6C93}"/>
              </a:ext>
            </a:extLst>
          </p:cNvPr>
          <p:cNvSpPr txBox="1"/>
          <p:nvPr/>
        </p:nvSpPr>
        <p:spPr>
          <a:xfrm>
            <a:off x="396000" y="4260589"/>
            <a:ext cx="5331032" cy="338554"/>
          </a:xfrm>
          <a:prstGeom prst="rect">
            <a:avLst/>
          </a:prstGeom>
          <a:noFill/>
        </p:spPr>
        <p:txBody>
          <a:bodyPr wrap="square">
            <a:spAutoFit/>
          </a:bodyPr>
          <a:lstStyle/>
          <a:p>
            <a:r>
              <a:rPr lang="en-AU" sz="800" b="1"/>
              <a:t>^ Niche Case Manager roles excluded from demonstrating this core competency: </a:t>
            </a:r>
            <a:r>
              <a:rPr lang="en-AU" sz="800"/>
              <a:t>Work Injury Damages (WID)</a:t>
            </a:r>
          </a:p>
        </p:txBody>
      </p:sp>
    </p:spTree>
    <p:custDataLst>
      <p:tags r:id="rId1"/>
    </p:custDataLst>
    <p:extLst>
      <p:ext uri="{BB962C8B-B14F-4D97-AF65-F5344CB8AC3E}">
        <p14:creationId xmlns:p14="http://schemas.microsoft.com/office/powerpoint/2010/main" val="124437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AF082B47-0E1D-4046-BED8-57FD104607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746" y="111971"/>
            <a:ext cx="10376282" cy="653598"/>
          </a:xfrm>
          <a:prstGeom prst="rect">
            <a:avLst/>
          </a:prstGeom>
        </p:spPr>
      </p:pic>
      <p:sp>
        <p:nvSpPr>
          <p:cNvPr id="27" name="TextBox 26">
            <a:extLst>
              <a:ext uri="{FF2B5EF4-FFF2-40B4-BE49-F238E27FC236}">
                <a16:creationId xmlns:a16="http://schemas.microsoft.com/office/drawing/2014/main" id="{54D42B5C-D807-46B2-AD63-3C4BD62EC7F8}"/>
              </a:ext>
            </a:extLst>
          </p:cNvPr>
          <p:cNvSpPr txBox="1"/>
          <p:nvPr/>
        </p:nvSpPr>
        <p:spPr>
          <a:xfrm>
            <a:off x="179512" y="195486"/>
            <a:ext cx="1791528" cy="261610"/>
          </a:xfrm>
          <a:prstGeom prst="rect">
            <a:avLst/>
          </a:prstGeom>
          <a:noFill/>
        </p:spPr>
        <p:txBody>
          <a:bodyPr wrap="square" rtlCol="0">
            <a:spAutoFit/>
          </a:bodyPr>
          <a:lstStyle/>
          <a:p>
            <a:r>
              <a:rPr lang="en-US" sz="1100" b="0" i="0">
                <a:solidFill>
                  <a:schemeClr val="bg1"/>
                </a:solidFill>
                <a:latin typeface="Gotham Book" panose="02000603040000020004" pitchFamily="2" charset="0"/>
              </a:rPr>
              <a:t>Professional Standards</a:t>
            </a:r>
          </a:p>
        </p:txBody>
      </p:sp>
      <p:pic>
        <p:nvPicPr>
          <p:cNvPr id="11" name="Graphic 10">
            <a:extLst>
              <a:ext uri="{FF2B5EF4-FFF2-40B4-BE49-F238E27FC236}">
                <a16:creationId xmlns:a16="http://schemas.microsoft.com/office/drawing/2014/main" id="{49FC68A9-9E75-4104-9B45-03319BCE62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337" y="177148"/>
            <a:ext cx="7403519" cy="491439"/>
          </a:xfrm>
          <a:prstGeom prst="rect">
            <a:avLst/>
          </a:prstGeom>
        </p:spPr>
      </p:pic>
      <p:sp>
        <p:nvSpPr>
          <p:cNvPr id="12" name="TextBox 11">
            <a:extLst>
              <a:ext uri="{FF2B5EF4-FFF2-40B4-BE49-F238E27FC236}">
                <a16:creationId xmlns:a16="http://schemas.microsoft.com/office/drawing/2014/main" id="{DE4A56B6-D62C-4D5F-A672-26961090CFA8}"/>
              </a:ext>
            </a:extLst>
          </p:cNvPr>
          <p:cNvSpPr txBox="1"/>
          <p:nvPr/>
        </p:nvSpPr>
        <p:spPr>
          <a:xfrm>
            <a:off x="2825986" y="233315"/>
            <a:ext cx="7403518" cy="400110"/>
          </a:xfrm>
          <a:prstGeom prst="rect">
            <a:avLst/>
          </a:prstGeom>
          <a:noFill/>
        </p:spPr>
        <p:txBody>
          <a:bodyPr wrap="square" rtlCol="0">
            <a:spAutoFit/>
          </a:bodyPr>
          <a:lstStyle/>
          <a:p>
            <a:r>
              <a:rPr lang="en-US" sz="2000" b="0" i="0">
                <a:solidFill>
                  <a:schemeClr val="bg1"/>
                </a:solidFill>
                <a:latin typeface="Arial" panose="020B0604020202020204" pitchFamily="34" charset="0"/>
                <a:cs typeface="Arial" panose="020B0604020202020204" pitchFamily="34" charset="0"/>
              </a:rPr>
              <a:t>Structure of the Professional Standards Framework</a:t>
            </a:r>
            <a:endParaRPr lang="en-US" sz="1400" b="0" i="0">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5EB32CC8-8671-490F-B420-8FE68E50BA9A}"/>
              </a:ext>
            </a:extLst>
          </p:cNvPr>
          <p:cNvSpPr/>
          <p:nvPr/>
        </p:nvSpPr>
        <p:spPr>
          <a:xfrm>
            <a:off x="343493" y="855693"/>
            <a:ext cx="8457014" cy="686987"/>
          </a:xfrm>
          <a:prstGeom prst="roundRect">
            <a:avLst/>
          </a:prstGeom>
          <a:solidFill>
            <a:srgbClr val="007B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lt"/>
                <a:cs typeface="Arial"/>
              </a:rPr>
              <a:t>icare has committed to a co-design approach with Claims Service Providers and has consulted regulators, its external advisory committee, and interjurisdictional counterparts to develop the structure of the Professional Standards Framework</a:t>
            </a:r>
            <a:endParaRPr kumimoji="0" lang="en-US" sz="1200" b="0" i="0" u="none" strike="noStrike" kern="1200" cap="none" spc="0" normalizeH="0" baseline="0" noProof="0">
              <a:ln>
                <a:noFill/>
              </a:ln>
              <a:solidFill>
                <a:prstClr val="white"/>
              </a:solidFill>
              <a:effectLst/>
              <a:uLnTx/>
              <a:uFillTx/>
              <a:latin typeface="+mj-lt"/>
              <a:ea typeface="+mn-ea"/>
              <a:cs typeface="+mn-cs"/>
            </a:endParaRPr>
          </a:p>
        </p:txBody>
      </p:sp>
      <p:grpSp>
        <p:nvGrpSpPr>
          <p:cNvPr id="79" name="Group 78">
            <a:extLst>
              <a:ext uri="{FF2B5EF4-FFF2-40B4-BE49-F238E27FC236}">
                <a16:creationId xmlns:a16="http://schemas.microsoft.com/office/drawing/2014/main" id="{D2029646-6885-4B97-8BB0-D2806D10124F}"/>
              </a:ext>
            </a:extLst>
          </p:cNvPr>
          <p:cNvGrpSpPr/>
          <p:nvPr/>
        </p:nvGrpSpPr>
        <p:grpSpPr>
          <a:xfrm>
            <a:off x="1268236" y="1720531"/>
            <a:ext cx="6620251" cy="2573869"/>
            <a:chOff x="1359432" y="1899429"/>
            <a:chExt cx="5820617" cy="2233966"/>
          </a:xfrm>
        </p:grpSpPr>
        <p:sp>
          <p:nvSpPr>
            <p:cNvPr id="80" name="object 11">
              <a:extLst>
                <a:ext uri="{FF2B5EF4-FFF2-40B4-BE49-F238E27FC236}">
                  <a16:creationId xmlns:a16="http://schemas.microsoft.com/office/drawing/2014/main" id="{4CCB45F6-CA26-46AA-9086-F495086638D6}"/>
                </a:ext>
              </a:extLst>
            </p:cNvPr>
            <p:cNvSpPr/>
            <p:nvPr/>
          </p:nvSpPr>
          <p:spPr>
            <a:xfrm>
              <a:off x="7105278" y="2811312"/>
              <a:ext cx="74771" cy="38100"/>
            </a:xfrm>
            <a:custGeom>
              <a:avLst/>
              <a:gdLst/>
              <a:ahLst/>
              <a:cxnLst/>
              <a:rect l="l" t="t" r="r" b="b"/>
              <a:pathLst>
                <a:path w="99695" h="50800">
                  <a:moveTo>
                    <a:pt x="21310" y="25615"/>
                  </a:moveTo>
                  <a:lnTo>
                    <a:pt x="10452" y="5854"/>
                  </a:lnTo>
                  <a:lnTo>
                    <a:pt x="6819" y="4813"/>
                  </a:lnTo>
                  <a:lnTo>
                    <a:pt x="3937" y="6400"/>
                  </a:lnTo>
                  <a:lnTo>
                    <a:pt x="1054" y="7988"/>
                  </a:lnTo>
                  <a:lnTo>
                    <a:pt x="0" y="11607"/>
                  </a:lnTo>
                  <a:lnTo>
                    <a:pt x="10375" y="30454"/>
                  </a:lnTo>
                  <a:lnTo>
                    <a:pt x="12420" y="31572"/>
                  </a:lnTo>
                  <a:lnTo>
                    <a:pt x="15494" y="31572"/>
                  </a:lnTo>
                  <a:lnTo>
                    <a:pt x="16471" y="31330"/>
                  </a:lnTo>
                  <a:lnTo>
                    <a:pt x="20256" y="29235"/>
                  </a:lnTo>
                  <a:lnTo>
                    <a:pt x="21310" y="25615"/>
                  </a:lnTo>
                  <a:close/>
                </a:path>
                <a:path w="99695" h="50800">
                  <a:moveTo>
                    <a:pt x="61429" y="5105"/>
                  </a:moveTo>
                  <a:lnTo>
                    <a:pt x="59601" y="1803"/>
                  </a:lnTo>
                  <a:lnTo>
                    <a:pt x="53289" y="0"/>
                  </a:lnTo>
                  <a:lnTo>
                    <a:pt x="49987" y="1803"/>
                  </a:lnTo>
                  <a:lnTo>
                    <a:pt x="49072" y="4965"/>
                  </a:lnTo>
                  <a:lnTo>
                    <a:pt x="43738" y="23469"/>
                  </a:lnTo>
                  <a:lnTo>
                    <a:pt x="45554" y="26771"/>
                  </a:lnTo>
                  <a:lnTo>
                    <a:pt x="49276" y="27838"/>
                  </a:lnTo>
                  <a:lnTo>
                    <a:pt x="49834" y="27914"/>
                  </a:lnTo>
                  <a:lnTo>
                    <a:pt x="52959" y="27914"/>
                  </a:lnTo>
                  <a:lnTo>
                    <a:pt x="55333" y="26212"/>
                  </a:lnTo>
                  <a:lnTo>
                    <a:pt x="61429" y="5105"/>
                  </a:lnTo>
                  <a:close/>
                </a:path>
                <a:path w="99695" h="50800">
                  <a:moveTo>
                    <a:pt x="99402" y="36639"/>
                  </a:moveTo>
                  <a:lnTo>
                    <a:pt x="96227" y="30886"/>
                  </a:lnTo>
                  <a:lnTo>
                    <a:pt x="92621" y="29845"/>
                  </a:lnTo>
                  <a:lnTo>
                    <a:pt x="89725" y="31419"/>
                  </a:lnTo>
                  <a:lnTo>
                    <a:pt x="72847" y="40716"/>
                  </a:lnTo>
                  <a:lnTo>
                    <a:pt x="71793" y="44335"/>
                  </a:lnTo>
                  <a:lnTo>
                    <a:pt x="74472" y="49187"/>
                  </a:lnTo>
                  <a:lnTo>
                    <a:pt x="76504" y="50304"/>
                  </a:lnTo>
                  <a:lnTo>
                    <a:pt x="79578" y="50304"/>
                  </a:lnTo>
                  <a:lnTo>
                    <a:pt x="80556" y="50063"/>
                  </a:lnTo>
                  <a:lnTo>
                    <a:pt x="98348" y="40259"/>
                  </a:lnTo>
                  <a:lnTo>
                    <a:pt x="99402" y="36639"/>
                  </a:lnTo>
                  <a:close/>
                </a:path>
              </a:pathLst>
            </a:custGeom>
            <a:solidFill>
              <a:srgbClr val="FFFFFF"/>
            </a:solidFill>
          </p:spPr>
          <p:txBody>
            <a:bodyPr wrap="square" lIns="0" tIns="0" rIns="0" bIns="0" rtlCol="0"/>
            <a:lstStyle/>
            <a:p>
              <a:pPr defTabSz="685800">
                <a:defRPr/>
              </a:pPr>
              <a:endParaRPr sz="1350">
                <a:solidFill>
                  <a:srgbClr val="262626"/>
                </a:solidFill>
                <a:latin typeface="Arial"/>
              </a:endParaRPr>
            </a:p>
          </p:txBody>
        </p:sp>
        <p:sp>
          <p:nvSpPr>
            <p:cNvPr id="81" name="object 6">
              <a:extLst>
                <a:ext uri="{FF2B5EF4-FFF2-40B4-BE49-F238E27FC236}">
                  <a16:creationId xmlns:a16="http://schemas.microsoft.com/office/drawing/2014/main" id="{150962EA-EEFF-4A17-94D9-E9FBC51FA8C3}"/>
                </a:ext>
              </a:extLst>
            </p:cNvPr>
            <p:cNvSpPr/>
            <p:nvPr/>
          </p:nvSpPr>
          <p:spPr>
            <a:xfrm>
              <a:off x="6428060" y="2772080"/>
              <a:ext cx="597421" cy="613115"/>
            </a:xfrm>
            <a:custGeom>
              <a:avLst/>
              <a:gdLst/>
              <a:ahLst/>
              <a:cxnLst/>
              <a:rect l="l" t="t" r="r" b="b"/>
              <a:pathLst>
                <a:path w="686434" h="686435">
                  <a:moveTo>
                    <a:pt x="343192" y="0"/>
                  </a:moveTo>
                  <a:lnTo>
                    <a:pt x="296624" y="3133"/>
                  </a:lnTo>
                  <a:lnTo>
                    <a:pt x="251959" y="12259"/>
                  </a:lnTo>
                  <a:lnTo>
                    <a:pt x="209608" y="26970"/>
                  </a:lnTo>
                  <a:lnTo>
                    <a:pt x="169978" y="46856"/>
                  </a:lnTo>
                  <a:lnTo>
                    <a:pt x="133479" y="71509"/>
                  </a:lnTo>
                  <a:lnTo>
                    <a:pt x="100520" y="100520"/>
                  </a:lnTo>
                  <a:lnTo>
                    <a:pt x="71509" y="133479"/>
                  </a:lnTo>
                  <a:lnTo>
                    <a:pt x="46856" y="169978"/>
                  </a:lnTo>
                  <a:lnTo>
                    <a:pt x="26970" y="209608"/>
                  </a:lnTo>
                  <a:lnTo>
                    <a:pt x="12259" y="251959"/>
                  </a:lnTo>
                  <a:lnTo>
                    <a:pt x="3133" y="296624"/>
                  </a:lnTo>
                  <a:lnTo>
                    <a:pt x="0" y="343192"/>
                  </a:lnTo>
                  <a:lnTo>
                    <a:pt x="3133" y="389762"/>
                  </a:lnTo>
                  <a:lnTo>
                    <a:pt x="12259" y="434428"/>
                  </a:lnTo>
                  <a:lnTo>
                    <a:pt x="26970" y="476781"/>
                  </a:lnTo>
                  <a:lnTo>
                    <a:pt x="46856" y="516411"/>
                  </a:lnTo>
                  <a:lnTo>
                    <a:pt x="71509" y="552909"/>
                  </a:lnTo>
                  <a:lnTo>
                    <a:pt x="100520" y="585868"/>
                  </a:lnTo>
                  <a:lnTo>
                    <a:pt x="133479" y="614878"/>
                  </a:lnTo>
                  <a:lnTo>
                    <a:pt x="169978" y="639530"/>
                  </a:lnTo>
                  <a:lnTo>
                    <a:pt x="209608" y="659415"/>
                  </a:lnTo>
                  <a:lnTo>
                    <a:pt x="251959" y="674125"/>
                  </a:lnTo>
                  <a:lnTo>
                    <a:pt x="296624" y="683251"/>
                  </a:lnTo>
                  <a:lnTo>
                    <a:pt x="343192" y="686384"/>
                  </a:lnTo>
                  <a:lnTo>
                    <a:pt x="389762" y="683251"/>
                  </a:lnTo>
                  <a:lnTo>
                    <a:pt x="434428" y="674125"/>
                  </a:lnTo>
                  <a:lnTo>
                    <a:pt x="476781" y="659415"/>
                  </a:lnTo>
                  <a:lnTo>
                    <a:pt x="516411" y="639530"/>
                  </a:lnTo>
                  <a:lnTo>
                    <a:pt x="552909" y="614878"/>
                  </a:lnTo>
                  <a:lnTo>
                    <a:pt x="585868" y="585868"/>
                  </a:lnTo>
                  <a:lnTo>
                    <a:pt x="614878" y="552909"/>
                  </a:lnTo>
                  <a:lnTo>
                    <a:pt x="639530" y="516411"/>
                  </a:lnTo>
                  <a:lnTo>
                    <a:pt x="659415" y="476781"/>
                  </a:lnTo>
                  <a:lnTo>
                    <a:pt x="674125" y="434428"/>
                  </a:lnTo>
                  <a:lnTo>
                    <a:pt x="683251" y="389762"/>
                  </a:lnTo>
                  <a:lnTo>
                    <a:pt x="686384" y="343192"/>
                  </a:lnTo>
                  <a:lnTo>
                    <a:pt x="683251" y="296624"/>
                  </a:lnTo>
                  <a:lnTo>
                    <a:pt x="674125" y="251959"/>
                  </a:lnTo>
                  <a:lnTo>
                    <a:pt x="659415" y="209608"/>
                  </a:lnTo>
                  <a:lnTo>
                    <a:pt x="639530" y="169978"/>
                  </a:lnTo>
                  <a:lnTo>
                    <a:pt x="614878" y="133479"/>
                  </a:lnTo>
                  <a:lnTo>
                    <a:pt x="585868" y="100520"/>
                  </a:lnTo>
                  <a:lnTo>
                    <a:pt x="552909" y="71509"/>
                  </a:lnTo>
                  <a:lnTo>
                    <a:pt x="516411" y="46856"/>
                  </a:lnTo>
                  <a:lnTo>
                    <a:pt x="476781" y="26970"/>
                  </a:lnTo>
                  <a:lnTo>
                    <a:pt x="434428" y="12259"/>
                  </a:lnTo>
                  <a:lnTo>
                    <a:pt x="389762" y="3133"/>
                  </a:lnTo>
                  <a:lnTo>
                    <a:pt x="343192" y="0"/>
                  </a:lnTo>
                  <a:close/>
                </a:path>
              </a:pathLst>
            </a:custGeom>
            <a:noFill/>
            <a:ln w="25400">
              <a:solidFill>
                <a:srgbClr val="D9107B"/>
              </a:solidFill>
            </a:ln>
          </p:spPr>
          <p:txBody>
            <a:bodyPr wrap="square" lIns="0" tIns="0" rIns="0" bIns="0" rtlCol="0"/>
            <a:lstStyle/>
            <a:p>
              <a:pPr defTabSz="685800">
                <a:defRPr/>
              </a:pPr>
              <a:endParaRPr sz="2100">
                <a:solidFill>
                  <a:srgbClr val="262626"/>
                </a:solidFill>
                <a:latin typeface="Arial"/>
              </a:endParaRPr>
            </a:p>
          </p:txBody>
        </p:sp>
        <p:sp>
          <p:nvSpPr>
            <p:cNvPr id="82" name="object 14">
              <a:extLst>
                <a:ext uri="{FF2B5EF4-FFF2-40B4-BE49-F238E27FC236}">
                  <a16:creationId xmlns:a16="http://schemas.microsoft.com/office/drawing/2014/main" id="{61AD0D50-7310-4597-8382-6E3C7B56F66F}"/>
                </a:ext>
              </a:extLst>
            </p:cNvPr>
            <p:cNvSpPr/>
            <p:nvPr/>
          </p:nvSpPr>
          <p:spPr>
            <a:xfrm>
              <a:off x="4891393" y="2772080"/>
              <a:ext cx="597421" cy="613115"/>
            </a:xfrm>
            <a:custGeom>
              <a:avLst/>
              <a:gdLst/>
              <a:ahLst/>
              <a:cxnLst/>
              <a:rect l="l" t="t" r="r" b="b"/>
              <a:pathLst>
                <a:path w="686434" h="686435">
                  <a:moveTo>
                    <a:pt x="343192" y="0"/>
                  </a:moveTo>
                  <a:lnTo>
                    <a:pt x="296624" y="3133"/>
                  </a:lnTo>
                  <a:lnTo>
                    <a:pt x="251959" y="12259"/>
                  </a:lnTo>
                  <a:lnTo>
                    <a:pt x="209608" y="26970"/>
                  </a:lnTo>
                  <a:lnTo>
                    <a:pt x="169978" y="46856"/>
                  </a:lnTo>
                  <a:lnTo>
                    <a:pt x="133479" y="71509"/>
                  </a:lnTo>
                  <a:lnTo>
                    <a:pt x="100520" y="100520"/>
                  </a:lnTo>
                  <a:lnTo>
                    <a:pt x="71509" y="133479"/>
                  </a:lnTo>
                  <a:lnTo>
                    <a:pt x="46856" y="169978"/>
                  </a:lnTo>
                  <a:lnTo>
                    <a:pt x="26970" y="209608"/>
                  </a:lnTo>
                  <a:lnTo>
                    <a:pt x="12259" y="251959"/>
                  </a:lnTo>
                  <a:lnTo>
                    <a:pt x="3133" y="296624"/>
                  </a:lnTo>
                  <a:lnTo>
                    <a:pt x="0" y="343192"/>
                  </a:lnTo>
                  <a:lnTo>
                    <a:pt x="3133" y="389762"/>
                  </a:lnTo>
                  <a:lnTo>
                    <a:pt x="12259" y="434428"/>
                  </a:lnTo>
                  <a:lnTo>
                    <a:pt x="26970" y="476781"/>
                  </a:lnTo>
                  <a:lnTo>
                    <a:pt x="46856" y="516411"/>
                  </a:lnTo>
                  <a:lnTo>
                    <a:pt x="71509" y="552909"/>
                  </a:lnTo>
                  <a:lnTo>
                    <a:pt x="100520" y="585868"/>
                  </a:lnTo>
                  <a:lnTo>
                    <a:pt x="133479" y="614878"/>
                  </a:lnTo>
                  <a:lnTo>
                    <a:pt x="169978" y="639530"/>
                  </a:lnTo>
                  <a:lnTo>
                    <a:pt x="209608" y="659415"/>
                  </a:lnTo>
                  <a:lnTo>
                    <a:pt x="251959" y="674125"/>
                  </a:lnTo>
                  <a:lnTo>
                    <a:pt x="296624" y="683251"/>
                  </a:lnTo>
                  <a:lnTo>
                    <a:pt x="343192" y="686384"/>
                  </a:lnTo>
                  <a:lnTo>
                    <a:pt x="389760" y="683251"/>
                  </a:lnTo>
                  <a:lnTo>
                    <a:pt x="434424" y="674125"/>
                  </a:lnTo>
                  <a:lnTo>
                    <a:pt x="476775" y="659415"/>
                  </a:lnTo>
                  <a:lnTo>
                    <a:pt x="516405" y="639530"/>
                  </a:lnTo>
                  <a:lnTo>
                    <a:pt x="552904" y="614878"/>
                  </a:lnTo>
                  <a:lnTo>
                    <a:pt x="585863" y="585868"/>
                  </a:lnTo>
                  <a:lnTo>
                    <a:pt x="614874" y="552909"/>
                  </a:lnTo>
                  <a:lnTo>
                    <a:pt x="639527" y="516411"/>
                  </a:lnTo>
                  <a:lnTo>
                    <a:pt x="659413" y="476781"/>
                  </a:lnTo>
                  <a:lnTo>
                    <a:pt x="674124" y="434428"/>
                  </a:lnTo>
                  <a:lnTo>
                    <a:pt x="683251" y="389762"/>
                  </a:lnTo>
                  <a:lnTo>
                    <a:pt x="686384" y="343192"/>
                  </a:lnTo>
                  <a:lnTo>
                    <a:pt x="683251" y="296624"/>
                  </a:lnTo>
                  <a:lnTo>
                    <a:pt x="674124" y="251959"/>
                  </a:lnTo>
                  <a:lnTo>
                    <a:pt x="659413" y="209608"/>
                  </a:lnTo>
                  <a:lnTo>
                    <a:pt x="639527" y="169978"/>
                  </a:lnTo>
                  <a:lnTo>
                    <a:pt x="614874" y="133479"/>
                  </a:lnTo>
                  <a:lnTo>
                    <a:pt x="585863" y="100520"/>
                  </a:lnTo>
                  <a:lnTo>
                    <a:pt x="552904" y="71509"/>
                  </a:lnTo>
                  <a:lnTo>
                    <a:pt x="516405" y="46856"/>
                  </a:lnTo>
                  <a:lnTo>
                    <a:pt x="476775" y="26970"/>
                  </a:lnTo>
                  <a:lnTo>
                    <a:pt x="434424" y="12259"/>
                  </a:lnTo>
                  <a:lnTo>
                    <a:pt x="389760" y="3133"/>
                  </a:lnTo>
                  <a:lnTo>
                    <a:pt x="343192" y="0"/>
                  </a:lnTo>
                  <a:close/>
                </a:path>
              </a:pathLst>
            </a:custGeom>
            <a:noFill/>
            <a:ln w="25400">
              <a:solidFill>
                <a:schemeClr val="accent3"/>
              </a:solidFill>
            </a:ln>
          </p:spPr>
          <p:txBody>
            <a:bodyPr wrap="square" lIns="0" tIns="0" rIns="0" bIns="0" rtlCol="0"/>
            <a:lstStyle/>
            <a:p>
              <a:pPr defTabSz="685800">
                <a:defRPr/>
              </a:pPr>
              <a:endParaRPr sz="2100">
                <a:solidFill>
                  <a:srgbClr val="262626"/>
                </a:solidFill>
                <a:latin typeface="Arial"/>
              </a:endParaRPr>
            </a:p>
          </p:txBody>
        </p:sp>
        <p:sp>
          <p:nvSpPr>
            <p:cNvPr id="83" name="object 18">
              <a:extLst>
                <a:ext uri="{FF2B5EF4-FFF2-40B4-BE49-F238E27FC236}">
                  <a16:creationId xmlns:a16="http://schemas.microsoft.com/office/drawing/2014/main" id="{3454ED73-A3FE-42F1-84B1-1C09F3B58C5A}"/>
                </a:ext>
              </a:extLst>
            </p:cNvPr>
            <p:cNvSpPr/>
            <p:nvPr/>
          </p:nvSpPr>
          <p:spPr>
            <a:xfrm>
              <a:off x="4123060" y="2772080"/>
              <a:ext cx="597421" cy="613115"/>
            </a:xfrm>
            <a:custGeom>
              <a:avLst/>
              <a:gdLst/>
              <a:ahLst/>
              <a:cxnLst/>
              <a:rect l="l" t="t" r="r" b="b"/>
              <a:pathLst>
                <a:path w="686434" h="686435">
                  <a:moveTo>
                    <a:pt x="343192" y="0"/>
                  </a:moveTo>
                  <a:lnTo>
                    <a:pt x="296624" y="3133"/>
                  </a:lnTo>
                  <a:lnTo>
                    <a:pt x="251959" y="12259"/>
                  </a:lnTo>
                  <a:lnTo>
                    <a:pt x="209608" y="26970"/>
                  </a:lnTo>
                  <a:lnTo>
                    <a:pt x="169978" y="46856"/>
                  </a:lnTo>
                  <a:lnTo>
                    <a:pt x="133479" y="71509"/>
                  </a:lnTo>
                  <a:lnTo>
                    <a:pt x="100520" y="100520"/>
                  </a:lnTo>
                  <a:lnTo>
                    <a:pt x="71509" y="133479"/>
                  </a:lnTo>
                  <a:lnTo>
                    <a:pt x="46856" y="169978"/>
                  </a:lnTo>
                  <a:lnTo>
                    <a:pt x="26970" y="209608"/>
                  </a:lnTo>
                  <a:lnTo>
                    <a:pt x="12259" y="251959"/>
                  </a:lnTo>
                  <a:lnTo>
                    <a:pt x="3133" y="296624"/>
                  </a:lnTo>
                  <a:lnTo>
                    <a:pt x="0" y="343192"/>
                  </a:lnTo>
                  <a:lnTo>
                    <a:pt x="3133" y="389762"/>
                  </a:lnTo>
                  <a:lnTo>
                    <a:pt x="12259" y="434428"/>
                  </a:lnTo>
                  <a:lnTo>
                    <a:pt x="26970" y="476781"/>
                  </a:lnTo>
                  <a:lnTo>
                    <a:pt x="46856" y="516411"/>
                  </a:lnTo>
                  <a:lnTo>
                    <a:pt x="71509" y="552909"/>
                  </a:lnTo>
                  <a:lnTo>
                    <a:pt x="100520" y="585868"/>
                  </a:lnTo>
                  <a:lnTo>
                    <a:pt x="133479" y="614878"/>
                  </a:lnTo>
                  <a:lnTo>
                    <a:pt x="169978" y="639530"/>
                  </a:lnTo>
                  <a:lnTo>
                    <a:pt x="209608" y="659415"/>
                  </a:lnTo>
                  <a:lnTo>
                    <a:pt x="251959" y="674125"/>
                  </a:lnTo>
                  <a:lnTo>
                    <a:pt x="296624" y="683251"/>
                  </a:lnTo>
                  <a:lnTo>
                    <a:pt x="343192" y="686384"/>
                  </a:lnTo>
                  <a:lnTo>
                    <a:pt x="389760" y="683251"/>
                  </a:lnTo>
                  <a:lnTo>
                    <a:pt x="434424" y="674125"/>
                  </a:lnTo>
                  <a:lnTo>
                    <a:pt x="476775" y="659415"/>
                  </a:lnTo>
                  <a:lnTo>
                    <a:pt x="516405" y="639530"/>
                  </a:lnTo>
                  <a:lnTo>
                    <a:pt x="552904" y="614878"/>
                  </a:lnTo>
                  <a:lnTo>
                    <a:pt x="585863" y="585868"/>
                  </a:lnTo>
                  <a:lnTo>
                    <a:pt x="614874" y="552909"/>
                  </a:lnTo>
                  <a:lnTo>
                    <a:pt x="639527" y="516411"/>
                  </a:lnTo>
                  <a:lnTo>
                    <a:pt x="659413" y="476781"/>
                  </a:lnTo>
                  <a:lnTo>
                    <a:pt x="674124" y="434428"/>
                  </a:lnTo>
                  <a:lnTo>
                    <a:pt x="683251" y="389762"/>
                  </a:lnTo>
                  <a:lnTo>
                    <a:pt x="686384" y="343192"/>
                  </a:lnTo>
                  <a:lnTo>
                    <a:pt x="683251" y="296624"/>
                  </a:lnTo>
                  <a:lnTo>
                    <a:pt x="674124" y="251959"/>
                  </a:lnTo>
                  <a:lnTo>
                    <a:pt x="659413" y="209608"/>
                  </a:lnTo>
                  <a:lnTo>
                    <a:pt x="639527" y="169978"/>
                  </a:lnTo>
                  <a:lnTo>
                    <a:pt x="614874" y="133479"/>
                  </a:lnTo>
                  <a:lnTo>
                    <a:pt x="585863" y="100520"/>
                  </a:lnTo>
                  <a:lnTo>
                    <a:pt x="552904" y="71509"/>
                  </a:lnTo>
                  <a:lnTo>
                    <a:pt x="516405" y="46856"/>
                  </a:lnTo>
                  <a:lnTo>
                    <a:pt x="476775" y="26970"/>
                  </a:lnTo>
                  <a:lnTo>
                    <a:pt x="434424" y="12259"/>
                  </a:lnTo>
                  <a:lnTo>
                    <a:pt x="389760" y="3133"/>
                  </a:lnTo>
                  <a:lnTo>
                    <a:pt x="343192" y="0"/>
                  </a:lnTo>
                  <a:close/>
                </a:path>
              </a:pathLst>
            </a:custGeom>
            <a:noFill/>
            <a:ln w="25400">
              <a:solidFill>
                <a:schemeClr val="tx2"/>
              </a:solidFill>
            </a:ln>
          </p:spPr>
          <p:txBody>
            <a:bodyPr wrap="square" lIns="0" tIns="0" rIns="0" bIns="0" rtlCol="0"/>
            <a:lstStyle/>
            <a:p>
              <a:pPr defTabSz="685800">
                <a:defRPr/>
              </a:pPr>
              <a:endParaRPr sz="2100">
                <a:solidFill>
                  <a:srgbClr val="262626"/>
                </a:solidFill>
                <a:latin typeface="Arial"/>
              </a:endParaRPr>
            </a:p>
          </p:txBody>
        </p:sp>
        <p:sp>
          <p:nvSpPr>
            <p:cNvPr id="84" name="object 30">
              <a:extLst>
                <a:ext uri="{FF2B5EF4-FFF2-40B4-BE49-F238E27FC236}">
                  <a16:creationId xmlns:a16="http://schemas.microsoft.com/office/drawing/2014/main" id="{AF6C7759-E8D0-4C31-8652-FC928AB73880}"/>
                </a:ext>
              </a:extLst>
            </p:cNvPr>
            <p:cNvSpPr/>
            <p:nvPr/>
          </p:nvSpPr>
          <p:spPr>
            <a:xfrm>
              <a:off x="2586395" y="2772080"/>
              <a:ext cx="597421" cy="613115"/>
            </a:xfrm>
            <a:custGeom>
              <a:avLst/>
              <a:gdLst/>
              <a:ahLst/>
              <a:cxnLst/>
              <a:rect l="l" t="t" r="r" b="b"/>
              <a:pathLst>
                <a:path w="686435" h="686435">
                  <a:moveTo>
                    <a:pt x="343192" y="0"/>
                  </a:moveTo>
                  <a:lnTo>
                    <a:pt x="296624" y="3133"/>
                  </a:lnTo>
                  <a:lnTo>
                    <a:pt x="251959" y="12259"/>
                  </a:lnTo>
                  <a:lnTo>
                    <a:pt x="209608" y="26970"/>
                  </a:lnTo>
                  <a:lnTo>
                    <a:pt x="169978" y="46856"/>
                  </a:lnTo>
                  <a:lnTo>
                    <a:pt x="133479" y="71509"/>
                  </a:lnTo>
                  <a:lnTo>
                    <a:pt x="100520" y="100520"/>
                  </a:lnTo>
                  <a:lnTo>
                    <a:pt x="71509" y="133479"/>
                  </a:lnTo>
                  <a:lnTo>
                    <a:pt x="46856" y="169978"/>
                  </a:lnTo>
                  <a:lnTo>
                    <a:pt x="26970" y="209608"/>
                  </a:lnTo>
                  <a:lnTo>
                    <a:pt x="12259" y="251959"/>
                  </a:lnTo>
                  <a:lnTo>
                    <a:pt x="3133" y="296624"/>
                  </a:lnTo>
                  <a:lnTo>
                    <a:pt x="0" y="343192"/>
                  </a:lnTo>
                  <a:lnTo>
                    <a:pt x="3133" y="389762"/>
                  </a:lnTo>
                  <a:lnTo>
                    <a:pt x="12259" y="434428"/>
                  </a:lnTo>
                  <a:lnTo>
                    <a:pt x="26970" y="476781"/>
                  </a:lnTo>
                  <a:lnTo>
                    <a:pt x="46856" y="516411"/>
                  </a:lnTo>
                  <a:lnTo>
                    <a:pt x="71509" y="552909"/>
                  </a:lnTo>
                  <a:lnTo>
                    <a:pt x="100520" y="585868"/>
                  </a:lnTo>
                  <a:lnTo>
                    <a:pt x="133479" y="614878"/>
                  </a:lnTo>
                  <a:lnTo>
                    <a:pt x="169978" y="639530"/>
                  </a:lnTo>
                  <a:lnTo>
                    <a:pt x="209608" y="659415"/>
                  </a:lnTo>
                  <a:lnTo>
                    <a:pt x="251959" y="674125"/>
                  </a:lnTo>
                  <a:lnTo>
                    <a:pt x="296624" y="683251"/>
                  </a:lnTo>
                  <a:lnTo>
                    <a:pt x="343192" y="686384"/>
                  </a:lnTo>
                  <a:lnTo>
                    <a:pt x="389762" y="683251"/>
                  </a:lnTo>
                  <a:lnTo>
                    <a:pt x="434428" y="674125"/>
                  </a:lnTo>
                  <a:lnTo>
                    <a:pt x="476781" y="659415"/>
                  </a:lnTo>
                  <a:lnTo>
                    <a:pt x="516411" y="639530"/>
                  </a:lnTo>
                  <a:lnTo>
                    <a:pt x="552909" y="614878"/>
                  </a:lnTo>
                  <a:lnTo>
                    <a:pt x="585868" y="585868"/>
                  </a:lnTo>
                  <a:lnTo>
                    <a:pt x="614878" y="552909"/>
                  </a:lnTo>
                  <a:lnTo>
                    <a:pt x="639530" y="516411"/>
                  </a:lnTo>
                  <a:lnTo>
                    <a:pt x="659415" y="476781"/>
                  </a:lnTo>
                  <a:lnTo>
                    <a:pt x="674125" y="434428"/>
                  </a:lnTo>
                  <a:lnTo>
                    <a:pt x="683251" y="389762"/>
                  </a:lnTo>
                  <a:lnTo>
                    <a:pt x="686384" y="343192"/>
                  </a:lnTo>
                  <a:lnTo>
                    <a:pt x="683251" y="296624"/>
                  </a:lnTo>
                  <a:lnTo>
                    <a:pt x="674125" y="251959"/>
                  </a:lnTo>
                  <a:lnTo>
                    <a:pt x="659415" y="209608"/>
                  </a:lnTo>
                  <a:lnTo>
                    <a:pt x="639530" y="169978"/>
                  </a:lnTo>
                  <a:lnTo>
                    <a:pt x="614878" y="133479"/>
                  </a:lnTo>
                  <a:lnTo>
                    <a:pt x="585868" y="100520"/>
                  </a:lnTo>
                  <a:lnTo>
                    <a:pt x="552909" y="71509"/>
                  </a:lnTo>
                  <a:lnTo>
                    <a:pt x="516411" y="46856"/>
                  </a:lnTo>
                  <a:lnTo>
                    <a:pt x="476781" y="26970"/>
                  </a:lnTo>
                  <a:lnTo>
                    <a:pt x="434428" y="12259"/>
                  </a:lnTo>
                  <a:lnTo>
                    <a:pt x="389762" y="3133"/>
                  </a:lnTo>
                  <a:lnTo>
                    <a:pt x="343192" y="0"/>
                  </a:lnTo>
                  <a:close/>
                </a:path>
              </a:pathLst>
            </a:custGeom>
            <a:solidFill>
              <a:schemeClr val="bg1"/>
            </a:solidFill>
            <a:ln w="19050">
              <a:solidFill>
                <a:schemeClr val="accent2"/>
              </a:solidFill>
            </a:ln>
          </p:spPr>
          <p:txBody>
            <a:bodyPr wrap="square" lIns="0" tIns="0" rIns="0" bIns="0" rtlCol="0"/>
            <a:lstStyle/>
            <a:p>
              <a:pPr defTabSz="685800">
                <a:defRPr/>
              </a:pPr>
              <a:endParaRPr sz="2100">
                <a:solidFill>
                  <a:srgbClr val="262626"/>
                </a:solidFill>
                <a:latin typeface="Arial"/>
              </a:endParaRPr>
            </a:p>
          </p:txBody>
        </p:sp>
        <p:sp>
          <p:nvSpPr>
            <p:cNvPr id="85" name="object 35">
              <a:extLst>
                <a:ext uri="{FF2B5EF4-FFF2-40B4-BE49-F238E27FC236}">
                  <a16:creationId xmlns:a16="http://schemas.microsoft.com/office/drawing/2014/main" id="{5BD19FB2-764A-4002-88DF-D0C8DD825B42}"/>
                </a:ext>
              </a:extLst>
            </p:cNvPr>
            <p:cNvSpPr/>
            <p:nvPr/>
          </p:nvSpPr>
          <p:spPr>
            <a:xfrm>
              <a:off x="5659727" y="2772080"/>
              <a:ext cx="597421" cy="613115"/>
            </a:xfrm>
            <a:custGeom>
              <a:avLst/>
              <a:gdLst/>
              <a:ahLst/>
              <a:cxnLst/>
              <a:rect l="l" t="t" r="r" b="b"/>
              <a:pathLst>
                <a:path w="686434" h="686435">
                  <a:moveTo>
                    <a:pt x="343192" y="0"/>
                  </a:moveTo>
                  <a:lnTo>
                    <a:pt x="296621" y="3133"/>
                  </a:lnTo>
                  <a:lnTo>
                    <a:pt x="251955" y="12259"/>
                  </a:lnTo>
                  <a:lnTo>
                    <a:pt x="209602" y="26970"/>
                  </a:lnTo>
                  <a:lnTo>
                    <a:pt x="169973" y="46856"/>
                  </a:lnTo>
                  <a:lnTo>
                    <a:pt x="133474" y="71509"/>
                  </a:lnTo>
                  <a:lnTo>
                    <a:pt x="100515" y="100520"/>
                  </a:lnTo>
                  <a:lnTo>
                    <a:pt x="71506" y="133479"/>
                  </a:lnTo>
                  <a:lnTo>
                    <a:pt x="46854" y="169978"/>
                  </a:lnTo>
                  <a:lnTo>
                    <a:pt x="26968" y="209608"/>
                  </a:lnTo>
                  <a:lnTo>
                    <a:pt x="12258" y="251959"/>
                  </a:lnTo>
                  <a:lnTo>
                    <a:pt x="3132" y="296624"/>
                  </a:lnTo>
                  <a:lnTo>
                    <a:pt x="0" y="343192"/>
                  </a:lnTo>
                  <a:lnTo>
                    <a:pt x="3132" y="389762"/>
                  </a:lnTo>
                  <a:lnTo>
                    <a:pt x="12258" y="434428"/>
                  </a:lnTo>
                  <a:lnTo>
                    <a:pt x="26968" y="476781"/>
                  </a:lnTo>
                  <a:lnTo>
                    <a:pt x="46854" y="516411"/>
                  </a:lnTo>
                  <a:lnTo>
                    <a:pt x="71506" y="552909"/>
                  </a:lnTo>
                  <a:lnTo>
                    <a:pt x="100515" y="585868"/>
                  </a:lnTo>
                  <a:lnTo>
                    <a:pt x="133474" y="614878"/>
                  </a:lnTo>
                  <a:lnTo>
                    <a:pt x="169973" y="639530"/>
                  </a:lnTo>
                  <a:lnTo>
                    <a:pt x="209602" y="659415"/>
                  </a:lnTo>
                  <a:lnTo>
                    <a:pt x="251955" y="674125"/>
                  </a:lnTo>
                  <a:lnTo>
                    <a:pt x="296621" y="683251"/>
                  </a:lnTo>
                  <a:lnTo>
                    <a:pt x="343192" y="686384"/>
                  </a:lnTo>
                  <a:lnTo>
                    <a:pt x="389760" y="683251"/>
                  </a:lnTo>
                  <a:lnTo>
                    <a:pt x="434424" y="674125"/>
                  </a:lnTo>
                  <a:lnTo>
                    <a:pt x="476775" y="659415"/>
                  </a:lnTo>
                  <a:lnTo>
                    <a:pt x="516405" y="639530"/>
                  </a:lnTo>
                  <a:lnTo>
                    <a:pt x="552904" y="614878"/>
                  </a:lnTo>
                  <a:lnTo>
                    <a:pt x="585863" y="585868"/>
                  </a:lnTo>
                  <a:lnTo>
                    <a:pt x="614874" y="552909"/>
                  </a:lnTo>
                  <a:lnTo>
                    <a:pt x="639527" y="516411"/>
                  </a:lnTo>
                  <a:lnTo>
                    <a:pt x="659413" y="476781"/>
                  </a:lnTo>
                  <a:lnTo>
                    <a:pt x="674124" y="434428"/>
                  </a:lnTo>
                  <a:lnTo>
                    <a:pt x="683251" y="389762"/>
                  </a:lnTo>
                  <a:lnTo>
                    <a:pt x="686384" y="343192"/>
                  </a:lnTo>
                  <a:lnTo>
                    <a:pt x="683251" y="296624"/>
                  </a:lnTo>
                  <a:lnTo>
                    <a:pt x="674124" y="251959"/>
                  </a:lnTo>
                  <a:lnTo>
                    <a:pt x="659413" y="209608"/>
                  </a:lnTo>
                  <a:lnTo>
                    <a:pt x="639527" y="169978"/>
                  </a:lnTo>
                  <a:lnTo>
                    <a:pt x="614874" y="133479"/>
                  </a:lnTo>
                  <a:lnTo>
                    <a:pt x="585863" y="100520"/>
                  </a:lnTo>
                  <a:lnTo>
                    <a:pt x="552904" y="71509"/>
                  </a:lnTo>
                  <a:lnTo>
                    <a:pt x="516405" y="46856"/>
                  </a:lnTo>
                  <a:lnTo>
                    <a:pt x="476775" y="26970"/>
                  </a:lnTo>
                  <a:lnTo>
                    <a:pt x="434424" y="12259"/>
                  </a:lnTo>
                  <a:lnTo>
                    <a:pt x="389760" y="3133"/>
                  </a:lnTo>
                  <a:lnTo>
                    <a:pt x="343192" y="0"/>
                  </a:lnTo>
                  <a:close/>
                </a:path>
              </a:pathLst>
            </a:custGeom>
            <a:solidFill>
              <a:schemeClr val="bg1"/>
            </a:solidFill>
            <a:ln w="25400">
              <a:solidFill>
                <a:schemeClr val="accent5"/>
              </a:solidFill>
            </a:ln>
          </p:spPr>
          <p:txBody>
            <a:bodyPr wrap="square" lIns="0" tIns="0" rIns="0" bIns="0" rtlCol="0"/>
            <a:lstStyle/>
            <a:p>
              <a:pPr defTabSz="685800">
                <a:defRPr/>
              </a:pPr>
              <a:endParaRPr sz="2100">
                <a:solidFill>
                  <a:srgbClr val="262626"/>
                </a:solidFill>
                <a:latin typeface="Arial"/>
              </a:endParaRPr>
            </a:p>
          </p:txBody>
        </p:sp>
        <p:sp>
          <p:nvSpPr>
            <p:cNvPr id="86" name="object 47">
              <a:extLst>
                <a:ext uri="{FF2B5EF4-FFF2-40B4-BE49-F238E27FC236}">
                  <a16:creationId xmlns:a16="http://schemas.microsoft.com/office/drawing/2014/main" id="{BBA89E2D-161B-46B1-9069-377364F5608F}"/>
                </a:ext>
              </a:extLst>
            </p:cNvPr>
            <p:cNvSpPr/>
            <p:nvPr/>
          </p:nvSpPr>
          <p:spPr>
            <a:xfrm>
              <a:off x="2581440" y="3792993"/>
              <a:ext cx="607368" cy="0"/>
            </a:xfrm>
            <a:custGeom>
              <a:avLst/>
              <a:gdLst/>
              <a:ahLst/>
              <a:cxnLst/>
              <a:rect l="l" t="t" r="r" b="b"/>
              <a:pathLst>
                <a:path w="697864">
                  <a:moveTo>
                    <a:pt x="0" y="0"/>
                  </a:moveTo>
                  <a:lnTo>
                    <a:pt x="697776" y="0"/>
                  </a:lnTo>
                </a:path>
              </a:pathLst>
            </a:custGeom>
            <a:ln w="63500">
              <a:solidFill>
                <a:srgbClr val="007A83"/>
              </a:solidFill>
            </a:ln>
          </p:spPr>
          <p:txBody>
            <a:bodyPr wrap="square" lIns="0" tIns="0" rIns="0" bIns="0" rtlCol="0"/>
            <a:lstStyle/>
            <a:p>
              <a:pPr defTabSz="685800">
                <a:defRPr/>
              </a:pPr>
              <a:endParaRPr sz="2100">
                <a:solidFill>
                  <a:srgbClr val="262626"/>
                </a:solidFill>
                <a:latin typeface="Arial"/>
              </a:endParaRPr>
            </a:p>
          </p:txBody>
        </p:sp>
        <p:sp>
          <p:nvSpPr>
            <p:cNvPr id="87" name="object 48">
              <a:extLst>
                <a:ext uri="{FF2B5EF4-FFF2-40B4-BE49-F238E27FC236}">
                  <a16:creationId xmlns:a16="http://schemas.microsoft.com/office/drawing/2014/main" id="{EB133EE1-46DE-406A-8F7F-EFD0AA895AB6}"/>
                </a:ext>
              </a:extLst>
            </p:cNvPr>
            <p:cNvSpPr/>
            <p:nvPr/>
          </p:nvSpPr>
          <p:spPr>
            <a:xfrm>
              <a:off x="3349772" y="3792993"/>
              <a:ext cx="607368" cy="0"/>
            </a:xfrm>
            <a:custGeom>
              <a:avLst/>
              <a:gdLst/>
              <a:ahLst/>
              <a:cxnLst/>
              <a:rect l="l" t="t" r="r" b="b"/>
              <a:pathLst>
                <a:path w="697864">
                  <a:moveTo>
                    <a:pt x="0" y="0"/>
                  </a:moveTo>
                  <a:lnTo>
                    <a:pt x="697776" y="0"/>
                  </a:lnTo>
                </a:path>
              </a:pathLst>
            </a:custGeom>
            <a:ln w="63500">
              <a:solidFill>
                <a:srgbClr val="00A9DF"/>
              </a:solidFill>
            </a:ln>
          </p:spPr>
          <p:txBody>
            <a:bodyPr wrap="square" lIns="0" tIns="0" rIns="0" bIns="0" rtlCol="0"/>
            <a:lstStyle/>
            <a:p>
              <a:pPr defTabSz="685800">
                <a:defRPr/>
              </a:pPr>
              <a:endParaRPr sz="2100">
                <a:solidFill>
                  <a:srgbClr val="262626"/>
                </a:solidFill>
                <a:latin typeface="Arial"/>
              </a:endParaRPr>
            </a:p>
          </p:txBody>
        </p:sp>
        <p:sp>
          <p:nvSpPr>
            <p:cNvPr id="88" name="object 49">
              <a:extLst>
                <a:ext uri="{FF2B5EF4-FFF2-40B4-BE49-F238E27FC236}">
                  <a16:creationId xmlns:a16="http://schemas.microsoft.com/office/drawing/2014/main" id="{79C20CD2-EC45-453C-967D-2EB77423AB3F}"/>
                </a:ext>
              </a:extLst>
            </p:cNvPr>
            <p:cNvSpPr/>
            <p:nvPr/>
          </p:nvSpPr>
          <p:spPr>
            <a:xfrm>
              <a:off x="4118105" y="3792993"/>
              <a:ext cx="607368" cy="0"/>
            </a:xfrm>
            <a:custGeom>
              <a:avLst/>
              <a:gdLst/>
              <a:ahLst/>
              <a:cxnLst/>
              <a:rect l="l" t="t" r="r" b="b"/>
              <a:pathLst>
                <a:path w="697865">
                  <a:moveTo>
                    <a:pt x="0" y="0"/>
                  </a:moveTo>
                  <a:lnTo>
                    <a:pt x="697776" y="0"/>
                  </a:lnTo>
                </a:path>
              </a:pathLst>
            </a:custGeom>
            <a:ln w="63500">
              <a:solidFill>
                <a:srgbClr val="004B96"/>
              </a:solidFill>
            </a:ln>
          </p:spPr>
          <p:txBody>
            <a:bodyPr wrap="square" lIns="0" tIns="0" rIns="0" bIns="0" rtlCol="0"/>
            <a:lstStyle/>
            <a:p>
              <a:pPr defTabSz="685800">
                <a:defRPr/>
              </a:pPr>
              <a:endParaRPr sz="2100">
                <a:solidFill>
                  <a:srgbClr val="262626"/>
                </a:solidFill>
                <a:latin typeface="Arial"/>
              </a:endParaRPr>
            </a:p>
          </p:txBody>
        </p:sp>
        <p:sp>
          <p:nvSpPr>
            <p:cNvPr id="89" name="object 50">
              <a:extLst>
                <a:ext uri="{FF2B5EF4-FFF2-40B4-BE49-F238E27FC236}">
                  <a16:creationId xmlns:a16="http://schemas.microsoft.com/office/drawing/2014/main" id="{041E003D-1274-4960-A8D7-ADC38696EC3C}"/>
                </a:ext>
              </a:extLst>
            </p:cNvPr>
            <p:cNvSpPr/>
            <p:nvPr/>
          </p:nvSpPr>
          <p:spPr>
            <a:xfrm>
              <a:off x="4886439" y="3792993"/>
              <a:ext cx="607368" cy="0"/>
            </a:xfrm>
            <a:custGeom>
              <a:avLst/>
              <a:gdLst/>
              <a:ahLst/>
              <a:cxnLst/>
              <a:rect l="l" t="t" r="r" b="b"/>
              <a:pathLst>
                <a:path w="697865">
                  <a:moveTo>
                    <a:pt x="0" y="0"/>
                  </a:moveTo>
                  <a:lnTo>
                    <a:pt x="697776" y="0"/>
                  </a:lnTo>
                </a:path>
              </a:pathLst>
            </a:custGeom>
            <a:ln w="63500">
              <a:solidFill>
                <a:srgbClr val="6F1F82"/>
              </a:solidFill>
            </a:ln>
          </p:spPr>
          <p:txBody>
            <a:bodyPr wrap="square" lIns="0" tIns="0" rIns="0" bIns="0" rtlCol="0"/>
            <a:lstStyle/>
            <a:p>
              <a:pPr defTabSz="685800">
                <a:defRPr/>
              </a:pPr>
              <a:endParaRPr sz="2100">
                <a:solidFill>
                  <a:srgbClr val="262626"/>
                </a:solidFill>
                <a:latin typeface="Arial"/>
              </a:endParaRPr>
            </a:p>
          </p:txBody>
        </p:sp>
        <p:sp>
          <p:nvSpPr>
            <p:cNvPr id="90" name="object 51">
              <a:extLst>
                <a:ext uri="{FF2B5EF4-FFF2-40B4-BE49-F238E27FC236}">
                  <a16:creationId xmlns:a16="http://schemas.microsoft.com/office/drawing/2014/main" id="{B537CC1D-52F5-496E-8A3E-0361B5F64BE1}"/>
                </a:ext>
              </a:extLst>
            </p:cNvPr>
            <p:cNvSpPr/>
            <p:nvPr/>
          </p:nvSpPr>
          <p:spPr>
            <a:xfrm>
              <a:off x="5654771" y="3792993"/>
              <a:ext cx="607368" cy="0"/>
            </a:xfrm>
            <a:custGeom>
              <a:avLst/>
              <a:gdLst/>
              <a:ahLst/>
              <a:cxnLst/>
              <a:rect l="l" t="t" r="r" b="b"/>
              <a:pathLst>
                <a:path w="697865">
                  <a:moveTo>
                    <a:pt x="0" y="0"/>
                  </a:moveTo>
                  <a:lnTo>
                    <a:pt x="697776" y="0"/>
                  </a:lnTo>
                </a:path>
              </a:pathLst>
            </a:custGeom>
            <a:ln w="63500">
              <a:solidFill>
                <a:srgbClr val="EC8A00"/>
              </a:solidFill>
            </a:ln>
          </p:spPr>
          <p:txBody>
            <a:bodyPr wrap="square" lIns="0" tIns="0" rIns="0" bIns="0" rtlCol="0"/>
            <a:lstStyle/>
            <a:p>
              <a:pPr defTabSz="685800">
                <a:defRPr/>
              </a:pPr>
              <a:endParaRPr sz="2100">
                <a:solidFill>
                  <a:srgbClr val="262626"/>
                </a:solidFill>
                <a:latin typeface="Arial"/>
              </a:endParaRPr>
            </a:p>
          </p:txBody>
        </p:sp>
        <p:sp>
          <p:nvSpPr>
            <p:cNvPr id="91" name="object 52">
              <a:extLst>
                <a:ext uri="{FF2B5EF4-FFF2-40B4-BE49-F238E27FC236}">
                  <a16:creationId xmlns:a16="http://schemas.microsoft.com/office/drawing/2014/main" id="{705D8309-A98A-4B97-AE6E-8C9F9630BF53}"/>
                </a:ext>
              </a:extLst>
            </p:cNvPr>
            <p:cNvSpPr/>
            <p:nvPr/>
          </p:nvSpPr>
          <p:spPr>
            <a:xfrm>
              <a:off x="6423104" y="3792993"/>
              <a:ext cx="607368" cy="0"/>
            </a:xfrm>
            <a:custGeom>
              <a:avLst/>
              <a:gdLst/>
              <a:ahLst/>
              <a:cxnLst/>
              <a:rect l="l" t="t" r="r" b="b"/>
              <a:pathLst>
                <a:path w="697865">
                  <a:moveTo>
                    <a:pt x="0" y="0"/>
                  </a:moveTo>
                  <a:lnTo>
                    <a:pt x="697776" y="0"/>
                  </a:lnTo>
                </a:path>
              </a:pathLst>
            </a:custGeom>
            <a:ln w="63500">
              <a:solidFill>
                <a:schemeClr val="accent4"/>
              </a:solidFill>
            </a:ln>
          </p:spPr>
          <p:txBody>
            <a:bodyPr wrap="square" lIns="0" tIns="0" rIns="0" bIns="0" rtlCol="0"/>
            <a:lstStyle/>
            <a:p>
              <a:pPr defTabSz="685800">
                <a:defRPr/>
              </a:pPr>
              <a:endParaRPr sz="2100">
                <a:solidFill>
                  <a:srgbClr val="262626"/>
                </a:solidFill>
                <a:latin typeface="Arial"/>
              </a:endParaRPr>
            </a:p>
          </p:txBody>
        </p:sp>
        <p:sp>
          <p:nvSpPr>
            <p:cNvPr id="92" name="object 58">
              <a:extLst>
                <a:ext uri="{FF2B5EF4-FFF2-40B4-BE49-F238E27FC236}">
                  <a16:creationId xmlns:a16="http://schemas.microsoft.com/office/drawing/2014/main" id="{EDA715B0-5C35-459D-A3DF-CC943C5E23BC}"/>
                </a:ext>
              </a:extLst>
            </p:cNvPr>
            <p:cNvSpPr/>
            <p:nvPr/>
          </p:nvSpPr>
          <p:spPr>
            <a:xfrm>
              <a:off x="1359432" y="1903901"/>
              <a:ext cx="1105864" cy="723714"/>
            </a:xfrm>
            <a:prstGeom prst="roundRect">
              <a:avLst/>
            </a:prstGeom>
            <a:solidFill>
              <a:schemeClr val="tx2"/>
            </a:solidFill>
            <a:ln>
              <a:noFill/>
            </a:ln>
          </p:spPr>
          <p:txBody>
            <a:bodyPr wrap="square" lIns="0" tIns="0" rIns="0" bIns="0" rtlCol="0"/>
            <a:lstStyle/>
            <a:p>
              <a:pPr algn="ctr" defTabSz="685800"/>
              <a:endParaRPr lang="en-AU" sz="1200">
                <a:solidFill>
                  <a:srgbClr val="FFFFFF"/>
                </a:solidFill>
              </a:endParaRPr>
            </a:p>
          </p:txBody>
        </p:sp>
        <p:sp>
          <p:nvSpPr>
            <p:cNvPr id="93" name="object 62">
              <a:extLst>
                <a:ext uri="{FF2B5EF4-FFF2-40B4-BE49-F238E27FC236}">
                  <a16:creationId xmlns:a16="http://schemas.microsoft.com/office/drawing/2014/main" id="{8B147C22-D8C8-4E0A-B32B-949C0885B097}"/>
                </a:ext>
              </a:extLst>
            </p:cNvPr>
            <p:cNvSpPr/>
            <p:nvPr/>
          </p:nvSpPr>
          <p:spPr>
            <a:xfrm>
              <a:off x="1359438" y="2675615"/>
              <a:ext cx="1105864" cy="1457775"/>
            </a:xfrm>
            <a:prstGeom prst="flowChartAlternateProcess">
              <a:avLst/>
            </a:prstGeom>
            <a:solidFill>
              <a:schemeClr val="tx2"/>
            </a:solidFill>
            <a:ln>
              <a:noFill/>
            </a:ln>
          </p:spPr>
          <p:txBody>
            <a:bodyPr wrap="square" lIns="0" tIns="0" rIns="0" bIns="0" rtlCol="0"/>
            <a:lstStyle/>
            <a:p>
              <a:pPr defTabSz="685800">
                <a:defRPr/>
              </a:pPr>
              <a:endParaRPr sz="3600">
                <a:solidFill>
                  <a:srgbClr val="262626"/>
                </a:solidFill>
                <a:latin typeface="Arial"/>
              </a:endParaRPr>
            </a:p>
          </p:txBody>
        </p:sp>
        <p:sp>
          <p:nvSpPr>
            <p:cNvPr id="94" name="object 63">
              <a:extLst>
                <a:ext uri="{FF2B5EF4-FFF2-40B4-BE49-F238E27FC236}">
                  <a16:creationId xmlns:a16="http://schemas.microsoft.com/office/drawing/2014/main" id="{8ED4B77C-85BF-42DC-AAD3-DFE767356B73}"/>
                </a:ext>
              </a:extLst>
            </p:cNvPr>
            <p:cNvSpPr txBox="1"/>
            <p:nvPr/>
          </p:nvSpPr>
          <p:spPr>
            <a:xfrm>
              <a:off x="1359432" y="3100041"/>
              <a:ext cx="1093197" cy="480260"/>
            </a:xfrm>
            <a:prstGeom prst="rect">
              <a:avLst/>
            </a:prstGeom>
          </p:spPr>
          <p:txBody>
            <a:bodyPr vert="horz" wrap="square" lIns="0" tIns="9525" rIns="0" bIns="0" rtlCol="0">
              <a:spAutoFit/>
            </a:bodyPr>
            <a:lstStyle/>
            <a:p>
              <a:pPr marL="56198" marR="3810" indent="-47149" algn="ctr" defTabSz="685800">
                <a:lnSpc>
                  <a:spcPct val="113999"/>
                </a:lnSpc>
                <a:spcBef>
                  <a:spcPts val="75"/>
                </a:spcBef>
                <a:defRPr/>
              </a:pPr>
              <a:r>
                <a:rPr sz="1400" spc="-8">
                  <a:solidFill>
                    <a:srgbClr val="FFFFFF"/>
                  </a:solidFill>
                  <a:latin typeface="Arial"/>
                  <a:cs typeface="Verdana"/>
                </a:rPr>
                <a:t>Professional Standards</a:t>
              </a:r>
              <a:endParaRPr sz="1400">
                <a:solidFill>
                  <a:srgbClr val="262626"/>
                </a:solidFill>
                <a:latin typeface="Arial"/>
                <a:cs typeface="Verdana"/>
              </a:endParaRPr>
            </a:p>
          </p:txBody>
        </p:sp>
        <p:sp>
          <p:nvSpPr>
            <p:cNvPr id="95" name="object 64">
              <a:extLst>
                <a:ext uri="{FF2B5EF4-FFF2-40B4-BE49-F238E27FC236}">
                  <a16:creationId xmlns:a16="http://schemas.microsoft.com/office/drawing/2014/main" id="{98CBC53A-9A37-4A7D-968A-253D126D2432}"/>
                </a:ext>
              </a:extLst>
            </p:cNvPr>
            <p:cNvSpPr txBox="1"/>
            <p:nvPr/>
          </p:nvSpPr>
          <p:spPr>
            <a:xfrm>
              <a:off x="2596555" y="3433902"/>
              <a:ext cx="577525" cy="276742"/>
            </a:xfrm>
            <a:prstGeom prst="rect">
              <a:avLst/>
            </a:prstGeom>
          </p:spPr>
          <p:txBody>
            <a:bodyPr vert="horz" wrap="square" lIns="0" tIns="9525" rIns="0" bIns="0" rtlCol="0">
              <a:spAutoFit/>
            </a:bodyPr>
            <a:lstStyle/>
            <a:p>
              <a:pPr marL="9525" marR="3810" indent="87629" defTabSz="685800">
                <a:lnSpc>
                  <a:spcPct val="114599"/>
                </a:lnSpc>
                <a:spcBef>
                  <a:spcPts val="75"/>
                </a:spcBef>
                <a:defRPr/>
              </a:pPr>
              <a:r>
                <a:rPr sz="788" spc="-8">
                  <a:solidFill>
                    <a:srgbClr val="262626"/>
                  </a:solidFill>
                  <a:uFill>
                    <a:solidFill>
                      <a:srgbClr val="000000"/>
                    </a:solidFill>
                  </a:uFill>
                  <a:latin typeface="Arial"/>
                  <a:cs typeface="Verdana"/>
                </a:rPr>
                <a:t>Positive</a:t>
              </a:r>
              <a:r>
                <a:rPr sz="788" spc="-8">
                  <a:solidFill>
                    <a:srgbClr val="262626"/>
                  </a:solidFill>
                  <a:latin typeface="Arial"/>
                  <a:cs typeface="Verdana"/>
                </a:rPr>
                <a:t> </a:t>
              </a:r>
              <a:r>
                <a:rPr sz="788" spc="-8">
                  <a:solidFill>
                    <a:srgbClr val="262626"/>
                  </a:solidFill>
                  <a:uFill>
                    <a:solidFill>
                      <a:srgbClr val="000000"/>
                    </a:solidFill>
                  </a:uFill>
                  <a:latin typeface="Arial"/>
                  <a:cs typeface="Verdana"/>
                </a:rPr>
                <a:t>Connections</a:t>
              </a:r>
              <a:endParaRPr sz="788">
                <a:solidFill>
                  <a:srgbClr val="262626"/>
                </a:solidFill>
                <a:latin typeface="Arial"/>
                <a:cs typeface="Verdana"/>
              </a:endParaRPr>
            </a:p>
          </p:txBody>
        </p:sp>
        <p:sp>
          <p:nvSpPr>
            <p:cNvPr id="96" name="object 65">
              <a:extLst>
                <a:ext uri="{FF2B5EF4-FFF2-40B4-BE49-F238E27FC236}">
                  <a16:creationId xmlns:a16="http://schemas.microsoft.com/office/drawing/2014/main" id="{DE1D45E5-D506-4867-9DDC-899D339F2BD6}"/>
                </a:ext>
              </a:extLst>
            </p:cNvPr>
            <p:cNvSpPr txBox="1"/>
            <p:nvPr/>
          </p:nvSpPr>
          <p:spPr>
            <a:xfrm>
              <a:off x="3369441" y="3433902"/>
              <a:ext cx="623395" cy="289566"/>
            </a:xfrm>
            <a:prstGeom prst="rect">
              <a:avLst/>
            </a:prstGeom>
          </p:spPr>
          <p:txBody>
            <a:bodyPr vert="horz" wrap="square" lIns="0" tIns="9525" rIns="0" bIns="0" rtlCol="0">
              <a:spAutoFit/>
            </a:bodyPr>
            <a:lstStyle/>
            <a:p>
              <a:pPr marL="77629" marR="3810" indent="-68580" algn="ctr" defTabSz="685800">
                <a:lnSpc>
                  <a:spcPct val="114599"/>
                </a:lnSpc>
                <a:spcBef>
                  <a:spcPts val="75"/>
                </a:spcBef>
                <a:defRPr/>
              </a:pPr>
              <a:r>
                <a:rPr sz="788" spc="-8">
                  <a:solidFill>
                    <a:srgbClr val="262626"/>
                  </a:solidFill>
                  <a:uFill>
                    <a:solidFill>
                      <a:srgbClr val="000000"/>
                    </a:solidFill>
                  </a:uFill>
                  <a:latin typeface="Arial"/>
                  <a:cs typeface="Verdana"/>
                </a:rPr>
                <a:t>Empower</a:t>
              </a:r>
              <a:r>
                <a:rPr lang="en-AU" sz="788" spc="-8">
                  <a:solidFill>
                    <a:srgbClr val="262626"/>
                  </a:solidFill>
                  <a:uFill>
                    <a:solidFill>
                      <a:srgbClr val="000000"/>
                    </a:solidFill>
                  </a:uFill>
                  <a:latin typeface="Arial"/>
                  <a:cs typeface="Verdana"/>
                </a:rPr>
                <a:t>ed</a:t>
              </a:r>
            </a:p>
            <a:p>
              <a:pPr marL="77629" marR="3810" indent="-68580" algn="ctr" defTabSz="685800">
                <a:lnSpc>
                  <a:spcPct val="114599"/>
                </a:lnSpc>
                <a:spcBef>
                  <a:spcPts val="75"/>
                </a:spcBef>
                <a:defRPr/>
              </a:pPr>
              <a:r>
                <a:rPr sz="788" spc="-8">
                  <a:solidFill>
                    <a:srgbClr val="262626"/>
                  </a:solidFill>
                  <a:uFill>
                    <a:solidFill>
                      <a:srgbClr val="000000"/>
                    </a:solidFill>
                  </a:uFill>
                  <a:latin typeface="Arial"/>
                  <a:cs typeface="Verdana"/>
                </a:rPr>
                <a:t>Leadership</a:t>
              </a:r>
              <a:endParaRPr sz="788">
                <a:solidFill>
                  <a:srgbClr val="262626"/>
                </a:solidFill>
                <a:latin typeface="Arial"/>
                <a:cs typeface="Verdana"/>
              </a:endParaRPr>
            </a:p>
          </p:txBody>
        </p:sp>
        <p:sp>
          <p:nvSpPr>
            <p:cNvPr id="97" name="object 66">
              <a:extLst>
                <a:ext uri="{FF2B5EF4-FFF2-40B4-BE49-F238E27FC236}">
                  <a16:creationId xmlns:a16="http://schemas.microsoft.com/office/drawing/2014/main" id="{56E207B1-7B41-479F-AD16-2C1C0A9703EF}"/>
                </a:ext>
              </a:extLst>
            </p:cNvPr>
            <p:cNvSpPr txBox="1"/>
            <p:nvPr/>
          </p:nvSpPr>
          <p:spPr>
            <a:xfrm>
              <a:off x="4122391" y="3433902"/>
              <a:ext cx="623395" cy="276742"/>
            </a:xfrm>
            <a:prstGeom prst="rect">
              <a:avLst/>
            </a:prstGeom>
          </p:spPr>
          <p:txBody>
            <a:bodyPr vert="horz" wrap="square" lIns="0" tIns="9525" rIns="0" bIns="0" rtlCol="0">
              <a:spAutoFit/>
            </a:bodyPr>
            <a:lstStyle/>
            <a:p>
              <a:pPr marL="9525" marR="3810" indent="1429" algn="ctr" defTabSz="685800">
                <a:lnSpc>
                  <a:spcPct val="114599"/>
                </a:lnSpc>
                <a:spcBef>
                  <a:spcPts val="75"/>
                </a:spcBef>
                <a:defRPr/>
              </a:pPr>
              <a:r>
                <a:rPr sz="788">
                  <a:solidFill>
                    <a:srgbClr val="262626"/>
                  </a:solidFill>
                  <a:uFill>
                    <a:solidFill>
                      <a:srgbClr val="000000"/>
                    </a:solidFill>
                  </a:uFill>
                  <a:latin typeface="Arial"/>
                  <a:cs typeface="Verdana"/>
                </a:rPr>
                <a:t>Holistic</a:t>
              </a:r>
              <a:r>
                <a:rPr sz="788" spc="-11">
                  <a:solidFill>
                    <a:srgbClr val="262626"/>
                  </a:solidFill>
                  <a:uFill>
                    <a:solidFill>
                      <a:srgbClr val="000000"/>
                    </a:solidFill>
                  </a:uFill>
                  <a:latin typeface="Arial"/>
                  <a:cs typeface="Verdana"/>
                </a:rPr>
                <a:t> </a:t>
              </a:r>
              <a:r>
                <a:rPr sz="788">
                  <a:solidFill>
                    <a:srgbClr val="262626"/>
                  </a:solidFill>
                  <a:uFill>
                    <a:solidFill>
                      <a:srgbClr val="000000"/>
                    </a:solidFill>
                  </a:uFill>
                  <a:latin typeface="Arial"/>
                  <a:cs typeface="Verdana"/>
                </a:rPr>
                <a:t>Case</a:t>
              </a:r>
              <a:r>
                <a:rPr sz="788" spc="-11">
                  <a:solidFill>
                    <a:srgbClr val="262626"/>
                  </a:solidFill>
                  <a:uFill>
                    <a:solidFill>
                      <a:srgbClr val="000000"/>
                    </a:solidFill>
                  </a:uFill>
                  <a:latin typeface="Arial"/>
                  <a:cs typeface="Verdana"/>
                </a:rPr>
                <a:t> </a:t>
              </a:r>
              <a:r>
                <a:rPr sz="788" spc="-11">
                  <a:solidFill>
                    <a:srgbClr val="262626"/>
                  </a:solidFill>
                  <a:latin typeface="Arial"/>
                  <a:cs typeface="Verdana"/>
                </a:rPr>
                <a:t> </a:t>
              </a:r>
              <a:r>
                <a:rPr sz="788" spc="-8">
                  <a:solidFill>
                    <a:srgbClr val="262626"/>
                  </a:solidFill>
                  <a:uFill>
                    <a:solidFill>
                      <a:srgbClr val="000000"/>
                    </a:solidFill>
                  </a:uFill>
                  <a:latin typeface="Arial"/>
                  <a:cs typeface="Verdana"/>
                </a:rPr>
                <a:t>Management</a:t>
              </a:r>
              <a:endParaRPr sz="788">
                <a:solidFill>
                  <a:srgbClr val="262626"/>
                </a:solidFill>
                <a:latin typeface="Arial"/>
                <a:cs typeface="Verdana"/>
              </a:endParaRPr>
            </a:p>
          </p:txBody>
        </p:sp>
        <p:sp>
          <p:nvSpPr>
            <p:cNvPr id="98" name="object 67">
              <a:extLst>
                <a:ext uri="{FF2B5EF4-FFF2-40B4-BE49-F238E27FC236}">
                  <a16:creationId xmlns:a16="http://schemas.microsoft.com/office/drawing/2014/main" id="{3612A372-B024-4E7D-9BF2-DF66E3AB0AE0}"/>
                </a:ext>
              </a:extLst>
            </p:cNvPr>
            <p:cNvSpPr txBox="1"/>
            <p:nvPr/>
          </p:nvSpPr>
          <p:spPr>
            <a:xfrm>
              <a:off x="4938074" y="3433902"/>
              <a:ext cx="504022" cy="276742"/>
            </a:xfrm>
            <a:prstGeom prst="rect">
              <a:avLst/>
            </a:prstGeom>
          </p:spPr>
          <p:txBody>
            <a:bodyPr vert="horz" wrap="square" lIns="0" tIns="9525" rIns="0" bIns="0" rtlCol="0">
              <a:spAutoFit/>
            </a:bodyPr>
            <a:lstStyle/>
            <a:p>
              <a:pPr marL="9525" marR="3810" indent="55245" defTabSz="685800">
                <a:lnSpc>
                  <a:spcPct val="114599"/>
                </a:lnSpc>
                <a:spcBef>
                  <a:spcPts val="75"/>
                </a:spcBef>
                <a:defRPr/>
              </a:pPr>
              <a:r>
                <a:rPr sz="788">
                  <a:solidFill>
                    <a:srgbClr val="262626"/>
                  </a:solidFill>
                  <a:uFill>
                    <a:solidFill>
                      <a:srgbClr val="000000"/>
                    </a:solidFill>
                  </a:uFill>
                  <a:latin typeface="Arial"/>
                  <a:cs typeface="Verdana"/>
                </a:rPr>
                <a:t>Scheme</a:t>
              </a:r>
              <a:r>
                <a:rPr sz="788" spc="-8">
                  <a:solidFill>
                    <a:srgbClr val="262626"/>
                  </a:solidFill>
                  <a:uFill>
                    <a:solidFill>
                      <a:srgbClr val="000000"/>
                    </a:solidFill>
                  </a:uFill>
                  <a:latin typeface="Arial"/>
                  <a:cs typeface="Verdana"/>
                </a:rPr>
                <a:t> </a:t>
              </a:r>
              <a:r>
                <a:rPr sz="788" spc="-8">
                  <a:solidFill>
                    <a:srgbClr val="262626"/>
                  </a:solidFill>
                  <a:latin typeface="Arial"/>
                  <a:cs typeface="Verdana"/>
                </a:rPr>
                <a:t> </a:t>
              </a:r>
              <a:r>
                <a:rPr sz="788" spc="-8">
                  <a:solidFill>
                    <a:srgbClr val="262626"/>
                  </a:solidFill>
                  <a:uFill>
                    <a:solidFill>
                      <a:srgbClr val="000000"/>
                    </a:solidFill>
                  </a:uFill>
                  <a:latin typeface="Arial"/>
                  <a:cs typeface="Verdana"/>
                </a:rPr>
                <a:t>Regulation</a:t>
              </a:r>
              <a:endParaRPr sz="788">
                <a:solidFill>
                  <a:srgbClr val="262626"/>
                </a:solidFill>
                <a:latin typeface="Arial"/>
                <a:cs typeface="Verdana"/>
              </a:endParaRPr>
            </a:p>
          </p:txBody>
        </p:sp>
        <p:sp>
          <p:nvSpPr>
            <p:cNvPr id="99" name="object 68">
              <a:extLst>
                <a:ext uri="{FF2B5EF4-FFF2-40B4-BE49-F238E27FC236}">
                  <a16:creationId xmlns:a16="http://schemas.microsoft.com/office/drawing/2014/main" id="{5E4DFD7C-4929-421B-A987-5BC2A2BB845E}"/>
                </a:ext>
              </a:extLst>
            </p:cNvPr>
            <p:cNvSpPr txBox="1"/>
            <p:nvPr/>
          </p:nvSpPr>
          <p:spPr>
            <a:xfrm>
              <a:off x="5751327" y="3433902"/>
              <a:ext cx="414492" cy="276742"/>
            </a:xfrm>
            <a:prstGeom prst="rect">
              <a:avLst/>
            </a:prstGeom>
          </p:spPr>
          <p:txBody>
            <a:bodyPr vert="horz" wrap="square" lIns="0" tIns="9525" rIns="0" bIns="0" rtlCol="0">
              <a:spAutoFit/>
            </a:bodyPr>
            <a:lstStyle/>
            <a:p>
              <a:pPr marL="9525" marR="3810" indent="5239" defTabSz="685800">
                <a:lnSpc>
                  <a:spcPct val="114599"/>
                </a:lnSpc>
                <a:spcBef>
                  <a:spcPts val="75"/>
                </a:spcBef>
                <a:defRPr/>
              </a:pPr>
              <a:r>
                <a:rPr sz="788" spc="-8">
                  <a:solidFill>
                    <a:srgbClr val="262626"/>
                  </a:solidFill>
                  <a:uFill>
                    <a:solidFill>
                      <a:srgbClr val="000000"/>
                    </a:solidFill>
                  </a:uFill>
                  <a:latin typeface="Arial"/>
                  <a:cs typeface="Verdana"/>
                </a:rPr>
                <a:t>Bringing</a:t>
              </a:r>
              <a:r>
                <a:rPr sz="788" spc="-8">
                  <a:solidFill>
                    <a:srgbClr val="262626"/>
                  </a:solidFill>
                  <a:latin typeface="Arial"/>
                  <a:cs typeface="Verdana"/>
                </a:rPr>
                <a:t> </a:t>
              </a:r>
              <a:r>
                <a:rPr sz="788">
                  <a:solidFill>
                    <a:srgbClr val="262626"/>
                  </a:solidFill>
                  <a:uFill>
                    <a:solidFill>
                      <a:srgbClr val="000000"/>
                    </a:solidFill>
                  </a:uFill>
                  <a:latin typeface="Arial"/>
                  <a:cs typeface="Verdana"/>
                </a:rPr>
                <a:t>Best</a:t>
              </a:r>
              <a:r>
                <a:rPr sz="788" spc="-23">
                  <a:solidFill>
                    <a:srgbClr val="262626"/>
                  </a:solidFill>
                  <a:uFill>
                    <a:solidFill>
                      <a:srgbClr val="000000"/>
                    </a:solidFill>
                  </a:uFill>
                  <a:latin typeface="Arial"/>
                  <a:cs typeface="Verdana"/>
                </a:rPr>
                <a:t> </a:t>
              </a:r>
              <a:r>
                <a:rPr sz="788" spc="-15">
                  <a:solidFill>
                    <a:srgbClr val="262626"/>
                  </a:solidFill>
                  <a:uFill>
                    <a:solidFill>
                      <a:srgbClr val="000000"/>
                    </a:solidFill>
                  </a:uFill>
                  <a:latin typeface="Arial"/>
                  <a:cs typeface="Verdana"/>
                </a:rPr>
                <a:t>Self</a:t>
              </a:r>
              <a:endParaRPr sz="788">
                <a:solidFill>
                  <a:srgbClr val="262626"/>
                </a:solidFill>
                <a:latin typeface="Arial"/>
                <a:cs typeface="Verdana"/>
              </a:endParaRPr>
            </a:p>
          </p:txBody>
        </p:sp>
        <p:sp>
          <p:nvSpPr>
            <p:cNvPr id="100" name="object 69">
              <a:extLst>
                <a:ext uri="{FF2B5EF4-FFF2-40B4-BE49-F238E27FC236}">
                  <a16:creationId xmlns:a16="http://schemas.microsoft.com/office/drawing/2014/main" id="{BA9098D9-92B5-4125-A5F9-6C89E4A074F3}"/>
                </a:ext>
              </a:extLst>
            </p:cNvPr>
            <p:cNvSpPr txBox="1"/>
            <p:nvPr/>
          </p:nvSpPr>
          <p:spPr>
            <a:xfrm>
              <a:off x="6449333" y="3433902"/>
              <a:ext cx="607368" cy="276742"/>
            </a:xfrm>
            <a:prstGeom prst="rect">
              <a:avLst/>
            </a:prstGeom>
          </p:spPr>
          <p:txBody>
            <a:bodyPr vert="horz" wrap="square" lIns="0" tIns="9525" rIns="0" bIns="0" rtlCol="0">
              <a:spAutoFit/>
            </a:bodyPr>
            <a:lstStyle/>
            <a:p>
              <a:pPr marL="9525" marR="3810" algn="ctr" defTabSz="685800">
                <a:lnSpc>
                  <a:spcPct val="114599"/>
                </a:lnSpc>
                <a:spcBef>
                  <a:spcPts val="75"/>
                </a:spcBef>
                <a:defRPr/>
              </a:pPr>
              <a:r>
                <a:rPr sz="788" spc="-8">
                  <a:solidFill>
                    <a:srgbClr val="262626"/>
                  </a:solidFill>
                  <a:uFill>
                    <a:solidFill>
                      <a:srgbClr val="000000"/>
                    </a:solidFill>
                  </a:uFill>
                  <a:latin typeface="Arial"/>
                  <a:cs typeface="Verdana"/>
                </a:rPr>
                <a:t>Business</a:t>
              </a:r>
              <a:r>
                <a:rPr sz="788" spc="-8">
                  <a:solidFill>
                    <a:srgbClr val="262626"/>
                  </a:solidFill>
                  <a:latin typeface="Arial"/>
                  <a:cs typeface="Verdana"/>
                </a:rPr>
                <a:t> </a:t>
              </a:r>
              <a:r>
                <a:rPr sz="788" spc="-8">
                  <a:solidFill>
                    <a:srgbClr val="262626"/>
                  </a:solidFill>
                  <a:uFill>
                    <a:solidFill>
                      <a:srgbClr val="000000"/>
                    </a:solidFill>
                  </a:uFill>
                  <a:latin typeface="Arial"/>
                  <a:cs typeface="Verdana"/>
                </a:rPr>
                <a:t>Enablers</a:t>
              </a:r>
              <a:endParaRPr sz="788">
                <a:solidFill>
                  <a:srgbClr val="262626"/>
                </a:solidFill>
                <a:latin typeface="Arial"/>
                <a:cs typeface="Verdana"/>
              </a:endParaRPr>
            </a:p>
          </p:txBody>
        </p:sp>
        <p:sp>
          <p:nvSpPr>
            <p:cNvPr id="101" name="object 70">
              <a:extLst>
                <a:ext uri="{FF2B5EF4-FFF2-40B4-BE49-F238E27FC236}">
                  <a16:creationId xmlns:a16="http://schemas.microsoft.com/office/drawing/2014/main" id="{22B2A95D-65B3-4CAD-8A2E-93407B96C658}"/>
                </a:ext>
              </a:extLst>
            </p:cNvPr>
            <p:cNvSpPr txBox="1">
              <a:spLocks noChangeAspect="1"/>
            </p:cNvSpPr>
            <p:nvPr/>
          </p:nvSpPr>
          <p:spPr>
            <a:xfrm>
              <a:off x="2518082" y="3917507"/>
              <a:ext cx="4606936" cy="215888"/>
            </a:xfrm>
            <a:prstGeom prst="rect">
              <a:avLst/>
            </a:prstGeom>
            <a:solidFill>
              <a:srgbClr val="E6E6E6"/>
            </a:solidFill>
          </p:spPr>
          <p:txBody>
            <a:bodyPr vert="horz" wrap="square" lIns="0" tIns="36671" rIns="0" bIns="0" rtlCol="0" anchor="ctr">
              <a:noAutofit/>
            </a:bodyPr>
            <a:lstStyle/>
            <a:p>
              <a:pPr algn="ctr" defTabSz="685800">
                <a:spcBef>
                  <a:spcPts val="289"/>
                </a:spcBef>
                <a:defRPr/>
              </a:pPr>
              <a:r>
                <a:rPr sz="825">
                  <a:solidFill>
                    <a:srgbClr val="262626"/>
                  </a:solidFill>
                  <a:latin typeface="Arial"/>
                  <a:cs typeface="Verdana"/>
                </a:rPr>
                <a:t>Achieved</a:t>
              </a:r>
              <a:r>
                <a:rPr sz="825" spc="-38">
                  <a:solidFill>
                    <a:srgbClr val="262626"/>
                  </a:solidFill>
                  <a:latin typeface="Arial"/>
                  <a:cs typeface="Verdana"/>
                </a:rPr>
                <a:t> </a:t>
              </a:r>
              <a:r>
                <a:rPr sz="825">
                  <a:solidFill>
                    <a:srgbClr val="262626"/>
                  </a:solidFill>
                  <a:latin typeface="Arial"/>
                  <a:cs typeface="Verdana"/>
                </a:rPr>
                <a:t>through</a:t>
              </a:r>
              <a:r>
                <a:rPr sz="825" spc="-34">
                  <a:solidFill>
                    <a:srgbClr val="262626"/>
                  </a:solidFill>
                  <a:latin typeface="Arial"/>
                  <a:cs typeface="Verdana"/>
                </a:rPr>
                <a:t> </a:t>
              </a:r>
              <a:r>
                <a:rPr sz="825">
                  <a:solidFill>
                    <a:srgbClr val="262626"/>
                  </a:solidFill>
                  <a:latin typeface="Arial"/>
                  <a:cs typeface="Verdana"/>
                </a:rPr>
                <a:t>our</a:t>
              </a:r>
              <a:r>
                <a:rPr sz="825" spc="-38">
                  <a:solidFill>
                    <a:srgbClr val="262626"/>
                  </a:solidFill>
                  <a:latin typeface="Arial"/>
                  <a:cs typeface="Verdana"/>
                </a:rPr>
                <a:t> </a:t>
              </a:r>
              <a:r>
                <a:rPr sz="825">
                  <a:solidFill>
                    <a:srgbClr val="262626"/>
                  </a:solidFill>
                  <a:latin typeface="Arial"/>
                  <a:cs typeface="Verdana"/>
                </a:rPr>
                <a:t>Core</a:t>
              </a:r>
              <a:r>
                <a:rPr sz="825" spc="-34">
                  <a:solidFill>
                    <a:srgbClr val="262626"/>
                  </a:solidFill>
                  <a:latin typeface="Arial"/>
                  <a:cs typeface="Verdana"/>
                </a:rPr>
                <a:t> </a:t>
              </a:r>
              <a:r>
                <a:rPr sz="825">
                  <a:solidFill>
                    <a:srgbClr val="262626"/>
                  </a:solidFill>
                  <a:latin typeface="Arial"/>
                  <a:cs typeface="Verdana"/>
                </a:rPr>
                <a:t>Competencies</a:t>
              </a:r>
              <a:r>
                <a:rPr sz="825" spc="-34">
                  <a:solidFill>
                    <a:srgbClr val="262626"/>
                  </a:solidFill>
                  <a:latin typeface="Arial"/>
                  <a:cs typeface="Verdana"/>
                </a:rPr>
                <a:t> </a:t>
              </a:r>
              <a:r>
                <a:rPr sz="825">
                  <a:solidFill>
                    <a:srgbClr val="262626"/>
                  </a:solidFill>
                  <a:latin typeface="Arial"/>
                  <a:cs typeface="Verdana"/>
                </a:rPr>
                <a:t>and</a:t>
              </a:r>
              <a:r>
                <a:rPr sz="825" spc="-38">
                  <a:solidFill>
                    <a:srgbClr val="262626"/>
                  </a:solidFill>
                  <a:latin typeface="Arial"/>
                  <a:cs typeface="Verdana"/>
                </a:rPr>
                <a:t> </a:t>
              </a:r>
              <a:r>
                <a:rPr sz="825" spc="-8">
                  <a:solidFill>
                    <a:srgbClr val="262626"/>
                  </a:solidFill>
                  <a:latin typeface="Arial"/>
                  <a:cs typeface="Verdana"/>
                </a:rPr>
                <a:t>Proficiencies</a:t>
              </a:r>
              <a:endParaRPr sz="825">
                <a:solidFill>
                  <a:srgbClr val="262626"/>
                </a:solidFill>
                <a:latin typeface="Arial"/>
                <a:cs typeface="Verdana"/>
              </a:endParaRPr>
            </a:p>
          </p:txBody>
        </p:sp>
        <p:sp>
          <p:nvSpPr>
            <p:cNvPr id="102" name="object 24">
              <a:extLst>
                <a:ext uri="{FF2B5EF4-FFF2-40B4-BE49-F238E27FC236}">
                  <a16:creationId xmlns:a16="http://schemas.microsoft.com/office/drawing/2014/main" id="{4D0289A8-2131-4B45-B1CE-21CF5097B5CA}"/>
                </a:ext>
              </a:extLst>
            </p:cNvPr>
            <p:cNvSpPr/>
            <p:nvPr/>
          </p:nvSpPr>
          <p:spPr>
            <a:xfrm>
              <a:off x="3377160" y="2781872"/>
              <a:ext cx="597421" cy="613115"/>
            </a:xfrm>
            <a:custGeom>
              <a:avLst/>
              <a:gdLst/>
              <a:ahLst/>
              <a:cxnLst/>
              <a:rect l="l" t="t" r="r" b="b"/>
              <a:pathLst>
                <a:path w="686435" h="686435">
                  <a:moveTo>
                    <a:pt x="343192" y="0"/>
                  </a:moveTo>
                  <a:lnTo>
                    <a:pt x="296621" y="3133"/>
                  </a:lnTo>
                  <a:lnTo>
                    <a:pt x="251955" y="12259"/>
                  </a:lnTo>
                  <a:lnTo>
                    <a:pt x="209602" y="26970"/>
                  </a:lnTo>
                  <a:lnTo>
                    <a:pt x="169973" y="46856"/>
                  </a:lnTo>
                  <a:lnTo>
                    <a:pt x="133474" y="71509"/>
                  </a:lnTo>
                  <a:lnTo>
                    <a:pt x="100515" y="100520"/>
                  </a:lnTo>
                  <a:lnTo>
                    <a:pt x="71506" y="133479"/>
                  </a:lnTo>
                  <a:lnTo>
                    <a:pt x="46854" y="169978"/>
                  </a:lnTo>
                  <a:lnTo>
                    <a:pt x="26968" y="209608"/>
                  </a:lnTo>
                  <a:lnTo>
                    <a:pt x="12258" y="251959"/>
                  </a:lnTo>
                  <a:lnTo>
                    <a:pt x="3132" y="296624"/>
                  </a:lnTo>
                  <a:lnTo>
                    <a:pt x="0" y="343192"/>
                  </a:lnTo>
                  <a:lnTo>
                    <a:pt x="3132" y="389762"/>
                  </a:lnTo>
                  <a:lnTo>
                    <a:pt x="12258" y="434428"/>
                  </a:lnTo>
                  <a:lnTo>
                    <a:pt x="26968" y="476781"/>
                  </a:lnTo>
                  <a:lnTo>
                    <a:pt x="46854" y="516411"/>
                  </a:lnTo>
                  <a:lnTo>
                    <a:pt x="71506" y="552909"/>
                  </a:lnTo>
                  <a:lnTo>
                    <a:pt x="100515" y="585868"/>
                  </a:lnTo>
                  <a:lnTo>
                    <a:pt x="133474" y="614878"/>
                  </a:lnTo>
                  <a:lnTo>
                    <a:pt x="169973" y="639530"/>
                  </a:lnTo>
                  <a:lnTo>
                    <a:pt x="209602" y="659415"/>
                  </a:lnTo>
                  <a:lnTo>
                    <a:pt x="251955" y="674125"/>
                  </a:lnTo>
                  <a:lnTo>
                    <a:pt x="296621" y="683251"/>
                  </a:lnTo>
                  <a:lnTo>
                    <a:pt x="343192" y="686384"/>
                  </a:lnTo>
                  <a:lnTo>
                    <a:pt x="389760" y="683251"/>
                  </a:lnTo>
                  <a:lnTo>
                    <a:pt x="434424" y="674125"/>
                  </a:lnTo>
                  <a:lnTo>
                    <a:pt x="476775" y="659415"/>
                  </a:lnTo>
                  <a:lnTo>
                    <a:pt x="516405" y="639530"/>
                  </a:lnTo>
                  <a:lnTo>
                    <a:pt x="552904" y="614878"/>
                  </a:lnTo>
                  <a:lnTo>
                    <a:pt x="585863" y="585868"/>
                  </a:lnTo>
                  <a:lnTo>
                    <a:pt x="614874" y="552909"/>
                  </a:lnTo>
                  <a:lnTo>
                    <a:pt x="639527" y="516411"/>
                  </a:lnTo>
                  <a:lnTo>
                    <a:pt x="659413" y="476781"/>
                  </a:lnTo>
                  <a:lnTo>
                    <a:pt x="674124" y="434428"/>
                  </a:lnTo>
                  <a:lnTo>
                    <a:pt x="683251" y="389762"/>
                  </a:lnTo>
                  <a:lnTo>
                    <a:pt x="686384" y="343192"/>
                  </a:lnTo>
                  <a:lnTo>
                    <a:pt x="683251" y="296624"/>
                  </a:lnTo>
                  <a:lnTo>
                    <a:pt x="674124" y="251959"/>
                  </a:lnTo>
                  <a:lnTo>
                    <a:pt x="659413" y="209608"/>
                  </a:lnTo>
                  <a:lnTo>
                    <a:pt x="639527" y="169978"/>
                  </a:lnTo>
                  <a:lnTo>
                    <a:pt x="614874" y="133479"/>
                  </a:lnTo>
                  <a:lnTo>
                    <a:pt x="585863" y="100520"/>
                  </a:lnTo>
                  <a:lnTo>
                    <a:pt x="552904" y="71509"/>
                  </a:lnTo>
                  <a:lnTo>
                    <a:pt x="516405" y="46856"/>
                  </a:lnTo>
                  <a:lnTo>
                    <a:pt x="476775" y="26970"/>
                  </a:lnTo>
                  <a:lnTo>
                    <a:pt x="434424" y="12259"/>
                  </a:lnTo>
                  <a:lnTo>
                    <a:pt x="389760" y="3133"/>
                  </a:lnTo>
                  <a:lnTo>
                    <a:pt x="343192" y="0"/>
                  </a:lnTo>
                  <a:close/>
                </a:path>
              </a:pathLst>
            </a:custGeom>
            <a:solidFill>
              <a:schemeClr val="bg1"/>
            </a:solidFill>
            <a:ln w="25400">
              <a:solidFill>
                <a:srgbClr val="00A9E0"/>
              </a:solidFill>
            </a:ln>
          </p:spPr>
          <p:txBody>
            <a:bodyPr wrap="square" lIns="0" tIns="0" rIns="0" bIns="0" rtlCol="0"/>
            <a:lstStyle/>
            <a:p>
              <a:pPr defTabSz="685800">
                <a:defRPr/>
              </a:pPr>
              <a:endParaRPr sz="2100">
                <a:solidFill>
                  <a:srgbClr val="262626"/>
                </a:solidFill>
                <a:latin typeface="Arial"/>
              </a:endParaRPr>
            </a:p>
          </p:txBody>
        </p:sp>
        <p:sp>
          <p:nvSpPr>
            <p:cNvPr id="103" name="Rectangle: Rounded Corners 102">
              <a:extLst>
                <a:ext uri="{FF2B5EF4-FFF2-40B4-BE49-F238E27FC236}">
                  <a16:creationId xmlns:a16="http://schemas.microsoft.com/office/drawing/2014/main" id="{F836FB2C-1325-4F6F-934E-CEDC30E5E963}"/>
                </a:ext>
              </a:extLst>
            </p:cNvPr>
            <p:cNvSpPr/>
            <p:nvPr/>
          </p:nvSpPr>
          <p:spPr>
            <a:xfrm>
              <a:off x="2581322" y="1908202"/>
              <a:ext cx="849719" cy="70616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AU" sz="1000">
                <a:solidFill>
                  <a:prstClr val="white"/>
                </a:solidFill>
                <a:latin typeface="Arial"/>
                <a:ea typeface="Verdana" panose="020B0604030504040204" pitchFamily="34" charset="0"/>
              </a:endParaRPr>
            </a:p>
          </p:txBody>
        </p:sp>
        <p:sp>
          <p:nvSpPr>
            <p:cNvPr id="104" name="Rectangle: Rounded Corners 103">
              <a:extLst>
                <a:ext uri="{FF2B5EF4-FFF2-40B4-BE49-F238E27FC236}">
                  <a16:creationId xmlns:a16="http://schemas.microsoft.com/office/drawing/2014/main" id="{B80E213F-7C33-4389-8A4E-C800ECD360B4}"/>
                </a:ext>
              </a:extLst>
            </p:cNvPr>
            <p:cNvSpPr/>
            <p:nvPr/>
          </p:nvSpPr>
          <p:spPr>
            <a:xfrm>
              <a:off x="3489006" y="1908202"/>
              <a:ext cx="849719" cy="70616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AU" sz="1000">
                <a:solidFill>
                  <a:prstClr val="white"/>
                </a:solidFill>
                <a:latin typeface="Arial"/>
                <a:ea typeface="Verdana" panose="020B0604030504040204" pitchFamily="34" charset="0"/>
              </a:endParaRPr>
            </a:p>
          </p:txBody>
        </p:sp>
        <p:sp>
          <p:nvSpPr>
            <p:cNvPr id="105" name="Rectangle: Rounded Corners 104">
              <a:extLst>
                <a:ext uri="{FF2B5EF4-FFF2-40B4-BE49-F238E27FC236}">
                  <a16:creationId xmlns:a16="http://schemas.microsoft.com/office/drawing/2014/main" id="{91C7F4CD-FE05-4CC4-8A66-9C0A0E1416FD}"/>
                </a:ext>
              </a:extLst>
            </p:cNvPr>
            <p:cNvSpPr/>
            <p:nvPr/>
          </p:nvSpPr>
          <p:spPr>
            <a:xfrm>
              <a:off x="4396691" y="1911532"/>
              <a:ext cx="849719" cy="70170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AU" sz="1000">
                <a:solidFill>
                  <a:prstClr val="white"/>
                </a:solidFill>
                <a:latin typeface="Arial"/>
                <a:ea typeface="Verdana" panose="020B0604030504040204" pitchFamily="34" charset="0"/>
              </a:endParaRPr>
            </a:p>
          </p:txBody>
        </p:sp>
        <p:sp>
          <p:nvSpPr>
            <p:cNvPr id="106" name="Rectangle: Rounded Corners 105">
              <a:extLst>
                <a:ext uri="{FF2B5EF4-FFF2-40B4-BE49-F238E27FC236}">
                  <a16:creationId xmlns:a16="http://schemas.microsoft.com/office/drawing/2014/main" id="{68E6A549-D5BB-408E-A61C-7AB1EA7943A3}"/>
                </a:ext>
              </a:extLst>
            </p:cNvPr>
            <p:cNvSpPr/>
            <p:nvPr/>
          </p:nvSpPr>
          <p:spPr>
            <a:xfrm>
              <a:off x="5304375" y="1901242"/>
              <a:ext cx="849719" cy="70616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AU" sz="1000">
                <a:solidFill>
                  <a:prstClr val="white"/>
                </a:solidFill>
                <a:latin typeface="Arial"/>
                <a:ea typeface="Verdana" panose="020B0604030504040204" pitchFamily="34" charset="0"/>
              </a:endParaRPr>
            </a:p>
          </p:txBody>
        </p:sp>
        <p:sp>
          <p:nvSpPr>
            <p:cNvPr id="107" name="Rectangle: Rounded Corners 106">
              <a:extLst>
                <a:ext uri="{FF2B5EF4-FFF2-40B4-BE49-F238E27FC236}">
                  <a16:creationId xmlns:a16="http://schemas.microsoft.com/office/drawing/2014/main" id="{ADC95A25-93F7-4CFA-A55A-CDCCF10839F7}"/>
                </a:ext>
              </a:extLst>
            </p:cNvPr>
            <p:cNvSpPr/>
            <p:nvPr/>
          </p:nvSpPr>
          <p:spPr>
            <a:xfrm>
              <a:off x="6214421" y="1899429"/>
              <a:ext cx="849719" cy="71494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AU" sz="1000">
                <a:solidFill>
                  <a:prstClr val="white"/>
                </a:solidFill>
                <a:latin typeface="Arial"/>
                <a:ea typeface="Verdana" panose="020B0604030504040204" pitchFamily="34" charset="0"/>
              </a:endParaRPr>
            </a:p>
          </p:txBody>
        </p:sp>
        <p:pic>
          <p:nvPicPr>
            <p:cNvPr id="108" name="Graphic 107" descr="Handshake">
              <a:extLst>
                <a:ext uri="{FF2B5EF4-FFF2-40B4-BE49-F238E27FC236}">
                  <a16:creationId xmlns:a16="http://schemas.microsoft.com/office/drawing/2014/main" id="{7BD10BC7-E9D1-4D68-A695-9653CCDF9A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36954" y="2836385"/>
              <a:ext cx="501806" cy="501806"/>
            </a:xfrm>
            <a:prstGeom prst="rect">
              <a:avLst/>
            </a:prstGeom>
          </p:spPr>
        </p:pic>
        <p:grpSp>
          <p:nvGrpSpPr>
            <p:cNvPr id="109" name="Group 108">
              <a:extLst>
                <a:ext uri="{FF2B5EF4-FFF2-40B4-BE49-F238E27FC236}">
                  <a16:creationId xmlns:a16="http://schemas.microsoft.com/office/drawing/2014/main" id="{C5A64744-AE23-4D7F-8C4B-FF6A28A983D1}"/>
                </a:ext>
              </a:extLst>
            </p:cNvPr>
            <p:cNvGrpSpPr/>
            <p:nvPr/>
          </p:nvGrpSpPr>
          <p:grpSpPr>
            <a:xfrm>
              <a:off x="3258052" y="2899985"/>
              <a:ext cx="623391" cy="385459"/>
              <a:chOff x="7454433" y="2517679"/>
              <a:chExt cx="692573" cy="446057"/>
            </a:xfrm>
          </p:grpSpPr>
          <p:sp>
            <p:nvSpPr>
              <p:cNvPr id="131" name="object 11">
                <a:extLst>
                  <a:ext uri="{FF2B5EF4-FFF2-40B4-BE49-F238E27FC236}">
                    <a16:creationId xmlns:a16="http://schemas.microsoft.com/office/drawing/2014/main" id="{337E1472-CF91-4A4C-81B4-5A5E5B1B3E0C}"/>
                  </a:ext>
                </a:extLst>
              </p:cNvPr>
              <p:cNvSpPr/>
              <p:nvPr/>
            </p:nvSpPr>
            <p:spPr>
              <a:xfrm>
                <a:off x="7454433" y="2749109"/>
                <a:ext cx="74771" cy="38100"/>
              </a:xfrm>
              <a:custGeom>
                <a:avLst/>
                <a:gdLst/>
                <a:ahLst/>
                <a:cxnLst/>
                <a:rect l="l" t="t" r="r" b="b"/>
                <a:pathLst>
                  <a:path w="99695" h="50800">
                    <a:moveTo>
                      <a:pt x="21310" y="25615"/>
                    </a:moveTo>
                    <a:lnTo>
                      <a:pt x="10452" y="5854"/>
                    </a:lnTo>
                    <a:lnTo>
                      <a:pt x="6819" y="4813"/>
                    </a:lnTo>
                    <a:lnTo>
                      <a:pt x="3937" y="6400"/>
                    </a:lnTo>
                    <a:lnTo>
                      <a:pt x="1054" y="7988"/>
                    </a:lnTo>
                    <a:lnTo>
                      <a:pt x="0" y="11607"/>
                    </a:lnTo>
                    <a:lnTo>
                      <a:pt x="10375" y="30454"/>
                    </a:lnTo>
                    <a:lnTo>
                      <a:pt x="12420" y="31572"/>
                    </a:lnTo>
                    <a:lnTo>
                      <a:pt x="15494" y="31572"/>
                    </a:lnTo>
                    <a:lnTo>
                      <a:pt x="16471" y="31330"/>
                    </a:lnTo>
                    <a:lnTo>
                      <a:pt x="20256" y="29235"/>
                    </a:lnTo>
                    <a:lnTo>
                      <a:pt x="21310" y="25615"/>
                    </a:lnTo>
                    <a:close/>
                  </a:path>
                  <a:path w="99695" h="50800">
                    <a:moveTo>
                      <a:pt x="61429" y="5105"/>
                    </a:moveTo>
                    <a:lnTo>
                      <a:pt x="59601" y="1803"/>
                    </a:lnTo>
                    <a:lnTo>
                      <a:pt x="53289" y="0"/>
                    </a:lnTo>
                    <a:lnTo>
                      <a:pt x="49987" y="1803"/>
                    </a:lnTo>
                    <a:lnTo>
                      <a:pt x="49072" y="4965"/>
                    </a:lnTo>
                    <a:lnTo>
                      <a:pt x="43738" y="23469"/>
                    </a:lnTo>
                    <a:lnTo>
                      <a:pt x="45554" y="26771"/>
                    </a:lnTo>
                    <a:lnTo>
                      <a:pt x="49276" y="27838"/>
                    </a:lnTo>
                    <a:lnTo>
                      <a:pt x="49834" y="27914"/>
                    </a:lnTo>
                    <a:lnTo>
                      <a:pt x="52959" y="27914"/>
                    </a:lnTo>
                    <a:lnTo>
                      <a:pt x="55333" y="26212"/>
                    </a:lnTo>
                    <a:lnTo>
                      <a:pt x="61429" y="5105"/>
                    </a:lnTo>
                    <a:close/>
                  </a:path>
                  <a:path w="99695" h="50800">
                    <a:moveTo>
                      <a:pt x="99402" y="36639"/>
                    </a:moveTo>
                    <a:lnTo>
                      <a:pt x="96227" y="30886"/>
                    </a:lnTo>
                    <a:lnTo>
                      <a:pt x="92621" y="29845"/>
                    </a:lnTo>
                    <a:lnTo>
                      <a:pt x="89725" y="31419"/>
                    </a:lnTo>
                    <a:lnTo>
                      <a:pt x="72847" y="40716"/>
                    </a:lnTo>
                    <a:lnTo>
                      <a:pt x="71793" y="44335"/>
                    </a:lnTo>
                    <a:lnTo>
                      <a:pt x="74472" y="49187"/>
                    </a:lnTo>
                    <a:lnTo>
                      <a:pt x="76504" y="50304"/>
                    </a:lnTo>
                    <a:lnTo>
                      <a:pt x="79578" y="50304"/>
                    </a:lnTo>
                    <a:lnTo>
                      <a:pt x="80556" y="50063"/>
                    </a:lnTo>
                    <a:lnTo>
                      <a:pt x="98348" y="40259"/>
                    </a:lnTo>
                    <a:lnTo>
                      <a:pt x="99402" y="36639"/>
                    </a:lnTo>
                    <a:close/>
                  </a:path>
                </a:pathLst>
              </a:custGeom>
              <a:solidFill>
                <a:srgbClr val="FFFFFF"/>
              </a:solidFill>
            </p:spPr>
            <p:txBody>
              <a:bodyPr wrap="square" lIns="0" tIns="0" rIns="0" bIns="0" rtlCol="0"/>
              <a:lstStyle/>
              <a:p>
                <a:pPr defTabSz="685800">
                  <a:defRPr/>
                </a:pPr>
                <a:endParaRPr sz="1350" kern="0">
                  <a:solidFill>
                    <a:sysClr val="windowText" lastClr="000000"/>
                  </a:solidFill>
                  <a:latin typeface="Arial"/>
                </a:endParaRPr>
              </a:p>
            </p:txBody>
          </p:sp>
          <p:sp>
            <p:nvSpPr>
              <p:cNvPr id="132" name="object 28">
                <a:extLst>
                  <a:ext uri="{FF2B5EF4-FFF2-40B4-BE49-F238E27FC236}">
                    <a16:creationId xmlns:a16="http://schemas.microsoft.com/office/drawing/2014/main" id="{598A6258-AE37-4A6F-9CB2-B3EDE8F59D4A}"/>
                  </a:ext>
                </a:extLst>
              </p:cNvPr>
              <p:cNvSpPr/>
              <p:nvPr/>
            </p:nvSpPr>
            <p:spPr>
              <a:xfrm>
                <a:off x="7784562" y="2709788"/>
                <a:ext cx="268243" cy="253948"/>
              </a:xfrm>
              <a:custGeom>
                <a:avLst/>
                <a:gdLst/>
                <a:ahLst/>
                <a:cxnLst/>
                <a:rect l="l" t="t" r="r" b="b"/>
                <a:pathLst>
                  <a:path w="242570" h="227329">
                    <a:moveTo>
                      <a:pt x="46418" y="92316"/>
                    </a:moveTo>
                    <a:lnTo>
                      <a:pt x="9969" y="55867"/>
                    </a:lnTo>
                    <a:lnTo>
                      <a:pt x="0" y="65849"/>
                    </a:lnTo>
                    <a:lnTo>
                      <a:pt x="36436" y="102298"/>
                    </a:lnTo>
                    <a:lnTo>
                      <a:pt x="46418" y="92316"/>
                    </a:lnTo>
                    <a:close/>
                  </a:path>
                  <a:path w="242570" h="227329">
                    <a:moveTo>
                      <a:pt x="128244" y="0"/>
                    </a:moveTo>
                    <a:lnTo>
                      <a:pt x="114134" y="0"/>
                    </a:lnTo>
                    <a:lnTo>
                      <a:pt x="114134" y="48793"/>
                    </a:lnTo>
                    <a:lnTo>
                      <a:pt x="128244" y="48793"/>
                    </a:lnTo>
                    <a:lnTo>
                      <a:pt x="128244" y="0"/>
                    </a:lnTo>
                    <a:close/>
                  </a:path>
                  <a:path w="242570" h="227329">
                    <a:moveTo>
                      <a:pt x="167640" y="115201"/>
                    </a:moveTo>
                    <a:lnTo>
                      <a:pt x="163982" y="97116"/>
                    </a:lnTo>
                    <a:lnTo>
                      <a:pt x="154038" y="82346"/>
                    </a:lnTo>
                    <a:lnTo>
                      <a:pt x="139280" y="72390"/>
                    </a:lnTo>
                    <a:lnTo>
                      <a:pt x="121208" y="68732"/>
                    </a:lnTo>
                    <a:lnTo>
                      <a:pt x="103111" y="72390"/>
                    </a:lnTo>
                    <a:lnTo>
                      <a:pt x="88341" y="82346"/>
                    </a:lnTo>
                    <a:lnTo>
                      <a:pt x="78384" y="97116"/>
                    </a:lnTo>
                    <a:lnTo>
                      <a:pt x="74739" y="115201"/>
                    </a:lnTo>
                    <a:lnTo>
                      <a:pt x="78384" y="133286"/>
                    </a:lnTo>
                    <a:lnTo>
                      <a:pt x="88341" y="148043"/>
                    </a:lnTo>
                    <a:lnTo>
                      <a:pt x="103111" y="158000"/>
                    </a:lnTo>
                    <a:lnTo>
                      <a:pt x="121208" y="161645"/>
                    </a:lnTo>
                    <a:lnTo>
                      <a:pt x="139280" y="158000"/>
                    </a:lnTo>
                    <a:lnTo>
                      <a:pt x="154038" y="148043"/>
                    </a:lnTo>
                    <a:lnTo>
                      <a:pt x="163982" y="133286"/>
                    </a:lnTo>
                    <a:lnTo>
                      <a:pt x="167640" y="115201"/>
                    </a:lnTo>
                    <a:close/>
                  </a:path>
                  <a:path w="242570" h="227329">
                    <a:moveTo>
                      <a:pt x="194741" y="226872"/>
                    </a:moveTo>
                    <a:lnTo>
                      <a:pt x="190322" y="207035"/>
                    </a:lnTo>
                    <a:lnTo>
                      <a:pt x="176822" y="189699"/>
                    </a:lnTo>
                    <a:lnTo>
                      <a:pt x="153898" y="177431"/>
                    </a:lnTo>
                    <a:lnTo>
                      <a:pt x="121196" y="172770"/>
                    </a:lnTo>
                    <a:lnTo>
                      <a:pt x="88519" y="177431"/>
                    </a:lnTo>
                    <a:lnTo>
                      <a:pt x="65582" y="189699"/>
                    </a:lnTo>
                    <a:lnTo>
                      <a:pt x="52070" y="207035"/>
                    </a:lnTo>
                    <a:lnTo>
                      <a:pt x="47637" y="226872"/>
                    </a:lnTo>
                    <a:lnTo>
                      <a:pt x="194741" y="226872"/>
                    </a:lnTo>
                    <a:close/>
                  </a:path>
                  <a:path w="242570" h="227329">
                    <a:moveTo>
                      <a:pt x="242379" y="65836"/>
                    </a:moveTo>
                    <a:lnTo>
                      <a:pt x="232397" y="55867"/>
                    </a:lnTo>
                    <a:lnTo>
                      <a:pt x="195948" y="92303"/>
                    </a:lnTo>
                    <a:lnTo>
                      <a:pt x="205930" y="102285"/>
                    </a:lnTo>
                    <a:lnTo>
                      <a:pt x="242379" y="65836"/>
                    </a:lnTo>
                    <a:close/>
                  </a:path>
                </a:pathLst>
              </a:custGeom>
              <a:solidFill>
                <a:srgbClr val="00A9E0"/>
              </a:solidFill>
            </p:spPr>
            <p:txBody>
              <a:bodyPr wrap="square" lIns="0" tIns="0" rIns="0" bIns="0" rtlCol="0"/>
              <a:lstStyle/>
              <a:p>
                <a:pPr defTabSz="685800">
                  <a:defRPr/>
                </a:pPr>
                <a:endParaRPr sz="2100" kern="0">
                  <a:solidFill>
                    <a:sysClr val="windowText" lastClr="000000"/>
                  </a:solidFill>
                  <a:latin typeface="Arial"/>
                </a:endParaRPr>
              </a:p>
            </p:txBody>
          </p:sp>
          <p:sp>
            <p:nvSpPr>
              <p:cNvPr id="133" name="Chord 132">
                <a:extLst>
                  <a:ext uri="{FF2B5EF4-FFF2-40B4-BE49-F238E27FC236}">
                    <a16:creationId xmlns:a16="http://schemas.microsoft.com/office/drawing/2014/main" id="{002B66B3-CF35-4765-A248-8B49642D1894}"/>
                  </a:ext>
                </a:extLst>
              </p:cNvPr>
              <p:cNvSpPr/>
              <p:nvPr/>
            </p:nvSpPr>
            <p:spPr>
              <a:xfrm rot="6740449">
                <a:off x="8069606" y="2691391"/>
                <a:ext cx="82800" cy="72000"/>
              </a:xfrm>
              <a:prstGeom prst="chord">
                <a:avLst/>
              </a:prstGeom>
              <a:solidFill>
                <a:srgbClr val="00A9E0"/>
              </a:solidFill>
              <a:ln w="9525">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Oval 133">
                <a:extLst>
                  <a:ext uri="{FF2B5EF4-FFF2-40B4-BE49-F238E27FC236}">
                    <a16:creationId xmlns:a16="http://schemas.microsoft.com/office/drawing/2014/main" id="{3E90F834-D8F7-41F0-8CF0-20541092ABE9}"/>
                  </a:ext>
                </a:extLst>
              </p:cNvPr>
              <p:cNvSpPr/>
              <p:nvPr/>
            </p:nvSpPr>
            <p:spPr>
              <a:xfrm>
                <a:off x="8084006" y="2602348"/>
                <a:ext cx="54000" cy="54000"/>
              </a:xfrm>
              <a:prstGeom prst="ellipse">
                <a:avLst/>
              </a:prstGeom>
              <a:solidFill>
                <a:srgbClr val="00A9E0"/>
              </a:solidFill>
              <a:ln w="9525">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Chord 134">
                <a:extLst>
                  <a:ext uri="{FF2B5EF4-FFF2-40B4-BE49-F238E27FC236}">
                    <a16:creationId xmlns:a16="http://schemas.microsoft.com/office/drawing/2014/main" id="{6DD6F7E5-1D67-42EE-9A6B-16B5E679DDA4}"/>
                  </a:ext>
                </a:extLst>
              </p:cNvPr>
              <p:cNvSpPr/>
              <p:nvPr/>
            </p:nvSpPr>
            <p:spPr>
              <a:xfrm rot="6740449">
                <a:off x="7883336" y="2606722"/>
                <a:ext cx="82800" cy="72000"/>
              </a:xfrm>
              <a:prstGeom prst="chord">
                <a:avLst/>
              </a:prstGeom>
              <a:solidFill>
                <a:srgbClr val="00A9E0"/>
              </a:solidFill>
              <a:ln w="9525">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Oval 135">
                <a:extLst>
                  <a:ext uri="{FF2B5EF4-FFF2-40B4-BE49-F238E27FC236}">
                    <a16:creationId xmlns:a16="http://schemas.microsoft.com/office/drawing/2014/main" id="{3B05C3F0-D5CF-4F49-B0A0-03691BD845B5}"/>
                  </a:ext>
                </a:extLst>
              </p:cNvPr>
              <p:cNvSpPr/>
              <p:nvPr/>
            </p:nvSpPr>
            <p:spPr>
              <a:xfrm>
                <a:off x="7897736" y="2517679"/>
                <a:ext cx="54000" cy="54000"/>
              </a:xfrm>
              <a:prstGeom prst="ellipse">
                <a:avLst/>
              </a:prstGeom>
              <a:solidFill>
                <a:srgbClr val="00A9E0"/>
              </a:solidFill>
              <a:ln w="9525">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Chord 136">
                <a:extLst>
                  <a:ext uri="{FF2B5EF4-FFF2-40B4-BE49-F238E27FC236}">
                    <a16:creationId xmlns:a16="http://schemas.microsoft.com/office/drawing/2014/main" id="{02A6F1B1-E26E-443D-BCDB-62E315C3D327}"/>
                  </a:ext>
                </a:extLst>
              </p:cNvPr>
              <p:cNvSpPr/>
              <p:nvPr/>
            </p:nvSpPr>
            <p:spPr>
              <a:xfrm rot="6740449">
                <a:off x="7674488" y="2691388"/>
                <a:ext cx="82800" cy="72000"/>
              </a:xfrm>
              <a:prstGeom prst="chord">
                <a:avLst/>
              </a:prstGeom>
              <a:solidFill>
                <a:srgbClr val="00A9E0"/>
              </a:solidFill>
              <a:ln w="9525">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Oval 137">
                <a:extLst>
                  <a:ext uri="{FF2B5EF4-FFF2-40B4-BE49-F238E27FC236}">
                    <a16:creationId xmlns:a16="http://schemas.microsoft.com/office/drawing/2014/main" id="{E16CD478-5865-4393-AB99-50BDACC29893}"/>
                  </a:ext>
                </a:extLst>
              </p:cNvPr>
              <p:cNvSpPr/>
              <p:nvPr/>
            </p:nvSpPr>
            <p:spPr>
              <a:xfrm>
                <a:off x="7688888" y="2602345"/>
                <a:ext cx="54000" cy="54000"/>
              </a:xfrm>
              <a:prstGeom prst="ellipse">
                <a:avLst/>
              </a:prstGeom>
              <a:solidFill>
                <a:srgbClr val="00A9E0"/>
              </a:solidFill>
              <a:ln w="9525">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10" name="Graphic 109" descr="Clipboard Checked with solid fill">
              <a:extLst>
                <a:ext uri="{FF2B5EF4-FFF2-40B4-BE49-F238E27FC236}">
                  <a16:creationId xmlns:a16="http://schemas.microsoft.com/office/drawing/2014/main" id="{9224CC64-13F5-4D13-AAB1-616ACEC752E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81464" y="2871633"/>
              <a:ext cx="426485" cy="426485"/>
            </a:xfrm>
            <a:prstGeom prst="rect">
              <a:avLst/>
            </a:prstGeom>
          </p:spPr>
        </p:pic>
        <p:sp>
          <p:nvSpPr>
            <p:cNvPr id="114" name="Rectangle 113">
              <a:extLst>
                <a:ext uri="{FF2B5EF4-FFF2-40B4-BE49-F238E27FC236}">
                  <a16:creationId xmlns:a16="http://schemas.microsoft.com/office/drawing/2014/main" id="{13F3C35B-BFDD-4114-9392-B4EB286CC837}"/>
                </a:ext>
              </a:extLst>
            </p:cNvPr>
            <p:cNvSpPr/>
            <p:nvPr/>
          </p:nvSpPr>
          <p:spPr>
            <a:xfrm>
              <a:off x="2596556" y="2007832"/>
              <a:ext cx="832124" cy="461665"/>
            </a:xfrm>
            <a:prstGeom prst="rect">
              <a:avLst/>
            </a:prstGeom>
          </p:spPr>
          <p:txBody>
            <a:bodyPr wrap="square">
              <a:spAutoFit/>
            </a:bodyPr>
            <a:lstStyle/>
            <a:p>
              <a:pPr algn="ctr" defTabSz="685800">
                <a:defRPr/>
              </a:pPr>
              <a:r>
                <a:rPr lang="en-AU" sz="1200">
                  <a:solidFill>
                    <a:prstClr val="white"/>
                  </a:solidFill>
                  <a:ea typeface="Verdana" panose="020B0604030504040204" pitchFamily="34" charset="0"/>
                </a:rPr>
                <a:t>We </a:t>
              </a:r>
            </a:p>
            <a:p>
              <a:pPr algn="ctr" defTabSz="685800">
                <a:defRPr/>
              </a:pPr>
              <a:r>
                <a:rPr lang="en-AU" sz="1200">
                  <a:solidFill>
                    <a:prstClr val="white"/>
                  </a:solidFill>
                  <a:ea typeface="Verdana" panose="020B0604030504040204" pitchFamily="34" charset="0"/>
                </a:rPr>
                <a:t>Guide</a:t>
              </a:r>
            </a:p>
          </p:txBody>
        </p:sp>
        <p:sp>
          <p:nvSpPr>
            <p:cNvPr id="115" name="Rectangle 114">
              <a:extLst>
                <a:ext uri="{FF2B5EF4-FFF2-40B4-BE49-F238E27FC236}">
                  <a16:creationId xmlns:a16="http://schemas.microsoft.com/office/drawing/2014/main" id="{4C4B525A-6103-47A9-AAB4-3D8311383A44}"/>
                </a:ext>
              </a:extLst>
            </p:cNvPr>
            <p:cNvSpPr/>
            <p:nvPr/>
          </p:nvSpPr>
          <p:spPr>
            <a:xfrm>
              <a:off x="3403593" y="2007832"/>
              <a:ext cx="1006888" cy="461665"/>
            </a:xfrm>
            <a:prstGeom prst="rect">
              <a:avLst/>
            </a:prstGeom>
          </p:spPr>
          <p:txBody>
            <a:bodyPr wrap="square">
              <a:spAutoFit/>
            </a:bodyPr>
            <a:lstStyle/>
            <a:p>
              <a:pPr algn="ctr" defTabSz="685800">
                <a:defRPr/>
              </a:pPr>
              <a:r>
                <a:rPr lang="en-AU" sz="1200">
                  <a:solidFill>
                    <a:prstClr val="white"/>
                  </a:solidFill>
                  <a:ea typeface="Verdana" panose="020B0604030504040204" pitchFamily="34" charset="0"/>
                </a:rPr>
                <a:t>We </a:t>
              </a:r>
            </a:p>
            <a:p>
              <a:pPr algn="ctr" defTabSz="685800">
                <a:defRPr/>
              </a:pPr>
              <a:r>
                <a:rPr lang="en-AU" sz="1200">
                  <a:solidFill>
                    <a:prstClr val="white"/>
                  </a:solidFill>
                  <a:ea typeface="Verdana" panose="020B0604030504040204" pitchFamily="34" charset="0"/>
                </a:rPr>
                <a:t>Understand</a:t>
              </a:r>
            </a:p>
          </p:txBody>
        </p:sp>
        <p:sp>
          <p:nvSpPr>
            <p:cNvPr id="116" name="Rectangle 115">
              <a:extLst>
                <a:ext uri="{FF2B5EF4-FFF2-40B4-BE49-F238E27FC236}">
                  <a16:creationId xmlns:a16="http://schemas.microsoft.com/office/drawing/2014/main" id="{9B63A70C-DFC1-497D-A599-E19CD6E17E96}"/>
                </a:ext>
              </a:extLst>
            </p:cNvPr>
            <p:cNvSpPr/>
            <p:nvPr/>
          </p:nvSpPr>
          <p:spPr>
            <a:xfrm>
              <a:off x="4309335" y="2007832"/>
              <a:ext cx="1006888" cy="461665"/>
            </a:xfrm>
            <a:prstGeom prst="rect">
              <a:avLst/>
            </a:prstGeom>
          </p:spPr>
          <p:txBody>
            <a:bodyPr wrap="square">
              <a:spAutoFit/>
            </a:bodyPr>
            <a:lstStyle/>
            <a:p>
              <a:pPr algn="ctr" defTabSz="685800">
                <a:defRPr/>
              </a:pPr>
              <a:r>
                <a:rPr lang="en-AU" sz="1200">
                  <a:solidFill>
                    <a:prstClr val="white"/>
                  </a:solidFill>
                  <a:ea typeface="Verdana" panose="020B0604030504040204" pitchFamily="34" charset="0"/>
                </a:rPr>
                <a:t>We </a:t>
              </a:r>
            </a:p>
            <a:p>
              <a:pPr algn="ctr" defTabSz="685800">
                <a:defRPr/>
              </a:pPr>
              <a:r>
                <a:rPr lang="en-AU" sz="1200">
                  <a:solidFill>
                    <a:prstClr val="white"/>
                  </a:solidFill>
                  <a:ea typeface="Verdana" panose="020B0604030504040204" pitchFamily="34" charset="0"/>
                </a:rPr>
                <a:t>Collaborate</a:t>
              </a:r>
            </a:p>
          </p:txBody>
        </p:sp>
        <p:sp>
          <p:nvSpPr>
            <p:cNvPr id="117" name="Rectangle 116">
              <a:extLst>
                <a:ext uri="{FF2B5EF4-FFF2-40B4-BE49-F238E27FC236}">
                  <a16:creationId xmlns:a16="http://schemas.microsoft.com/office/drawing/2014/main" id="{B6341012-37A6-4E55-BD84-98C0A3EB24C9}"/>
                </a:ext>
              </a:extLst>
            </p:cNvPr>
            <p:cNvSpPr/>
            <p:nvPr/>
          </p:nvSpPr>
          <p:spPr>
            <a:xfrm>
              <a:off x="5217518" y="2007832"/>
              <a:ext cx="1006888" cy="461665"/>
            </a:xfrm>
            <a:prstGeom prst="rect">
              <a:avLst/>
            </a:prstGeom>
          </p:spPr>
          <p:txBody>
            <a:bodyPr wrap="square">
              <a:spAutoFit/>
            </a:bodyPr>
            <a:lstStyle/>
            <a:p>
              <a:pPr algn="ctr" defTabSz="685800">
                <a:defRPr/>
              </a:pPr>
              <a:r>
                <a:rPr lang="en-AU" sz="1200">
                  <a:solidFill>
                    <a:prstClr val="white"/>
                  </a:solidFill>
                  <a:ea typeface="Verdana" panose="020B0604030504040204" pitchFamily="34" charset="0"/>
                </a:rPr>
                <a:t>We </a:t>
              </a:r>
            </a:p>
            <a:p>
              <a:pPr algn="ctr" defTabSz="685800">
                <a:defRPr/>
              </a:pPr>
              <a:r>
                <a:rPr lang="en-AU" sz="1200">
                  <a:solidFill>
                    <a:prstClr val="white"/>
                  </a:solidFill>
                  <a:ea typeface="Verdana" panose="020B0604030504040204" pitchFamily="34" charset="0"/>
                </a:rPr>
                <a:t>Help</a:t>
              </a:r>
            </a:p>
          </p:txBody>
        </p:sp>
        <p:sp>
          <p:nvSpPr>
            <p:cNvPr id="118" name="Rectangle 117">
              <a:extLst>
                <a:ext uri="{FF2B5EF4-FFF2-40B4-BE49-F238E27FC236}">
                  <a16:creationId xmlns:a16="http://schemas.microsoft.com/office/drawing/2014/main" id="{B22CCBFB-4741-430B-B2A8-91E98B26A0D8}"/>
                </a:ext>
              </a:extLst>
            </p:cNvPr>
            <p:cNvSpPr/>
            <p:nvPr/>
          </p:nvSpPr>
          <p:spPr>
            <a:xfrm>
              <a:off x="6123583" y="2007832"/>
              <a:ext cx="1006888" cy="461665"/>
            </a:xfrm>
            <a:prstGeom prst="rect">
              <a:avLst/>
            </a:prstGeom>
          </p:spPr>
          <p:txBody>
            <a:bodyPr wrap="square">
              <a:spAutoFit/>
            </a:bodyPr>
            <a:lstStyle/>
            <a:p>
              <a:pPr algn="ctr" defTabSz="685800">
                <a:defRPr/>
              </a:pPr>
              <a:r>
                <a:rPr lang="en-AU" sz="1200">
                  <a:solidFill>
                    <a:prstClr val="white"/>
                  </a:solidFill>
                  <a:ea typeface="Verdana" panose="020B0604030504040204" pitchFamily="34" charset="0"/>
                </a:rPr>
                <a:t>We </a:t>
              </a:r>
            </a:p>
            <a:p>
              <a:pPr algn="ctr" defTabSz="685800">
                <a:defRPr/>
              </a:pPr>
              <a:r>
                <a:rPr lang="en-AU" sz="1200">
                  <a:solidFill>
                    <a:prstClr val="white"/>
                  </a:solidFill>
                  <a:ea typeface="Verdana" panose="020B0604030504040204" pitchFamily="34" charset="0"/>
                </a:rPr>
                <a:t>Value Time</a:t>
              </a:r>
            </a:p>
          </p:txBody>
        </p:sp>
        <p:pic>
          <p:nvPicPr>
            <p:cNvPr id="119" name="Graphic 118">
              <a:extLst>
                <a:ext uri="{FF2B5EF4-FFF2-40B4-BE49-F238E27FC236}">
                  <a16:creationId xmlns:a16="http://schemas.microsoft.com/office/drawing/2014/main" id="{AF6EB47B-C9E8-402D-A263-EA9A8685828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67484" y="2823487"/>
              <a:ext cx="508572" cy="508572"/>
            </a:xfrm>
            <a:prstGeom prst="rect">
              <a:avLst/>
            </a:prstGeom>
          </p:spPr>
        </p:pic>
        <p:grpSp>
          <p:nvGrpSpPr>
            <p:cNvPr id="120" name="Group 119">
              <a:extLst>
                <a:ext uri="{FF2B5EF4-FFF2-40B4-BE49-F238E27FC236}">
                  <a16:creationId xmlns:a16="http://schemas.microsoft.com/office/drawing/2014/main" id="{01FBBCCF-950B-4487-82C5-C4063B59A2F8}"/>
                </a:ext>
              </a:extLst>
            </p:cNvPr>
            <p:cNvGrpSpPr/>
            <p:nvPr/>
          </p:nvGrpSpPr>
          <p:grpSpPr>
            <a:xfrm>
              <a:off x="5690827" y="2838156"/>
              <a:ext cx="511802" cy="461665"/>
              <a:chOff x="7654801" y="1868835"/>
              <a:chExt cx="1357734" cy="1041090"/>
            </a:xfrm>
          </p:grpSpPr>
          <p:pic>
            <p:nvPicPr>
              <p:cNvPr id="122" name="Graphic 121">
                <a:extLst>
                  <a:ext uri="{FF2B5EF4-FFF2-40B4-BE49-F238E27FC236}">
                    <a16:creationId xmlns:a16="http://schemas.microsoft.com/office/drawing/2014/main" id="{0DA266F9-2C23-4025-A005-77225F90568B}"/>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t="52824"/>
              <a:stretch/>
            </p:blipFill>
            <p:spPr>
              <a:xfrm>
                <a:off x="7654801" y="2222524"/>
                <a:ext cx="1357734" cy="687401"/>
              </a:xfrm>
              <a:prstGeom prst="rect">
                <a:avLst/>
              </a:prstGeom>
            </p:spPr>
          </p:pic>
          <p:sp>
            <p:nvSpPr>
              <p:cNvPr id="123" name="Isosceles Triangle 122">
                <a:extLst>
                  <a:ext uri="{FF2B5EF4-FFF2-40B4-BE49-F238E27FC236}">
                    <a16:creationId xmlns:a16="http://schemas.microsoft.com/office/drawing/2014/main" id="{D817E8D4-F487-45FD-9BD0-DEE08304EC8F}"/>
                  </a:ext>
                </a:extLst>
              </p:cNvPr>
              <p:cNvSpPr/>
              <p:nvPr/>
            </p:nvSpPr>
            <p:spPr>
              <a:xfrm rot="19604573">
                <a:off x="8149612" y="2061707"/>
                <a:ext cx="123475" cy="12726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Isosceles Triangle 123">
                <a:extLst>
                  <a:ext uri="{FF2B5EF4-FFF2-40B4-BE49-F238E27FC236}">
                    <a16:creationId xmlns:a16="http://schemas.microsoft.com/office/drawing/2014/main" id="{51188C4C-1E21-42BE-8791-AA35408F14BC}"/>
                  </a:ext>
                </a:extLst>
              </p:cNvPr>
              <p:cNvSpPr/>
              <p:nvPr/>
            </p:nvSpPr>
            <p:spPr>
              <a:xfrm>
                <a:off x="8284279" y="2033540"/>
                <a:ext cx="123475" cy="12726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Isosceles Triangle 124">
                <a:extLst>
                  <a:ext uri="{FF2B5EF4-FFF2-40B4-BE49-F238E27FC236}">
                    <a16:creationId xmlns:a16="http://schemas.microsoft.com/office/drawing/2014/main" id="{57839BEC-77BB-4A91-8BB7-21B90C683DDD}"/>
                  </a:ext>
                </a:extLst>
              </p:cNvPr>
              <p:cNvSpPr/>
              <p:nvPr/>
            </p:nvSpPr>
            <p:spPr>
              <a:xfrm rot="1882843">
                <a:off x="8426275" y="2058001"/>
                <a:ext cx="123475" cy="12726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Rectangle 125">
                <a:extLst>
                  <a:ext uri="{FF2B5EF4-FFF2-40B4-BE49-F238E27FC236}">
                    <a16:creationId xmlns:a16="http://schemas.microsoft.com/office/drawing/2014/main" id="{850BCB88-8469-45E6-BF8D-35B340393685}"/>
                  </a:ext>
                </a:extLst>
              </p:cNvPr>
              <p:cNvSpPr/>
              <p:nvPr/>
            </p:nvSpPr>
            <p:spPr>
              <a:xfrm>
                <a:off x="8199001" y="2172095"/>
                <a:ext cx="311070" cy="3962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7" name="Straight Connector 126">
                <a:extLst>
                  <a:ext uri="{FF2B5EF4-FFF2-40B4-BE49-F238E27FC236}">
                    <a16:creationId xmlns:a16="http://schemas.microsoft.com/office/drawing/2014/main" id="{470E1D04-32C2-4596-995C-368C4D1B1366}"/>
                  </a:ext>
                </a:extLst>
              </p:cNvPr>
              <p:cNvCxnSpPr>
                <a:cxnSpLocks/>
              </p:cNvCxnSpPr>
              <p:nvPr/>
            </p:nvCxnSpPr>
            <p:spPr>
              <a:xfrm flipH="1" flipV="1">
                <a:off x="7964398" y="1946668"/>
                <a:ext cx="118129"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FB57CA9-93EA-4DF2-AD7B-FB4990DEA77A}"/>
                  </a:ext>
                </a:extLst>
              </p:cNvPr>
              <p:cNvCxnSpPr>
                <a:cxnSpLocks/>
              </p:cNvCxnSpPr>
              <p:nvPr/>
            </p:nvCxnSpPr>
            <p:spPr>
              <a:xfrm flipH="1" flipV="1">
                <a:off x="8197798" y="1868835"/>
                <a:ext cx="39377"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E2C6F18-49F1-4084-A808-F43276016A69}"/>
                  </a:ext>
                </a:extLst>
              </p:cNvPr>
              <p:cNvCxnSpPr>
                <a:cxnSpLocks/>
              </p:cNvCxnSpPr>
              <p:nvPr/>
            </p:nvCxnSpPr>
            <p:spPr>
              <a:xfrm flipV="1">
                <a:off x="8452008" y="1868835"/>
                <a:ext cx="45716"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0029C92-56FA-4C8D-BDBE-43E718263B45}"/>
                  </a:ext>
                </a:extLst>
              </p:cNvPr>
              <p:cNvCxnSpPr>
                <a:cxnSpLocks/>
              </p:cNvCxnSpPr>
              <p:nvPr/>
            </p:nvCxnSpPr>
            <p:spPr>
              <a:xfrm flipV="1">
                <a:off x="8569310" y="1946668"/>
                <a:ext cx="143629"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grpSp>
      <p:pic>
        <p:nvPicPr>
          <p:cNvPr id="139" name="Graphic 8">
            <a:extLst>
              <a:ext uri="{FF2B5EF4-FFF2-40B4-BE49-F238E27FC236}">
                <a16:creationId xmlns:a16="http://schemas.microsoft.com/office/drawing/2014/main" id="{5A9775F3-B003-4EB3-BB3E-E17805D97D60}"/>
              </a:ext>
            </a:extLst>
          </p:cNvPr>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071949" y="2855996"/>
            <a:ext cx="602026" cy="497019"/>
          </a:xfrm>
          <a:prstGeom prst="rect">
            <a:avLst/>
          </a:prstGeom>
        </p:spPr>
      </p:pic>
      <p:sp>
        <p:nvSpPr>
          <p:cNvPr id="140" name="Rectangle 139">
            <a:extLst>
              <a:ext uri="{FF2B5EF4-FFF2-40B4-BE49-F238E27FC236}">
                <a16:creationId xmlns:a16="http://schemas.microsoft.com/office/drawing/2014/main" id="{A5152324-9294-46F0-B1CB-CD3D073F4AA7}"/>
              </a:ext>
            </a:extLst>
          </p:cNvPr>
          <p:cNvSpPr/>
          <p:nvPr/>
        </p:nvSpPr>
        <p:spPr>
          <a:xfrm>
            <a:off x="1326193" y="1761557"/>
            <a:ext cx="1105864" cy="769441"/>
          </a:xfrm>
          <a:prstGeom prst="rect">
            <a:avLst/>
          </a:prstGeom>
        </p:spPr>
        <p:txBody>
          <a:bodyPr wrap="square">
            <a:spAutoFit/>
          </a:bodyPr>
          <a:lstStyle/>
          <a:p>
            <a:pPr algn="ctr" defTabSz="685800"/>
            <a:r>
              <a:rPr lang="en-AU" sz="1100">
                <a:solidFill>
                  <a:srgbClr val="FFFFFF"/>
                </a:solidFill>
              </a:rPr>
              <a:t>Our Commitment </a:t>
            </a:r>
          </a:p>
          <a:p>
            <a:pPr algn="ctr" defTabSz="685800"/>
            <a:r>
              <a:rPr lang="en-AU" sz="1100">
                <a:solidFill>
                  <a:srgbClr val="FFFFFF"/>
                </a:solidFill>
              </a:rPr>
              <a:t>to Injured Workers</a:t>
            </a:r>
          </a:p>
        </p:txBody>
      </p:sp>
    </p:spTree>
    <p:custDataLst>
      <p:tags r:id="rId1"/>
    </p:custDataLst>
    <p:extLst>
      <p:ext uri="{BB962C8B-B14F-4D97-AF65-F5344CB8AC3E}">
        <p14:creationId xmlns:p14="http://schemas.microsoft.com/office/powerpoint/2010/main" val="3716533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endParaRPr lang="en-AU"/>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3159977562"/>
              </p:ext>
            </p:extLst>
          </p:nvPr>
        </p:nvGraphicFramePr>
        <p:xfrm>
          <a:off x="396001" y="1426007"/>
          <a:ext cx="8352000" cy="2821457"/>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522533">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 Technical, 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0">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marR="0" lvl="0" indent="-6350" algn="ctr" defTabSz="914400" rtl="0" eaLnBrk="1" fontAlgn="auto" latinLnBrk="0" hangingPunct="1">
                        <a:lnSpc>
                          <a:spcPct val="103000"/>
                        </a:lnSpc>
                        <a:spcBef>
                          <a:spcPts val="0"/>
                        </a:spcBef>
                        <a:spcAft>
                          <a:spcPts val="145"/>
                        </a:spcAft>
                        <a:buClrTx/>
                        <a:buSzTx/>
                        <a:buFontTx/>
                        <a:buNone/>
                        <a:tabLst/>
                        <a:defRPr/>
                      </a:pPr>
                      <a:endParaRPr lang="en-AU" sz="1050" b="0">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038303857"/>
                  </a:ext>
                </a:extLst>
              </a:tr>
              <a:tr h="1149462">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Understands various types of communication and collaboration strategies, tools and digital formats.</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Demonstrates initiative to use various types of communication, systems, and platforms to access data, information, and content in digital platforms.</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5112211"/>
                  </a:ext>
                </a:extLst>
              </a:tr>
              <a:tr h="1149462">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Identifies different sources of data, information and digital content.</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Compares the credibility and reliability of sources of data, information and digital content. </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103504596"/>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1310" y="131638"/>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329043" y="223670"/>
            <a:ext cx="1910824" cy="261610"/>
          </a:xfrm>
          <a:prstGeom prst="rect">
            <a:avLst/>
          </a:prstGeom>
          <a:noFill/>
        </p:spPr>
        <p:txBody>
          <a:bodyPr wrap="square" rtlCol="0">
            <a:spAutoFit/>
          </a:bodyPr>
          <a:lstStyle/>
          <a:p>
            <a:r>
              <a:rPr lang="en-US" sz="1100" b="0" i="0">
                <a:solidFill>
                  <a:schemeClr val="bg1"/>
                </a:solidFill>
              </a:rPr>
              <a:t>Business Enablers</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latin typeface="+mj-lt"/>
              </a:rPr>
              <a:t>Digital Literacy </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913288"/>
            <a:ext cx="8352929" cy="430887"/>
          </a:xfrm>
          <a:prstGeom prst="rect">
            <a:avLst/>
          </a:prstGeom>
          <a:noFill/>
        </p:spPr>
        <p:txBody>
          <a:bodyPr wrap="square" rtlCol="0">
            <a:spAutoFit/>
          </a:bodyPr>
          <a:lstStyle/>
          <a:p>
            <a:r>
              <a:rPr lang="en-AU" sz="1100"/>
              <a:t>Uses information in multiple formats and from a range of sources to obtain, manage, create, and communicate data, information, and ideas for effective claims management.</a:t>
            </a:r>
            <a:endParaRPr lang="en-AU" sz="1100">
              <a:solidFill>
                <a:schemeClr val="accent1"/>
              </a:solidFill>
            </a:endParaRPr>
          </a:p>
        </p:txBody>
      </p:sp>
      <p:sp>
        <p:nvSpPr>
          <p:cNvPr id="18" name="Slide Number Placeholder 3">
            <a:extLst>
              <a:ext uri="{FF2B5EF4-FFF2-40B4-BE49-F238E27FC236}">
                <a16:creationId xmlns:a16="http://schemas.microsoft.com/office/drawing/2014/main" id="{B28BB959-B4BD-4488-B631-A38EBBEED899}"/>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40</a:t>
            </a:fld>
            <a:endParaRPr lang="en-AU" sz="900">
              <a:solidFill>
                <a:schemeClr val="tx1"/>
              </a:solidFill>
            </a:endParaRPr>
          </a:p>
        </p:txBody>
      </p:sp>
      <p:sp>
        <p:nvSpPr>
          <p:cNvPr id="19" name="Rectangle 18">
            <a:extLst>
              <a:ext uri="{FF2B5EF4-FFF2-40B4-BE49-F238E27FC236}">
                <a16:creationId xmlns:a16="http://schemas.microsoft.com/office/drawing/2014/main" id="{631CCD27-5532-4545-AA97-FC28E74678E7}"/>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1" name="Picture 20">
            <a:extLst>
              <a:ext uri="{FF2B5EF4-FFF2-40B4-BE49-F238E27FC236}">
                <a16:creationId xmlns:a16="http://schemas.microsoft.com/office/drawing/2014/main" id="{28B289B5-7CFB-4AEB-8964-B48736C59B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pic>
        <p:nvPicPr>
          <p:cNvPr id="22" name="Graphic 8">
            <a:extLst>
              <a:ext uri="{FF2B5EF4-FFF2-40B4-BE49-F238E27FC236}">
                <a16:creationId xmlns:a16="http://schemas.microsoft.com/office/drawing/2014/main" id="{34856900-5314-48A4-8B39-EF097789F49A}"/>
              </a:ext>
            </a:extLst>
          </p:cNvPr>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54894" y="293939"/>
            <a:ext cx="451744" cy="358031"/>
          </a:xfrm>
          <a:prstGeom prst="rect">
            <a:avLst/>
          </a:prstGeom>
        </p:spPr>
      </p:pic>
      <p:sp>
        <p:nvSpPr>
          <p:cNvPr id="23" name="Rectangle 22">
            <a:extLst>
              <a:ext uri="{FF2B5EF4-FFF2-40B4-BE49-F238E27FC236}">
                <a16:creationId xmlns:a16="http://schemas.microsoft.com/office/drawing/2014/main" id="{46448FA6-8D03-4F95-B6C0-5448DA16F065}"/>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5" name="object 2">
            <a:extLst>
              <a:ext uri="{FF2B5EF4-FFF2-40B4-BE49-F238E27FC236}">
                <a16:creationId xmlns:a16="http://schemas.microsoft.com/office/drawing/2014/main" id="{AC58CD89-98A2-4617-85FA-B4B623490A8B}"/>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500861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3565596625"/>
              </p:ext>
            </p:extLst>
          </p:nvPr>
        </p:nvGraphicFramePr>
        <p:xfrm>
          <a:off x="396000" y="1447774"/>
          <a:ext cx="8352000" cy="2679725"/>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490167">
                <a:tc>
                  <a:txBody>
                    <a:bodyPr/>
                    <a:lstStyle/>
                    <a:p>
                      <a:pPr marL="6350" indent="-6350" algn="ctr">
                        <a:lnSpc>
                          <a:spcPct val="103000"/>
                        </a:lnSpc>
                        <a:spcAft>
                          <a:spcPts val="145"/>
                        </a:spcAft>
                      </a:pPr>
                      <a:r>
                        <a:rPr lang="en-AU" sz="1050" b="1">
                          <a:solidFill>
                            <a:schemeClr val="bg1"/>
                          </a:solidFill>
                          <a:effectLst/>
                          <a:latin typeface="+mn-lt"/>
                        </a:rPr>
                        <a:t>Foundational</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Technical, 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6350" indent="-6350" algn="ctr">
                        <a:lnSpc>
                          <a:spcPct val="103000"/>
                        </a:lnSpc>
                        <a:spcAft>
                          <a:spcPts val="145"/>
                        </a:spcAft>
                      </a:pPr>
                      <a:r>
                        <a:rPr lang="en-AU" sz="1050" b="1">
                          <a:solidFill>
                            <a:schemeClr val="bg1"/>
                          </a:solidFill>
                          <a:effectLst/>
                          <a:latin typeface="+mn-lt"/>
                        </a:rPr>
                        <a:t>Advanced</a:t>
                      </a:r>
                      <a:endParaRPr lang="en-AU" sz="1050" b="1">
                        <a:solidFill>
                          <a:schemeClr val="bg1"/>
                        </a:solidFill>
                        <a:effectLst/>
                        <a:latin typeface="+mn-lt"/>
                        <a:ea typeface="Calibri" panose="020F0502020204030204" pitchFamily="34" charset="0"/>
                        <a:cs typeface="Times New Roman" panose="02020603050405020304" pitchFamily="18" charset="0"/>
                      </a:endParaRPr>
                    </a:p>
                    <a:p>
                      <a:pPr marL="6350" indent="-6350" algn="ctr">
                        <a:lnSpc>
                          <a:spcPct val="103000"/>
                        </a:lnSpc>
                        <a:spcAft>
                          <a:spcPts val="145"/>
                        </a:spcAft>
                      </a:pPr>
                      <a:r>
                        <a:rPr lang="en-AU" sz="1050" b="0">
                          <a:solidFill>
                            <a:schemeClr val="bg1"/>
                          </a:solidFill>
                          <a:effectLst/>
                          <a:latin typeface="+mn-lt"/>
                          <a:ea typeface="Calibri" panose="020F0502020204030204" pitchFamily="34" charset="0"/>
                          <a:cs typeface="Times New Roman" panose="02020603050405020304" pitchFamily="18" charset="0"/>
                        </a:rPr>
                        <a:t>Team Leader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6350" indent="-6350" algn="ctr">
                        <a:lnSpc>
                          <a:spcPct val="103000"/>
                        </a:lnSpc>
                        <a:spcAft>
                          <a:spcPts val="145"/>
                        </a:spcAft>
                      </a:pPr>
                      <a:r>
                        <a:rPr lang="en-AU" sz="1050" b="1">
                          <a:solidFill>
                            <a:schemeClr val="bg1"/>
                          </a:solidFill>
                          <a:effectLst/>
                          <a:latin typeface="+mn-lt"/>
                        </a:rPr>
                        <a:t>Expert</a:t>
                      </a:r>
                      <a:endParaRPr lang="en-AU" sz="1050" b="1">
                        <a:solidFill>
                          <a:schemeClr val="bg1"/>
                        </a:solidFill>
                        <a:effectLst/>
                        <a:latin typeface="+mn-lt"/>
                        <a:cs typeface="Times New Roman" panose="02020603050405020304" pitchFamily="18" charset="0"/>
                      </a:endParaRPr>
                    </a:p>
                    <a:p>
                      <a:pPr marL="6350" indent="-6350" algn="ctr">
                        <a:lnSpc>
                          <a:spcPct val="103000"/>
                        </a:lnSpc>
                        <a:spcAft>
                          <a:spcPts val="145"/>
                        </a:spcAft>
                      </a:pPr>
                      <a:endParaRPr lang="en-AU" sz="1050" b="1">
                        <a:solidFill>
                          <a:schemeClr val="bg1"/>
                        </a:solidFill>
                        <a:effectLst/>
                        <a:latin typeface="+mn-lt"/>
                        <a:ea typeface="Calibri" panose="020F0502020204030204" pitchFamily="34" charset="0"/>
                        <a:cs typeface="Times New Roman" panose="02020603050405020304" pitchFamily="18" charset="0"/>
                      </a:endParaRP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038303857"/>
                  </a:ext>
                </a:extLst>
              </a:tr>
              <a:tr h="890203">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Plans own time and work to meet business requirements, targets and timeframes with an expected workload.</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Prioritises and organises own time and work with relatively higher than expected workload and communicates to those affected if plans cannot be met.</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Prioritise, plan, and manage workload, and ensure the appropriate allocation of time and other resources to achieve high quality outcomes.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45112211"/>
                  </a:ext>
                </a:extLst>
              </a:tr>
              <a:tr h="764739">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Ability to use tools and techniques to plan and organise time and work more effectively.</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Reviews existing ways of planning and prioritising work to find more efficient ways of working.</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solidFill>
                            <a:schemeClr val="tx1"/>
                          </a:solidFill>
                          <a:effectLst/>
                          <a:latin typeface="+mn-lt"/>
                          <a:ea typeface="Times New Roman" panose="02020603050405020304" pitchFamily="18" charset="0"/>
                          <a:cs typeface="Calibri" panose="020F0502020204030204" pitchFamily="34" charset="0"/>
                        </a:rPr>
                        <a:t>Provides 1:1 internal support and broader coaching (when requested) to utilise tools and techniques to prioritise, plan and manage work to achieve high quality outcomes.</a:t>
                      </a: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endParaRPr lang="en-AU" sz="900" b="0">
                        <a:solidFill>
                          <a:schemeClr val="tx1"/>
                        </a:solidFill>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800100636"/>
                  </a:ext>
                </a:extLst>
              </a:tr>
              <a:tr h="534616">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Identifies when urgent action is required to resolve critical issues.</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Initiates appropriate urgent action to resolve issues when required.</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Guides others to take appropriate urgent action to resolve issues.</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Aft>
                          <a:spcPts val="800"/>
                        </a:spcAft>
                      </a:pPr>
                      <a:r>
                        <a:rPr lang="en-AU" sz="900" b="0">
                          <a:effectLst/>
                          <a:latin typeface="+mn-lt"/>
                          <a:ea typeface="Times New Roman" panose="02020603050405020304" pitchFamily="18" charset="0"/>
                          <a:cs typeface="Calibri" panose="020F0502020204030204" pitchFamily="34" charset="0"/>
                        </a:rPr>
                        <a:t> </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2570709233"/>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304202" y="195486"/>
            <a:ext cx="1910824" cy="261610"/>
          </a:xfrm>
          <a:prstGeom prst="rect">
            <a:avLst/>
          </a:prstGeom>
          <a:noFill/>
        </p:spPr>
        <p:txBody>
          <a:bodyPr wrap="square" rtlCol="0">
            <a:spAutoFit/>
          </a:bodyPr>
          <a:lstStyle/>
          <a:p>
            <a:r>
              <a:rPr lang="en-US" sz="1100" b="0" i="0">
                <a:solidFill>
                  <a:schemeClr val="bg1"/>
                </a:solidFill>
              </a:rPr>
              <a:t>Business Enablers</a:t>
            </a:r>
          </a:p>
        </p:txBody>
      </p:sp>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noFill/>
        </p:spPr>
        <p:txBody>
          <a:bodyPr wrap="square" rtlCol="0">
            <a:spAutoFit/>
          </a:bodyPr>
          <a:lstStyle/>
          <a:p>
            <a:r>
              <a:rPr lang="en-US" sz="2400" b="0" i="0">
                <a:solidFill>
                  <a:schemeClr val="bg1"/>
                </a:solidFill>
              </a:rPr>
              <a:t>Portfolio Management </a:t>
            </a:r>
            <a:endParaRPr lang="en-US" b="0" i="0">
              <a:solidFill>
                <a:schemeClr val="bg1"/>
              </a:solidFill>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896402"/>
            <a:ext cx="8014055" cy="430887"/>
          </a:xfrm>
          <a:prstGeom prst="rect">
            <a:avLst/>
          </a:prstGeom>
          <a:noFill/>
        </p:spPr>
        <p:txBody>
          <a:bodyPr wrap="square" rtlCol="0">
            <a:spAutoFit/>
          </a:bodyPr>
          <a:lstStyle/>
          <a:p>
            <a:r>
              <a:rPr lang="en-AU" sz="1100"/>
              <a:t>Prioritise, plan, and manage workload, and ensure the appropriate allocation of time and other resources to achieve high quality outcomes and resolve critical issues.</a:t>
            </a:r>
            <a:endParaRPr lang="en-AU" sz="1100">
              <a:solidFill>
                <a:schemeClr val="accent1"/>
              </a:solidFill>
            </a:endParaRPr>
          </a:p>
        </p:txBody>
      </p:sp>
      <p:sp>
        <p:nvSpPr>
          <p:cNvPr id="18" name="Slide Number Placeholder 3">
            <a:extLst>
              <a:ext uri="{FF2B5EF4-FFF2-40B4-BE49-F238E27FC236}">
                <a16:creationId xmlns:a16="http://schemas.microsoft.com/office/drawing/2014/main" id="{2CB5EBAD-FA3F-4CF8-8ECD-F89045F9C78F}"/>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41</a:t>
            </a:fld>
            <a:endParaRPr lang="en-AU" sz="900">
              <a:solidFill>
                <a:schemeClr val="tx1"/>
              </a:solidFill>
            </a:endParaRPr>
          </a:p>
        </p:txBody>
      </p:sp>
      <p:pic>
        <p:nvPicPr>
          <p:cNvPr id="19" name="Graphic 8">
            <a:extLst>
              <a:ext uri="{FF2B5EF4-FFF2-40B4-BE49-F238E27FC236}">
                <a16:creationId xmlns:a16="http://schemas.microsoft.com/office/drawing/2014/main" id="{9385FE6B-D788-42C8-B887-5BD462418E2B}"/>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54894" y="293939"/>
            <a:ext cx="451744" cy="358031"/>
          </a:xfrm>
          <a:prstGeom prst="rect">
            <a:avLst/>
          </a:prstGeom>
        </p:spPr>
      </p:pic>
      <p:sp>
        <p:nvSpPr>
          <p:cNvPr id="20" name="Rectangle 19">
            <a:extLst>
              <a:ext uri="{FF2B5EF4-FFF2-40B4-BE49-F238E27FC236}">
                <a16:creationId xmlns:a16="http://schemas.microsoft.com/office/drawing/2014/main" id="{D06984B1-4F4A-4A98-B4C9-43FD072499BF}"/>
              </a:ext>
            </a:extLst>
          </p:cNvPr>
          <p:cNvSpPr/>
          <p:nvPr/>
        </p:nvSpPr>
        <p:spPr>
          <a:xfrm>
            <a:off x="7257" y="4579872"/>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F3BB6634-B9D9-4CB6-991F-7AF6A94C28E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4000"/>
            <a:ext cx="720000" cy="286177"/>
          </a:xfrm>
          <a:prstGeom prst="rect">
            <a:avLst/>
          </a:prstGeom>
        </p:spPr>
      </p:pic>
      <p:sp>
        <p:nvSpPr>
          <p:cNvPr id="23" name="Rectangle 22">
            <a:extLst>
              <a:ext uri="{FF2B5EF4-FFF2-40B4-BE49-F238E27FC236}">
                <a16:creationId xmlns:a16="http://schemas.microsoft.com/office/drawing/2014/main" id="{CB41A2E3-90B4-4274-8F58-08ABBF3CECC2}"/>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4" name="object 2">
            <a:extLst>
              <a:ext uri="{FF2B5EF4-FFF2-40B4-BE49-F238E27FC236}">
                <a16:creationId xmlns:a16="http://schemas.microsoft.com/office/drawing/2014/main" id="{A109D901-8B43-43D5-B4C5-5B561BAC3665}"/>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3950314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21DF83-0D8E-470E-B383-3C87086AA601}"/>
              </a:ext>
            </a:extLst>
          </p:cNvPr>
          <p:cNvSpPr>
            <a:spLocks noGrp="1"/>
          </p:cNvSpPr>
          <p:nvPr>
            <p:ph type="subTitle" idx="1"/>
          </p:nvPr>
        </p:nvSpPr>
        <p:spPr/>
        <p:txBody>
          <a:bodyPr/>
          <a:lstStyle/>
          <a:p>
            <a:r>
              <a:rPr lang="en-AU"/>
              <a:t>Please send your enquiries to </a:t>
            </a:r>
          </a:p>
          <a:p>
            <a:r>
              <a:rPr lang="en-AU">
                <a:hlinkClick r:id="rId2">
                  <a:extLst>
                    <a:ext uri="{A12FA001-AC4F-418D-AE19-62706E023703}">
                      <ahyp:hlinkClr xmlns:ahyp="http://schemas.microsoft.com/office/drawing/2018/hyperlinkcolor" val="tx"/>
                    </a:ext>
                  </a:extLst>
                </a:hlinkClick>
              </a:rPr>
              <a:t>professionalstandards@icare.nsw.gov.au</a:t>
            </a:r>
            <a:r>
              <a:rPr lang="en-AU"/>
              <a:t> </a:t>
            </a:r>
          </a:p>
        </p:txBody>
      </p:sp>
      <p:sp>
        <p:nvSpPr>
          <p:cNvPr id="2" name="TextBox 1">
            <a:extLst>
              <a:ext uri="{FF2B5EF4-FFF2-40B4-BE49-F238E27FC236}">
                <a16:creationId xmlns:a16="http://schemas.microsoft.com/office/drawing/2014/main" id="{C8965867-4D9D-47EB-BD43-822EA2E22264}"/>
              </a:ext>
            </a:extLst>
          </p:cNvPr>
          <p:cNvSpPr txBox="1"/>
          <p:nvPr/>
        </p:nvSpPr>
        <p:spPr>
          <a:xfrm>
            <a:off x="438399" y="2274194"/>
            <a:ext cx="5531555" cy="769441"/>
          </a:xfrm>
          <a:prstGeom prst="rect">
            <a:avLst/>
          </a:prstGeom>
          <a:noFill/>
        </p:spPr>
        <p:txBody>
          <a:bodyPr wrap="square" rtlCol="0">
            <a:spAutoFit/>
          </a:bodyPr>
          <a:lstStyle/>
          <a:p>
            <a:r>
              <a:rPr lang="en-AU" sz="4400">
                <a:solidFill>
                  <a:schemeClr val="bg1"/>
                </a:solidFill>
              </a:rPr>
              <a:t>Contact Us</a:t>
            </a:r>
          </a:p>
        </p:txBody>
      </p:sp>
    </p:spTree>
    <p:extLst>
      <p:ext uri="{BB962C8B-B14F-4D97-AF65-F5344CB8AC3E}">
        <p14:creationId xmlns:p14="http://schemas.microsoft.com/office/powerpoint/2010/main" val="203370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AF082B47-0E1D-4046-BED8-57FD104607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746" y="111971"/>
            <a:ext cx="10376282" cy="653598"/>
          </a:xfrm>
          <a:prstGeom prst="rect">
            <a:avLst/>
          </a:prstGeom>
        </p:spPr>
      </p:pic>
      <p:sp>
        <p:nvSpPr>
          <p:cNvPr id="27" name="TextBox 26">
            <a:extLst>
              <a:ext uri="{FF2B5EF4-FFF2-40B4-BE49-F238E27FC236}">
                <a16:creationId xmlns:a16="http://schemas.microsoft.com/office/drawing/2014/main" id="{54D42B5C-D807-46B2-AD63-3C4BD62EC7F8}"/>
              </a:ext>
            </a:extLst>
          </p:cNvPr>
          <p:cNvSpPr txBox="1"/>
          <p:nvPr/>
        </p:nvSpPr>
        <p:spPr>
          <a:xfrm>
            <a:off x="179512" y="195486"/>
            <a:ext cx="1791528" cy="261610"/>
          </a:xfrm>
          <a:prstGeom prst="rect">
            <a:avLst/>
          </a:prstGeom>
          <a:noFill/>
        </p:spPr>
        <p:txBody>
          <a:bodyPr wrap="square" rtlCol="0">
            <a:spAutoFit/>
          </a:bodyPr>
          <a:lstStyle/>
          <a:p>
            <a:r>
              <a:rPr lang="en-US" sz="1100" b="0" i="0">
                <a:solidFill>
                  <a:schemeClr val="bg1"/>
                </a:solidFill>
                <a:latin typeface="Gotham Book" panose="02000603040000020004" pitchFamily="2" charset="0"/>
              </a:rPr>
              <a:t>Professional Standards</a:t>
            </a:r>
          </a:p>
        </p:txBody>
      </p:sp>
      <p:pic>
        <p:nvPicPr>
          <p:cNvPr id="11" name="Graphic 10">
            <a:extLst>
              <a:ext uri="{FF2B5EF4-FFF2-40B4-BE49-F238E27FC236}">
                <a16:creationId xmlns:a16="http://schemas.microsoft.com/office/drawing/2014/main" id="{49FC68A9-9E75-4104-9B45-03319BCE62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337" y="177148"/>
            <a:ext cx="7403519" cy="491439"/>
          </a:xfrm>
          <a:prstGeom prst="rect">
            <a:avLst/>
          </a:prstGeom>
        </p:spPr>
      </p:pic>
      <p:sp>
        <p:nvSpPr>
          <p:cNvPr id="12" name="TextBox 11">
            <a:extLst>
              <a:ext uri="{FF2B5EF4-FFF2-40B4-BE49-F238E27FC236}">
                <a16:creationId xmlns:a16="http://schemas.microsoft.com/office/drawing/2014/main" id="{DE4A56B6-D62C-4D5F-A672-26961090CFA8}"/>
              </a:ext>
            </a:extLst>
          </p:cNvPr>
          <p:cNvSpPr txBox="1"/>
          <p:nvPr/>
        </p:nvSpPr>
        <p:spPr>
          <a:xfrm>
            <a:off x="2825986" y="233315"/>
            <a:ext cx="7403518" cy="400110"/>
          </a:xfrm>
          <a:prstGeom prst="rect">
            <a:avLst/>
          </a:prstGeom>
          <a:noFill/>
        </p:spPr>
        <p:txBody>
          <a:bodyPr wrap="square" rtlCol="0">
            <a:spAutoFit/>
          </a:bodyPr>
          <a:lstStyle/>
          <a:p>
            <a:r>
              <a:rPr lang="en-US" sz="2000" b="0" i="0">
                <a:solidFill>
                  <a:schemeClr val="bg1"/>
                </a:solidFill>
                <a:latin typeface="Arial" panose="020B0604020202020204" pitchFamily="34" charset="0"/>
                <a:cs typeface="Arial" panose="020B0604020202020204" pitchFamily="34" charset="0"/>
              </a:rPr>
              <a:t>Professional Standards Framework Focus</a:t>
            </a:r>
            <a:endParaRPr lang="en-US" sz="1400" b="0" i="0">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5EB32CC8-8671-490F-B420-8FE68E50BA9A}"/>
              </a:ext>
            </a:extLst>
          </p:cNvPr>
          <p:cNvSpPr/>
          <p:nvPr/>
        </p:nvSpPr>
        <p:spPr>
          <a:xfrm>
            <a:off x="432000" y="849083"/>
            <a:ext cx="8280000" cy="525600"/>
          </a:xfrm>
          <a:prstGeom prst="roundRect">
            <a:avLst/>
          </a:prstGeom>
          <a:solidFill>
            <a:srgbClr val="007B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AU" sz="1200">
                <a:solidFill>
                  <a:prstClr val="white"/>
                </a:solidFill>
                <a:latin typeface="+mj-lt"/>
                <a:ea typeface="+mn-lt"/>
                <a:cs typeface="Arial"/>
              </a:rPr>
              <a:t>The Professional Standards encompass the practices, skills, knowledge and behaviours that are critical for claims management teams to promote professional growth and aspiration towards industry best practice. </a:t>
            </a:r>
          </a:p>
        </p:txBody>
      </p:sp>
      <p:grpSp>
        <p:nvGrpSpPr>
          <p:cNvPr id="71" name="Group 70">
            <a:extLst>
              <a:ext uri="{FF2B5EF4-FFF2-40B4-BE49-F238E27FC236}">
                <a16:creationId xmlns:a16="http://schemas.microsoft.com/office/drawing/2014/main" id="{2E431514-D0A2-4210-ACAC-AB288E8A618B}"/>
              </a:ext>
            </a:extLst>
          </p:cNvPr>
          <p:cNvGrpSpPr/>
          <p:nvPr/>
        </p:nvGrpSpPr>
        <p:grpSpPr>
          <a:xfrm>
            <a:off x="763194" y="1495334"/>
            <a:ext cx="7617591" cy="2973326"/>
            <a:chOff x="1026196" y="1495334"/>
            <a:chExt cx="7617591" cy="2973326"/>
          </a:xfrm>
        </p:grpSpPr>
        <p:grpSp>
          <p:nvGrpSpPr>
            <p:cNvPr id="72" name="Group 71">
              <a:extLst>
                <a:ext uri="{FF2B5EF4-FFF2-40B4-BE49-F238E27FC236}">
                  <a16:creationId xmlns:a16="http://schemas.microsoft.com/office/drawing/2014/main" id="{6E96BABD-8823-4AC5-823B-1328B4CB2E08}"/>
                </a:ext>
              </a:extLst>
            </p:cNvPr>
            <p:cNvGrpSpPr/>
            <p:nvPr/>
          </p:nvGrpSpPr>
          <p:grpSpPr>
            <a:xfrm>
              <a:off x="1026196" y="2529513"/>
              <a:ext cx="7577807" cy="1939147"/>
              <a:chOff x="1900499" y="3957066"/>
              <a:chExt cx="8390105" cy="2142291"/>
            </a:xfrm>
          </p:grpSpPr>
          <p:sp>
            <p:nvSpPr>
              <p:cNvPr id="175" name="object 43">
                <a:extLst>
                  <a:ext uri="{FF2B5EF4-FFF2-40B4-BE49-F238E27FC236}">
                    <a16:creationId xmlns:a16="http://schemas.microsoft.com/office/drawing/2014/main" id="{FAB46F4E-4361-4B24-9829-9E76968059DA}"/>
                  </a:ext>
                </a:extLst>
              </p:cNvPr>
              <p:cNvSpPr txBox="1"/>
              <p:nvPr/>
            </p:nvSpPr>
            <p:spPr>
              <a:xfrm>
                <a:off x="2080700" y="3957066"/>
                <a:ext cx="1037625" cy="402782"/>
              </a:xfrm>
              <a:prstGeom prst="rect">
                <a:avLst/>
              </a:prstGeom>
            </p:spPr>
            <p:txBody>
              <a:bodyPr vert="horz" wrap="square" lIns="0" tIns="8637" rIns="0" bIns="0" rtlCol="0">
                <a:spAutoFit/>
              </a:bodyPr>
              <a:lstStyle/>
              <a:p>
                <a:pPr marL="8637" marR="3455" indent="139491" algn="ctr" defTabSz="621884">
                  <a:lnSpc>
                    <a:spcPct val="114799"/>
                  </a:lnSpc>
                  <a:spcBef>
                    <a:spcPts val="68"/>
                  </a:spcBef>
                  <a:defRPr/>
                </a:pPr>
                <a:r>
                  <a:rPr sz="1050" kern="0" spc="-7">
                    <a:solidFill>
                      <a:sysClr val="windowText" lastClr="000000"/>
                    </a:solidFill>
                    <a:uFill>
                      <a:solidFill>
                        <a:srgbClr val="000000"/>
                      </a:solidFill>
                    </a:uFill>
                    <a:latin typeface="Arial"/>
                    <a:cs typeface="Verdana"/>
                  </a:rPr>
                  <a:t>Positive</a:t>
                </a:r>
                <a:r>
                  <a:rPr sz="1050" kern="0" spc="-7">
                    <a:solidFill>
                      <a:sysClr val="windowText" lastClr="000000"/>
                    </a:solidFill>
                    <a:latin typeface="Arial"/>
                    <a:cs typeface="Verdana"/>
                  </a:rPr>
                  <a:t> </a:t>
                </a:r>
                <a:r>
                  <a:rPr sz="1050" kern="0" spc="-7">
                    <a:solidFill>
                      <a:sysClr val="windowText" lastClr="000000"/>
                    </a:solidFill>
                    <a:uFill>
                      <a:solidFill>
                        <a:srgbClr val="000000"/>
                      </a:solidFill>
                    </a:uFill>
                    <a:latin typeface="Arial"/>
                    <a:cs typeface="Verdana"/>
                  </a:rPr>
                  <a:t>Connections</a:t>
                </a:r>
                <a:endParaRPr sz="1050" kern="0">
                  <a:solidFill>
                    <a:sysClr val="windowText" lastClr="000000"/>
                  </a:solidFill>
                  <a:latin typeface="Arial"/>
                  <a:cs typeface="Verdana"/>
                </a:endParaRPr>
              </a:p>
            </p:txBody>
          </p:sp>
          <p:sp>
            <p:nvSpPr>
              <p:cNvPr id="176" name="object 44">
                <a:extLst>
                  <a:ext uri="{FF2B5EF4-FFF2-40B4-BE49-F238E27FC236}">
                    <a16:creationId xmlns:a16="http://schemas.microsoft.com/office/drawing/2014/main" id="{2450E703-4C51-47A1-9229-614A06D492CE}"/>
                  </a:ext>
                </a:extLst>
              </p:cNvPr>
              <p:cNvSpPr/>
              <p:nvPr/>
            </p:nvSpPr>
            <p:spPr>
              <a:xfrm>
                <a:off x="1900499" y="4545797"/>
                <a:ext cx="1398663" cy="1553559"/>
              </a:xfrm>
              <a:custGeom>
                <a:avLst/>
                <a:gdLst/>
                <a:ahLst/>
                <a:cxnLst/>
                <a:rect l="l" t="t" r="r" b="b"/>
                <a:pathLst>
                  <a:path w="1542414" h="1713229">
                    <a:moveTo>
                      <a:pt x="1398003" y="0"/>
                    </a:moveTo>
                    <a:lnTo>
                      <a:pt x="144005" y="0"/>
                    </a:lnTo>
                    <a:lnTo>
                      <a:pt x="98490" y="7340"/>
                    </a:lnTo>
                    <a:lnTo>
                      <a:pt x="58959" y="27782"/>
                    </a:lnTo>
                    <a:lnTo>
                      <a:pt x="27785" y="58954"/>
                    </a:lnTo>
                    <a:lnTo>
                      <a:pt x="7341" y="98485"/>
                    </a:lnTo>
                    <a:lnTo>
                      <a:pt x="0" y="144005"/>
                    </a:lnTo>
                    <a:lnTo>
                      <a:pt x="0" y="1569199"/>
                    </a:lnTo>
                    <a:lnTo>
                      <a:pt x="7341" y="1614714"/>
                    </a:lnTo>
                    <a:lnTo>
                      <a:pt x="27785" y="1654245"/>
                    </a:lnTo>
                    <a:lnTo>
                      <a:pt x="58959" y="1685418"/>
                    </a:lnTo>
                    <a:lnTo>
                      <a:pt x="98490" y="1705862"/>
                    </a:lnTo>
                    <a:lnTo>
                      <a:pt x="144005" y="1713204"/>
                    </a:lnTo>
                    <a:lnTo>
                      <a:pt x="1398003" y="1713204"/>
                    </a:lnTo>
                    <a:lnTo>
                      <a:pt x="1443518" y="1705862"/>
                    </a:lnTo>
                    <a:lnTo>
                      <a:pt x="1483049" y="1685418"/>
                    </a:lnTo>
                    <a:lnTo>
                      <a:pt x="1514222" y="1654245"/>
                    </a:lnTo>
                    <a:lnTo>
                      <a:pt x="1534666" y="1614714"/>
                    </a:lnTo>
                    <a:lnTo>
                      <a:pt x="1542008" y="1569199"/>
                    </a:lnTo>
                    <a:lnTo>
                      <a:pt x="1542008" y="144005"/>
                    </a:lnTo>
                    <a:lnTo>
                      <a:pt x="1534666" y="98485"/>
                    </a:lnTo>
                    <a:lnTo>
                      <a:pt x="1514222" y="58954"/>
                    </a:lnTo>
                    <a:lnTo>
                      <a:pt x="1483049" y="27782"/>
                    </a:lnTo>
                    <a:lnTo>
                      <a:pt x="1443518" y="7340"/>
                    </a:lnTo>
                    <a:lnTo>
                      <a:pt x="1398003" y="0"/>
                    </a:lnTo>
                    <a:close/>
                  </a:path>
                </a:pathLst>
              </a:custGeom>
              <a:solidFill>
                <a:srgbClr val="D8EBEC"/>
              </a:solidFill>
            </p:spPr>
            <p:txBody>
              <a:bodyPr wrap="square" lIns="0" tIns="0" rIns="0" bIns="0" rtlCol="0"/>
              <a:lstStyle/>
              <a:p>
                <a:pPr defTabSz="621884">
                  <a:defRPr/>
                </a:pPr>
                <a:endParaRPr sz="825" kern="0">
                  <a:solidFill>
                    <a:sysClr val="windowText" lastClr="000000"/>
                  </a:solidFill>
                  <a:latin typeface="Arial"/>
                </a:endParaRPr>
              </a:p>
            </p:txBody>
          </p:sp>
          <p:sp>
            <p:nvSpPr>
              <p:cNvPr id="177" name="object 45">
                <a:extLst>
                  <a:ext uri="{FF2B5EF4-FFF2-40B4-BE49-F238E27FC236}">
                    <a16:creationId xmlns:a16="http://schemas.microsoft.com/office/drawing/2014/main" id="{9FB04E91-1640-46E7-9142-4158DC110096}"/>
                  </a:ext>
                </a:extLst>
              </p:cNvPr>
              <p:cNvSpPr txBox="1"/>
              <p:nvPr/>
            </p:nvSpPr>
            <p:spPr>
              <a:xfrm>
                <a:off x="2065633" y="4670618"/>
                <a:ext cx="994439" cy="795717"/>
              </a:xfrm>
              <a:prstGeom prst="rect">
                <a:avLst/>
              </a:prstGeom>
            </p:spPr>
            <p:txBody>
              <a:bodyPr vert="horz" wrap="square" lIns="0" tIns="8637" rIns="0" bIns="0" rtlCol="0">
                <a:spAutoFit/>
              </a:bodyPr>
              <a:lstStyle/>
              <a:p>
                <a:pPr marL="8637" marR="3455" defTabSz="621884">
                  <a:lnSpc>
                    <a:spcPct val="113999"/>
                  </a:lnSpc>
                  <a:spcBef>
                    <a:spcPts val="68"/>
                  </a:spcBef>
                  <a:defRPr/>
                </a:pPr>
                <a:r>
                  <a:rPr sz="825" kern="0">
                    <a:solidFill>
                      <a:sysClr val="windowText" lastClr="000000"/>
                    </a:solidFill>
                    <a:latin typeface="Arial"/>
                    <a:cs typeface="Verdana"/>
                  </a:rPr>
                  <a:t>We</a:t>
                </a:r>
                <a:r>
                  <a:rPr sz="825" kern="0" spc="-14">
                    <a:solidFill>
                      <a:sysClr val="windowText" lastClr="000000"/>
                    </a:solidFill>
                    <a:latin typeface="Arial"/>
                    <a:cs typeface="Verdana"/>
                  </a:rPr>
                  <a:t> </a:t>
                </a:r>
                <a:r>
                  <a:rPr sz="825" kern="0" spc="-7">
                    <a:solidFill>
                      <a:sysClr val="windowText" lastClr="000000"/>
                    </a:solidFill>
                    <a:latin typeface="Arial"/>
                    <a:cs typeface="Verdana"/>
                  </a:rPr>
                  <a:t>collaborate </a:t>
                </a:r>
                <a:r>
                  <a:rPr sz="825" kern="0">
                    <a:solidFill>
                      <a:sysClr val="windowText" lastClr="000000"/>
                    </a:solidFill>
                    <a:latin typeface="Arial"/>
                    <a:cs typeface="Verdana"/>
                  </a:rPr>
                  <a:t>and</a:t>
                </a:r>
                <a:r>
                  <a:rPr sz="825" kern="0" spc="-34">
                    <a:solidFill>
                      <a:sysClr val="windowText" lastClr="000000"/>
                    </a:solidFill>
                    <a:latin typeface="Arial"/>
                    <a:cs typeface="Verdana"/>
                  </a:rPr>
                  <a:t> </a:t>
                </a:r>
                <a:r>
                  <a:rPr sz="825" kern="0" spc="-7">
                    <a:solidFill>
                      <a:sysClr val="windowText" lastClr="000000"/>
                    </a:solidFill>
                    <a:latin typeface="Arial"/>
                    <a:cs typeface="Verdana"/>
                  </a:rPr>
                  <a:t>communicate </a:t>
                </a:r>
                <a:r>
                  <a:rPr sz="825" kern="0">
                    <a:solidFill>
                      <a:sysClr val="windowText" lastClr="000000"/>
                    </a:solidFill>
                    <a:latin typeface="Arial"/>
                    <a:cs typeface="Verdana"/>
                  </a:rPr>
                  <a:t>openly</a:t>
                </a:r>
                <a:r>
                  <a:rPr sz="825" kern="0" spc="-14">
                    <a:solidFill>
                      <a:sysClr val="windowText" lastClr="000000"/>
                    </a:solidFill>
                    <a:latin typeface="Arial"/>
                    <a:cs typeface="Verdana"/>
                  </a:rPr>
                  <a:t> </a:t>
                </a:r>
                <a:r>
                  <a:rPr sz="825" kern="0" spc="-17">
                    <a:solidFill>
                      <a:sysClr val="windowText" lastClr="000000"/>
                    </a:solidFill>
                    <a:latin typeface="Arial"/>
                    <a:cs typeface="Verdana"/>
                  </a:rPr>
                  <a:t>to</a:t>
                </a:r>
                <a:endParaRPr sz="825" kern="0">
                  <a:solidFill>
                    <a:sysClr val="windowText" lastClr="000000"/>
                  </a:solidFill>
                  <a:latin typeface="Arial"/>
                  <a:cs typeface="Verdana"/>
                </a:endParaRPr>
              </a:p>
              <a:p>
                <a:pPr marL="8637" marR="133878" defTabSz="621884">
                  <a:lnSpc>
                    <a:spcPct val="113999"/>
                  </a:lnSpc>
                  <a:defRPr/>
                </a:pPr>
                <a:r>
                  <a:rPr sz="825" kern="0" spc="-7">
                    <a:solidFill>
                      <a:sysClr val="windowText" lastClr="000000"/>
                    </a:solidFill>
                    <a:latin typeface="Arial"/>
                    <a:cs typeface="Verdana"/>
                  </a:rPr>
                  <a:t>create</a:t>
                </a:r>
                <a:r>
                  <a:rPr sz="825" kern="0" spc="-34">
                    <a:solidFill>
                      <a:sysClr val="windowText" lastClr="000000"/>
                    </a:solidFill>
                    <a:latin typeface="Arial"/>
                    <a:cs typeface="Verdana"/>
                  </a:rPr>
                  <a:t> </a:t>
                </a:r>
                <a:r>
                  <a:rPr sz="825" kern="0" spc="-7">
                    <a:solidFill>
                      <a:sysClr val="windowText" lastClr="000000"/>
                    </a:solidFill>
                    <a:latin typeface="Arial"/>
                    <a:cs typeface="Verdana"/>
                  </a:rPr>
                  <a:t>positive experiences.</a:t>
                </a:r>
                <a:endParaRPr sz="825" kern="0">
                  <a:solidFill>
                    <a:sysClr val="windowText" lastClr="000000"/>
                  </a:solidFill>
                  <a:latin typeface="Arial"/>
                  <a:cs typeface="Verdana"/>
                </a:endParaRPr>
              </a:p>
            </p:txBody>
          </p:sp>
          <p:grpSp>
            <p:nvGrpSpPr>
              <p:cNvPr id="178" name="object 46">
                <a:extLst>
                  <a:ext uri="{FF2B5EF4-FFF2-40B4-BE49-F238E27FC236}">
                    <a16:creationId xmlns:a16="http://schemas.microsoft.com/office/drawing/2014/main" id="{D8202E14-6FDE-40D9-A7DA-F3D8718FBB3C}"/>
                  </a:ext>
                </a:extLst>
              </p:cNvPr>
              <p:cNvGrpSpPr/>
              <p:nvPr/>
            </p:nvGrpSpPr>
            <p:grpSpPr>
              <a:xfrm>
                <a:off x="1900499" y="4545797"/>
                <a:ext cx="2796952" cy="1553559"/>
                <a:chOff x="719994" y="5013004"/>
                <a:chExt cx="3084415" cy="1713230"/>
              </a:xfrm>
            </p:grpSpPr>
            <p:sp>
              <p:nvSpPr>
                <p:cNvPr id="209" name="object 47">
                  <a:extLst>
                    <a:ext uri="{FF2B5EF4-FFF2-40B4-BE49-F238E27FC236}">
                      <a16:creationId xmlns:a16="http://schemas.microsoft.com/office/drawing/2014/main" id="{0C286146-AB29-48D9-89D1-ED4506F809C1}"/>
                    </a:ext>
                  </a:extLst>
                </p:cNvPr>
                <p:cNvSpPr/>
                <p:nvPr/>
              </p:nvSpPr>
              <p:spPr>
                <a:xfrm>
                  <a:off x="719994" y="5013004"/>
                  <a:ext cx="1542415" cy="1713230"/>
                </a:xfrm>
                <a:custGeom>
                  <a:avLst/>
                  <a:gdLst/>
                  <a:ahLst/>
                  <a:cxnLst/>
                  <a:rect l="l" t="t" r="r" b="b"/>
                  <a:pathLst>
                    <a:path w="1542414" h="1713229">
                      <a:moveTo>
                        <a:pt x="144005" y="0"/>
                      </a:moveTo>
                      <a:lnTo>
                        <a:pt x="98490" y="7340"/>
                      </a:lnTo>
                      <a:lnTo>
                        <a:pt x="58959" y="27782"/>
                      </a:lnTo>
                      <a:lnTo>
                        <a:pt x="27785" y="58954"/>
                      </a:lnTo>
                      <a:lnTo>
                        <a:pt x="7341" y="98485"/>
                      </a:lnTo>
                      <a:lnTo>
                        <a:pt x="0" y="144005"/>
                      </a:lnTo>
                      <a:lnTo>
                        <a:pt x="0" y="1569199"/>
                      </a:lnTo>
                      <a:lnTo>
                        <a:pt x="7341" y="1614714"/>
                      </a:lnTo>
                      <a:lnTo>
                        <a:pt x="27785" y="1654245"/>
                      </a:lnTo>
                      <a:lnTo>
                        <a:pt x="58959" y="1685418"/>
                      </a:lnTo>
                      <a:lnTo>
                        <a:pt x="98490" y="1705862"/>
                      </a:lnTo>
                      <a:lnTo>
                        <a:pt x="144005" y="1713204"/>
                      </a:lnTo>
                      <a:lnTo>
                        <a:pt x="1398003" y="1713204"/>
                      </a:lnTo>
                      <a:lnTo>
                        <a:pt x="1443518" y="1705862"/>
                      </a:lnTo>
                      <a:lnTo>
                        <a:pt x="1483049" y="1685418"/>
                      </a:lnTo>
                      <a:lnTo>
                        <a:pt x="1514222" y="1654245"/>
                      </a:lnTo>
                      <a:lnTo>
                        <a:pt x="1534666" y="1614714"/>
                      </a:lnTo>
                      <a:lnTo>
                        <a:pt x="1542008" y="1569199"/>
                      </a:lnTo>
                      <a:lnTo>
                        <a:pt x="1542008" y="144005"/>
                      </a:lnTo>
                      <a:lnTo>
                        <a:pt x="1534666" y="98485"/>
                      </a:lnTo>
                      <a:lnTo>
                        <a:pt x="1514222" y="58954"/>
                      </a:lnTo>
                      <a:lnTo>
                        <a:pt x="1483049" y="27782"/>
                      </a:lnTo>
                      <a:lnTo>
                        <a:pt x="1443518" y="7340"/>
                      </a:lnTo>
                      <a:lnTo>
                        <a:pt x="1398003" y="0"/>
                      </a:lnTo>
                      <a:lnTo>
                        <a:pt x="144005" y="0"/>
                      </a:lnTo>
                      <a:close/>
                    </a:path>
                  </a:pathLst>
                </a:custGeom>
                <a:ln w="101600">
                  <a:solidFill>
                    <a:srgbClr val="FFFFFF"/>
                  </a:solidFill>
                </a:ln>
              </p:spPr>
              <p:txBody>
                <a:bodyPr wrap="square" lIns="0" tIns="0" rIns="0" bIns="0" rtlCol="0"/>
                <a:lstStyle/>
                <a:p>
                  <a:pPr defTabSz="621884">
                    <a:defRPr/>
                  </a:pPr>
                  <a:endParaRPr sz="825" kern="0">
                    <a:solidFill>
                      <a:sysClr val="windowText" lastClr="000000"/>
                    </a:solidFill>
                    <a:latin typeface="Arial"/>
                  </a:endParaRPr>
                </a:p>
              </p:txBody>
            </p:sp>
            <p:sp>
              <p:nvSpPr>
                <p:cNvPr id="210" name="object 48">
                  <a:extLst>
                    <a:ext uri="{FF2B5EF4-FFF2-40B4-BE49-F238E27FC236}">
                      <a16:creationId xmlns:a16="http://schemas.microsoft.com/office/drawing/2014/main" id="{1D0B002C-CC11-4661-8CCC-BC5074E67495}"/>
                    </a:ext>
                  </a:extLst>
                </p:cNvPr>
                <p:cNvSpPr/>
                <p:nvPr/>
              </p:nvSpPr>
              <p:spPr>
                <a:xfrm>
                  <a:off x="2261994" y="5013004"/>
                  <a:ext cx="1542415" cy="1713230"/>
                </a:xfrm>
                <a:custGeom>
                  <a:avLst/>
                  <a:gdLst/>
                  <a:ahLst/>
                  <a:cxnLst/>
                  <a:rect l="l" t="t" r="r" b="b"/>
                  <a:pathLst>
                    <a:path w="1542414" h="1713229">
                      <a:moveTo>
                        <a:pt x="1398003" y="0"/>
                      </a:moveTo>
                      <a:lnTo>
                        <a:pt x="144005" y="0"/>
                      </a:lnTo>
                      <a:lnTo>
                        <a:pt x="98490" y="7340"/>
                      </a:lnTo>
                      <a:lnTo>
                        <a:pt x="58959" y="27782"/>
                      </a:lnTo>
                      <a:lnTo>
                        <a:pt x="27785" y="58954"/>
                      </a:lnTo>
                      <a:lnTo>
                        <a:pt x="7341" y="98485"/>
                      </a:lnTo>
                      <a:lnTo>
                        <a:pt x="0" y="144005"/>
                      </a:lnTo>
                      <a:lnTo>
                        <a:pt x="0" y="1569199"/>
                      </a:lnTo>
                      <a:lnTo>
                        <a:pt x="7341" y="1614714"/>
                      </a:lnTo>
                      <a:lnTo>
                        <a:pt x="27785" y="1654245"/>
                      </a:lnTo>
                      <a:lnTo>
                        <a:pt x="58959" y="1685418"/>
                      </a:lnTo>
                      <a:lnTo>
                        <a:pt x="98490" y="1705862"/>
                      </a:lnTo>
                      <a:lnTo>
                        <a:pt x="144005" y="1713204"/>
                      </a:lnTo>
                      <a:lnTo>
                        <a:pt x="1398003" y="1713204"/>
                      </a:lnTo>
                      <a:lnTo>
                        <a:pt x="1443518" y="1705862"/>
                      </a:lnTo>
                      <a:lnTo>
                        <a:pt x="1483049" y="1685418"/>
                      </a:lnTo>
                      <a:lnTo>
                        <a:pt x="1514222" y="1654245"/>
                      </a:lnTo>
                      <a:lnTo>
                        <a:pt x="1534666" y="1614714"/>
                      </a:lnTo>
                      <a:lnTo>
                        <a:pt x="1542008" y="1569199"/>
                      </a:lnTo>
                      <a:lnTo>
                        <a:pt x="1542008" y="144005"/>
                      </a:lnTo>
                      <a:lnTo>
                        <a:pt x="1534666" y="98485"/>
                      </a:lnTo>
                      <a:lnTo>
                        <a:pt x="1514222" y="58954"/>
                      </a:lnTo>
                      <a:lnTo>
                        <a:pt x="1483049" y="27782"/>
                      </a:lnTo>
                      <a:lnTo>
                        <a:pt x="1443518" y="7340"/>
                      </a:lnTo>
                      <a:lnTo>
                        <a:pt x="1398003" y="0"/>
                      </a:lnTo>
                      <a:close/>
                    </a:path>
                  </a:pathLst>
                </a:custGeom>
                <a:solidFill>
                  <a:srgbClr val="D8F1FA"/>
                </a:solidFill>
              </p:spPr>
              <p:txBody>
                <a:bodyPr wrap="square" lIns="0" tIns="0" rIns="0" bIns="0" rtlCol="0"/>
                <a:lstStyle/>
                <a:p>
                  <a:pPr defTabSz="621884">
                    <a:defRPr/>
                  </a:pPr>
                  <a:endParaRPr sz="825" kern="0">
                    <a:solidFill>
                      <a:sysClr val="windowText" lastClr="000000"/>
                    </a:solidFill>
                    <a:latin typeface="Arial"/>
                  </a:endParaRPr>
                </a:p>
              </p:txBody>
            </p:sp>
          </p:grpSp>
          <p:sp>
            <p:nvSpPr>
              <p:cNvPr id="179" name="object 49">
                <a:extLst>
                  <a:ext uri="{FF2B5EF4-FFF2-40B4-BE49-F238E27FC236}">
                    <a16:creationId xmlns:a16="http://schemas.microsoft.com/office/drawing/2014/main" id="{3BB6E54C-4554-4B8C-83A6-1B6F0A99882A}"/>
                  </a:ext>
                </a:extLst>
              </p:cNvPr>
              <p:cNvSpPr txBox="1"/>
              <p:nvPr/>
            </p:nvSpPr>
            <p:spPr>
              <a:xfrm>
                <a:off x="3460565" y="3957066"/>
                <a:ext cx="1071468" cy="416949"/>
              </a:xfrm>
              <a:prstGeom prst="rect">
                <a:avLst/>
              </a:prstGeom>
            </p:spPr>
            <p:txBody>
              <a:bodyPr vert="horz" wrap="square" lIns="0" tIns="8637" rIns="0" bIns="0" rtlCol="0">
                <a:spAutoFit/>
              </a:bodyPr>
              <a:lstStyle/>
              <a:p>
                <a:pPr marL="117035" marR="3455" indent="-108830" algn="ctr" defTabSz="621884">
                  <a:lnSpc>
                    <a:spcPct val="114799"/>
                  </a:lnSpc>
                  <a:spcBef>
                    <a:spcPts val="68"/>
                  </a:spcBef>
                  <a:defRPr/>
                </a:pPr>
                <a:r>
                  <a:rPr sz="1050" kern="0" spc="-7">
                    <a:solidFill>
                      <a:sysClr val="windowText" lastClr="000000"/>
                    </a:solidFill>
                    <a:uFill>
                      <a:solidFill>
                        <a:srgbClr val="000000"/>
                      </a:solidFill>
                    </a:uFill>
                    <a:latin typeface="Arial"/>
                    <a:cs typeface="Verdana"/>
                  </a:rPr>
                  <a:t>Empower</a:t>
                </a:r>
                <a:r>
                  <a:rPr lang="en-AU" sz="1050" kern="0" spc="-7">
                    <a:solidFill>
                      <a:sysClr val="windowText" lastClr="000000"/>
                    </a:solidFill>
                    <a:uFill>
                      <a:solidFill>
                        <a:srgbClr val="000000"/>
                      </a:solidFill>
                    </a:uFill>
                    <a:latin typeface="Arial"/>
                    <a:cs typeface="Verdana"/>
                  </a:rPr>
                  <a:t>ed</a:t>
                </a:r>
              </a:p>
              <a:p>
                <a:pPr marL="117035" marR="3455" indent="-108830" algn="ctr" defTabSz="621884">
                  <a:lnSpc>
                    <a:spcPct val="114799"/>
                  </a:lnSpc>
                  <a:spcBef>
                    <a:spcPts val="68"/>
                  </a:spcBef>
                  <a:defRPr/>
                </a:pPr>
                <a:r>
                  <a:rPr sz="1050" kern="0" spc="-7">
                    <a:solidFill>
                      <a:sysClr val="windowText" lastClr="000000"/>
                    </a:solidFill>
                    <a:uFill>
                      <a:solidFill>
                        <a:srgbClr val="000000"/>
                      </a:solidFill>
                    </a:uFill>
                    <a:latin typeface="Arial"/>
                    <a:cs typeface="Verdana"/>
                  </a:rPr>
                  <a:t>Leadership</a:t>
                </a:r>
                <a:endParaRPr sz="1050" kern="0">
                  <a:solidFill>
                    <a:sysClr val="windowText" lastClr="000000"/>
                  </a:solidFill>
                  <a:latin typeface="Arial"/>
                  <a:cs typeface="Verdana"/>
                </a:endParaRPr>
              </a:p>
            </p:txBody>
          </p:sp>
          <p:sp>
            <p:nvSpPr>
              <p:cNvPr id="180" name="object 50">
                <a:extLst>
                  <a:ext uri="{FF2B5EF4-FFF2-40B4-BE49-F238E27FC236}">
                    <a16:creationId xmlns:a16="http://schemas.microsoft.com/office/drawing/2014/main" id="{31A52F6F-E5C4-4FF3-8372-ACE7C43AE8A3}"/>
                  </a:ext>
                </a:extLst>
              </p:cNvPr>
              <p:cNvSpPr txBox="1"/>
              <p:nvPr/>
            </p:nvSpPr>
            <p:spPr>
              <a:xfrm>
                <a:off x="3463921" y="4670618"/>
                <a:ext cx="1057779" cy="795717"/>
              </a:xfrm>
              <a:prstGeom prst="rect">
                <a:avLst/>
              </a:prstGeom>
            </p:spPr>
            <p:txBody>
              <a:bodyPr vert="horz" wrap="square" lIns="0" tIns="8637" rIns="0" bIns="0" rtlCol="0" anchor="t">
                <a:spAutoFit/>
              </a:bodyPr>
              <a:lstStyle/>
              <a:p>
                <a:pPr marL="8573" marR="3334" defTabSz="621884">
                  <a:lnSpc>
                    <a:spcPct val="113999"/>
                  </a:lnSpc>
                  <a:spcBef>
                    <a:spcPts val="68"/>
                  </a:spcBef>
                  <a:defRPr/>
                </a:pPr>
                <a:r>
                  <a:rPr sz="825" kern="0">
                    <a:solidFill>
                      <a:prstClr val="black"/>
                    </a:solidFill>
                    <a:latin typeface="Arial"/>
                    <a:cs typeface="Verdana"/>
                  </a:rPr>
                  <a:t>We</a:t>
                </a:r>
                <a:r>
                  <a:rPr sz="825" kern="0" spc="-31">
                    <a:solidFill>
                      <a:prstClr val="black"/>
                    </a:solidFill>
                    <a:latin typeface="Arial"/>
                    <a:cs typeface="Verdana"/>
                  </a:rPr>
                  <a:t> </a:t>
                </a:r>
                <a:r>
                  <a:rPr sz="825" kern="0" spc="-7">
                    <a:solidFill>
                      <a:prstClr val="black"/>
                    </a:solidFill>
                    <a:latin typeface="Arial"/>
                    <a:cs typeface="Verdana"/>
                  </a:rPr>
                  <a:t>inspire</a:t>
                </a:r>
                <a:r>
                  <a:rPr sz="825" kern="0" spc="-27">
                    <a:solidFill>
                      <a:prstClr val="black"/>
                    </a:solidFill>
                    <a:latin typeface="Arial"/>
                    <a:cs typeface="Verdana"/>
                  </a:rPr>
                  <a:t> </a:t>
                </a:r>
                <a:r>
                  <a:rPr sz="825" kern="0" spc="-17">
                    <a:solidFill>
                      <a:prstClr val="black"/>
                    </a:solidFill>
                    <a:latin typeface="Arial"/>
                    <a:cs typeface="Verdana"/>
                  </a:rPr>
                  <a:t>and </a:t>
                </a:r>
                <a:r>
                  <a:rPr sz="825" kern="0">
                    <a:solidFill>
                      <a:prstClr val="black"/>
                    </a:solidFill>
                    <a:latin typeface="Arial"/>
                    <a:cs typeface="Verdana"/>
                  </a:rPr>
                  <a:t>empower</a:t>
                </a:r>
                <a:r>
                  <a:rPr sz="825" kern="0" spc="-51">
                    <a:solidFill>
                      <a:prstClr val="black"/>
                    </a:solidFill>
                    <a:latin typeface="Arial"/>
                    <a:cs typeface="Verdana"/>
                  </a:rPr>
                  <a:t> </a:t>
                </a:r>
                <a:r>
                  <a:rPr sz="825" kern="0">
                    <a:solidFill>
                      <a:prstClr val="black"/>
                    </a:solidFill>
                    <a:latin typeface="Arial"/>
                    <a:cs typeface="Verdana"/>
                  </a:rPr>
                  <a:t>others</a:t>
                </a:r>
                <a:r>
                  <a:rPr sz="825" kern="0" spc="-47">
                    <a:solidFill>
                      <a:prstClr val="black"/>
                    </a:solidFill>
                    <a:latin typeface="Arial"/>
                    <a:cs typeface="Verdana"/>
                  </a:rPr>
                  <a:t> </a:t>
                </a:r>
                <a:r>
                  <a:rPr sz="825" kern="0" spc="-17">
                    <a:solidFill>
                      <a:prstClr val="black"/>
                    </a:solidFill>
                    <a:latin typeface="Arial"/>
                    <a:cs typeface="Verdana"/>
                  </a:rPr>
                  <a:t>to </a:t>
                </a:r>
                <a:r>
                  <a:rPr sz="825" kern="0" spc="-14" err="1">
                    <a:solidFill>
                      <a:prstClr val="black"/>
                    </a:solidFill>
                    <a:latin typeface="Arial"/>
                    <a:cs typeface="Verdana"/>
                  </a:rPr>
                  <a:t>maximise</a:t>
                </a:r>
                <a:r>
                  <a:rPr sz="825" kern="0" spc="-20">
                    <a:solidFill>
                      <a:prstClr val="black"/>
                    </a:solidFill>
                    <a:latin typeface="Arial"/>
                    <a:cs typeface="Verdana"/>
                  </a:rPr>
                  <a:t> </a:t>
                </a:r>
                <a:r>
                  <a:rPr sz="825" kern="0" spc="-7">
                    <a:solidFill>
                      <a:prstClr val="black"/>
                    </a:solidFill>
                    <a:latin typeface="Arial"/>
                    <a:cs typeface="Verdana"/>
                  </a:rPr>
                  <a:t>potential </a:t>
                </a:r>
                <a:r>
                  <a:rPr sz="825" kern="0">
                    <a:solidFill>
                      <a:prstClr val="black"/>
                    </a:solidFill>
                    <a:latin typeface="Arial"/>
                    <a:cs typeface="Verdana"/>
                  </a:rPr>
                  <a:t>and</a:t>
                </a:r>
                <a:r>
                  <a:rPr sz="825" kern="0" spc="-34">
                    <a:solidFill>
                      <a:prstClr val="black"/>
                    </a:solidFill>
                    <a:latin typeface="Arial"/>
                    <a:cs typeface="Verdana"/>
                  </a:rPr>
                  <a:t> </a:t>
                </a:r>
                <a:r>
                  <a:rPr sz="825" kern="0" spc="-7">
                    <a:solidFill>
                      <a:prstClr val="black"/>
                    </a:solidFill>
                    <a:latin typeface="Arial"/>
                    <a:cs typeface="Verdana"/>
                  </a:rPr>
                  <a:t>achieve </a:t>
                </a:r>
                <a:r>
                  <a:rPr sz="825" kern="0">
                    <a:solidFill>
                      <a:prstClr val="black"/>
                    </a:solidFill>
                    <a:latin typeface="Arial"/>
                    <a:cs typeface="Verdana"/>
                  </a:rPr>
                  <a:t>common</a:t>
                </a:r>
                <a:r>
                  <a:rPr sz="825" kern="0" spc="-17">
                    <a:solidFill>
                      <a:prstClr val="black"/>
                    </a:solidFill>
                    <a:latin typeface="Arial"/>
                    <a:cs typeface="Verdana"/>
                  </a:rPr>
                  <a:t> </a:t>
                </a:r>
                <a:r>
                  <a:rPr sz="825" kern="0" spc="-7">
                    <a:solidFill>
                      <a:prstClr val="black"/>
                    </a:solidFill>
                    <a:latin typeface="Arial"/>
                    <a:cs typeface="Verdana"/>
                  </a:rPr>
                  <a:t>goals.</a:t>
                </a:r>
                <a:endParaRPr lang="en-US" sz="825" kern="0">
                  <a:solidFill>
                    <a:prstClr val="black"/>
                  </a:solidFill>
                  <a:latin typeface="Arial"/>
                  <a:ea typeface="Verdana"/>
                  <a:cs typeface="Verdana"/>
                </a:endParaRPr>
              </a:p>
            </p:txBody>
          </p:sp>
          <p:grpSp>
            <p:nvGrpSpPr>
              <p:cNvPr id="181" name="object 51">
                <a:extLst>
                  <a:ext uri="{FF2B5EF4-FFF2-40B4-BE49-F238E27FC236}">
                    <a16:creationId xmlns:a16="http://schemas.microsoft.com/office/drawing/2014/main" id="{6C36DB25-BAD9-406B-86FC-1F2FA922F68D}"/>
                  </a:ext>
                </a:extLst>
              </p:cNvPr>
              <p:cNvGrpSpPr/>
              <p:nvPr/>
            </p:nvGrpSpPr>
            <p:grpSpPr>
              <a:xfrm>
                <a:off x="3298786" y="4545797"/>
                <a:ext cx="2796952" cy="1553559"/>
                <a:chOff x="2261994" y="5013004"/>
                <a:chExt cx="3084415" cy="1713230"/>
              </a:xfrm>
            </p:grpSpPr>
            <p:sp>
              <p:nvSpPr>
                <p:cNvPr id="207" name="object 52">
                  <a:extLst>
                    <a:ext uri="{FF2B5EF4-FFF2-40B4-BE49-F238E27FC236}">
                      <a16:creationId xmlns:a16="http://schemas.microsoft.com/office/drawing/2014/main" id="{0B6CC055-00ED-4CA9-9464-5E276E749197}"/>
                    </a:ext>
                  </a:extLst>
                </p:cNvPr>
                <p:cNvSpPr/>
                <p:nvPr/>
              </p:nvSpPr>
              <p:spPr>
                <a:xfrm>
                  <a:off x="2261994" y="5013004"/>
                  <a:ext cx="1542415" cy="1713230"/>
                </a:xfrm>
                <a:custGeom>
                  <a:avLst/>
                  <a:gdLst/>
                  <a:ahLst/>
                  <a:cxnLst/>
                  <a:rect l="l" t="t" r="r" b="b"/>
                  <a:pathLst>
                    <a:path w="1542414" h="1713229">
                      <a:moveTo>
                        <a:pt x="144005" y="0"/>
                      </a:moveTo>
                      <a:lnTo>
                        <a:pt x="98490" y="7340"/>
                      </a:lnTo>
                      <a:lnTo>
                        <a:pt x="58959" y="27782"/>
                      </a:lnTo>
                      <a:lnTo>
                        <a:pt x="27785" y="58954"/>
                      </a:lnTo>
                      <a:lnTo>
                        <a:pt x="7341" y="98485"/>
                      </a:lnTo>
                      <a:lnTo>
                        <a:pt x="0" y="144005"/>
                      </a:lnTo>
                      <a:lnTo>
                        <a:pt x="0" y="1569199"/>
                      </a:lnTo>
                      <a:lnTo>
                        <a:pt x="7341" y="1614714"/>
                      </a:lnTo>
                      <a:lnTo>
                        <a:pt x="27785" y="1654245"/>
                      </a:lnTo>
                      <a:lnTo>
                        <a:pt x="58959" y="1685418"/>
                      </a:lnTo>
                      <a:lnTo>
                        <a:pt x="98490" y="1705862"/>
                      </a:lnTo>
                      <a:lnTo>
                        <a:pt x="144005" y="1713204"/>
                      </a:lnTo>
                      <a:lnTo>
                        <a:pt x="1398003" y="1713204"/>
                      </a:lnTo>
                      <a:lnTo>
                        <a:pt x="1443518" y="1705862"/>
                      </a:lnTo>
                      <a:lnTo>
                        <a:pt x="1483049" y="1685418"/>
                      </a:lnTo>
                      <a:lnTo>
                        <a:pt x="1514222" y="1654245"/>
                      </a:lnTo>
                      <a:lnTo>
                        <a:pt x="1534666" y="1614714"/>
                      </a:lnTo>
                      <a:lnTo>
                        <a:pt x="1542008" y="1569199"/>
                      </a:lnTo>
                      <a:lnTo>
                        <a:pt x="1542008" y="144005"/>
                      </a:lnTo>
                      <a:lnTo>
                        <a:pt x="1534666" y="98485"/>
                      </a:lnTo>
                      <a:lnTo>
                        <a:pt x="1514222" y="58954"/>
                      </a:lnTo>
                      <a:lnTo>
                        <a:pt x="1483049" y="27782"/>
                      </a:lnTo>
                      <a:lnTo>
                        <a:pt x="1443518" y="7340"/>
                      </a:lnTo>
                      <a:lnTo>
                        <a:pt x="1398003" y="0"/>
                      </a:lnTo>
                      <a:lnTo>
                        <a:pt x="144005" y="0"/>
                      </a:lnTo>
                      <a:close/>
                    </a:path>
                  </a:pathLst>
                </a:custGeom>
                <a:ln w="101600">
                  <a:solidFill>
                    <a:srgbClr val="FFFFFF"/>
                  </a:solidFill>
                </a:ln>
              </p:spPr>
              <p:txBody>
                <a:bodyPr wrap="square" lIns="0" tIns="0" rIns="0" bIns="0" rtlCol="0"/>
                <a:lstStyle/>
                <a:p>
                  <a:pPr defTabSz="621884">
                    <a:defRPr/>
                  </a:pPr>
                  <a:endParaRPr sz="825" kern="0">
                    <a:solidFill>
                      <a:sysClr val="windowText" lastClr="000000"/>
                    </a:solidFill>
                    <a:latin typeface="Arial"/>
                  </a:endParaRPr>
                </a:p>
              </p:txBody>
            </p:sp>
            <p:sp>
              <p:nvSpPr>
                <p:cNvPr id="208" name="object 53">
                  <a:extLst>
                    <a:ext uri="{FF2B5EF4-FFF2-40B4-BE49-F238E27FC236}">
                      <a16:creationId xmlns:a16="http://schemas.microsoft.com/office/drawing/2014/main" id="{728007AF-E6EB-418A-8029-296B1D91FD8B}"/>
                    </a:ext>
                  </a:extLst>
                </p:cNvPr>
                <p:cNvSpPr/>
                <p:nvPr/>
              </p:nvSpPr>
              <p:spPr>
                <a:xfrm>
                  <a:off x="3803994" y="5013004"/>
                  <a:ext cx="1542415" cy="1713230"/>
                </a:xfrm>
                <a:custGeom>
                  <a:avLst/>
                  <a:gdLst/>
                  <a:ahLst/>
                  <a:cxnLst/>
                  <a:rect l="l" t="t" r="r" b="b"/>
                  <a:pathLst>
                    <a:path w="1542414" h="1713229">
                      <a:moveTo>
                        <a:pt x="1398003" y="0"/>
                      </a:moveTo>
                      <a:lnTo>
                        <a:pt x="144005" y="0"/>
                      </a:lnTo>
                      <a:lnTo>
                        <a:pt x="98490" y="7340"/>
                      </a:lnTo>
                      <a:lnTo>
                        <a:pt x="58959" y="27782"/>
                      </a:lnTo>
                      <a:lnTo>
                        <a:pt x="27785" y="58954"/>
                      </a:lnTo>
                      <a:lnTo>
                        <a:pt x="7341" y="98485"/>
                      </a:lnTo>
                      <a:lnTo>
                        <a:pt x="0" y="144005"/>
                      </a:lnTo>
                      <a:lnTo>
                        <a:pt x="0" y="1569199"/>
                      </a:lnTo>
                      <a:lnTo>
                        <a:pt x="7341" y="1614714"/>
                      </a:lnTo>
                      <a:lnTo>
                        <a:pt x="27785" y="1654245"/>
                      </a:lnTo>
                      <a:lnTo>
                        <a:pt x="58959" y="1685418"/>
                      </a:lnTo>
                      <a:lnTo>
                        <a:pt x="98490" y="1705862"/>
                      </a:lnTo>
                      <a:lnTo>
                        <a:pt x="144005" y="1713204"/>
                      </a:lnTo>
                      <a:lnTo>
                        <a:pt x="1398003" y="1713204"/>
                      </a:lnTo>
                      <a:lnTo>
                        <a:pt x="1443518" y="1705862"/>
                      </a:lnTo>
                      <a:lnTo>
                        <a:pt x="1483049" y="1685418"/>
                      </a:lnTo>
                      <a:lnTo>
                        <a:pt x="1514222" y="1654245"/>
                      </a:lnTo>
                      <a:lnTo>
                        <a:pt x="1534666" y="1614714"/>
                      </a:lnTo>
                      <a:lnTo>
                        <a:pt x="1542008" y="1569199"/>
                      </a:lnTo>
                      <a:lnTo>
                        <a:pt x="1542008" y="144005"/>
                      </a:lnTo>
                      <a:lnTo>
                        <a:pt x="1534666" y="98485"/>
                      </a:lnTo>
                      <a:lnTo>
                        <a:pt x="1514222" y="58954"/>
                      </a:lnTo>
                      <a:lnTo>
                        <a:pt x="1483049" y="27782"/>
                      </a:lnTo>
                      <a:lnTo>
                        <a:pt x="1443518" y="7340"/>
                      </a:lnTo>
                      <a:lnTo>
                        <a:pt x="1398003" y="0"/>
                      </a:lnTo>
                      <a:close/>
                    </a:path>
                  </a:pathLst>
                </a:custGeom>
                <a:solidFill>
                  <a:srgbClr val="D8E4EF"/>
                </a:solidFill>
              </p:spPr>
              <p:txBody>
                <a:bodyPr wrap="square" lIns="0" tIns="0" rIns="0" bIns="0" rtlCol="0"/>
                <a:lstStyle/>
                <a:p>
                  <a:pPr defTabSz="621884">
                    <a:defRPr/>
                  </a:pPr>
                  <a:endParaRPr sz="825" kern="0">
                    <a:solidFill>
                      <a:sysClr val="windowText" lastClr="000000"/>
                    </a:solidFill>
                    <a:latin typeface="Arial"/>
                  </a:endParaRPr>
                </a:p>
              </p:txBody>
            </p:sp>
          </p:grpSp>
          <p:sp>
            <p:nvSpPr>
              <p:cNvPr id="182" name="object 54">
                <a:extLst>
                  <a:ext uri="{FF2B5EF4-FFF2-40B4-BE49-F238E27FC236}">
                    <a16:creationId xmlns:a16="http://schemas.microsoft.com/office/drawing/2014/main" id="{6D464E93-1436-420A-864F-7D3B82788A5A}"/>
                  </a:ext>
                </a:extLst>
              </p:cNvPr>
              <p:cNvSpPr txBox="1"/>
              <p:nvPr/>
            </p:nvSpPr>
            <p:spPr>
              <a:xfrm>
                <a:off x="4835277" y="3957066"/>
                <a:ext cx="1122271" cy="402782"/>
              </a:xfrm>
              <a:prstGeom prst="rect">
                <a:avLst/>
              </a:prstGeom>
            </p:spPr>
            <p:txBody>
              <a:bodyPr vert="horz" wrap="square" lIns="0" tIns="8637" rIns="0" bIns="0" rtlCol="0">
                <a:spAutoFit/>
              </a:bodyPr>
              <a:lstStyle/>
              <a:p>
                <a:pPr marL="8637" marR="3455" indent="2159" algn="ctr" defTabSz="621884">
                  <a:lnSpc>
                    <a:spcPct val="114799"/>
                  </a:lnSpc>
                  <a:spcBef>
                    <a:spcPts val="68"/>
                  </a:spcBef>
                  <a:defRPr/>
                </a:pPr>
                <a:r>
                  <a:rPr sz="1050" kern="0">
                    <a:solidFill>
                      <a:sysClr val="windowText" lastClr="000000"/>
                    </a:solidFill>
                    <a:uFill>
                      <a:solidFill>
                        <a:srgbClr val="000000"/>
                      </a:solidFill>
                    </a:uFill>
                    <a:latin typeface="Arial"/>
                    <a:cs typeface="Verdana"/>
                  </a:rPr>
                  <a:t>Holistic</a:t>
                </a:r>
                <a:r>
                  <a:rPr sz="1050" kern="0" spc="-17">
                    <a:solidFill>
                      <a:sysClr val="windowText" lastClr="000000"/>
                    </a:solidFill>
                    <a:uFill>
                      <a:solidFill>
                        <a:srgbClr val="000000"/>
                      </a:solidFill>
                    </a:uFill>
                    <a:latin typeface="Arial"/>
                    <a:cs typeface="Verdana"/>
                  </a:rPr>
                  <a:t> </a:t>
                </a:r>
                <a:r>
                  <a:rPr sz="1050" kern="0">
                    <a:solidFill>
                      <a:sysClr val="windowText" lastClr="000000"/>
                    </a:solidFill>
                    <a:uFill>
                      <a:solidFill>
                        <a:srgbClr val="000000"/>
                      </a:solidFill>
                    </a:uFill>
                    <a:latin typeface="Arial"/>
                    <a:cs typeface="Verdana"/>
                  </a:rPr>
                  <a:t>Case</a:t>
                </a:r>
                <a:r>
                  <a:rPr sz="1050" kern="0" spc="-14">
                    <a:solidFill>
                      <a:sysClr val="windowText" lastClr="000000"/>
                    </a:solidFill>
                    <a:uFill>
                      <a:solidFill>
                        <a:srgbClr val="000000"/>
                      </a:solidFill>
                    </a:uFill>
                    <a:latin typeface="Arial"/>
                    <a:cs typeface="Verdana"/>
                  </a:rPr>
                  <a:t> </a:t>
                </a:r>
                <a:r>
                  <a:rPr sz="1050" kern="0" spc="-14">
                    <a:solidFill>
                      <a:sysClr val="windowText" lastClr="000000"/>
                    </a:solidFill>
                    <a:latin typeface="Arial"/>
                    <a:cs typeface="Verdana"/>
                  </a:rPr>
                  <a:t> </a:t>
                </a:r>
                <a:r>
                  <a:rPr sz="1050" kern="0" spc="-7">
                    <a:solidFill>
                      <a:sysClr val="windowText" lastClr="000000"/>
                    </a:solidFill>
                    <a:uFill>
                      <a:solidFill>
                        <a:srgbClr val="000000"/>
                      </a:solidFill>
                    </a:uFill>
                    <a:latin typeface="Arial"/>
                    <a:cs typeface="Verdana"/>
                  </a:rPr>
                  <a:t>Management</a:t>
                </a:r>
                <a:endParaRPr sz="1050" kern="0">
                  <a:solidFill>
                    <a:sysClr val="windowText" lastClr="000000"/>
                  </a:solidFill>
                  <a:latin typeface="Arial"/>
                  <a:cs typeface="Verdana"/>
                </a:endParaRPr>
              </a:p>
            </p:txBody>
          </p:sp>
          <p:sp>
            <p:nvSpPr>
              <p:cNvPr id="183" name="object 55">
                <a:extLst>
                  <a:ext uri="{FF2B5EF4-FFF2-40B4-BE49-F238E27FC236}">
                    <a16:creationId xmlns:a16="http://schemas.microsoft.com/office/drawing/2014/main" id="{14B975BB-6EA6-45FB-BFFE-E417F1122357}"/>
                  </a:ext>
                </a:extLst>
              </p:cNvPr>
              <p:cNvSpPr txBox="1"/>
              <p:nvPr/>
            </p:nvSpPr>
            <p:spPr>
              <a:xfrm>
                <a:off x="4862206" y="4670617"/>
                <a:ext cx="1063537" cy="635837"/>
              </a:xfrm>
              <a:prstGeom prst="rect">
                <a:avLst/>
              </a:prstGeom>
            </p:spPr>
            <p:txBody>
              <a:bodyPr vert="horz" wrap="square" lIns="0" tIns="8637" rIns="0" bIns="0" rtlCol="0">
                <a:spAutoFit/>
              </a:bodyPr>
              <a:lstStyle/>
              <a:p>
                <a:pPr marL="8637" marR="3455" defTabSz="621884">
                  <a:lnSpc>
                    <a:spcPct val="113999"/>
                  </a:lnSpc>
                  <a:spcBef>
                    <a:spcPts val="68"/>
                  </a:spcBef>
                  <a:defRPr/>
                </a:pPr>
                <a:r>
                  <a:rPr sz="825" kern="0">
                    <a:solidFill>
                      <a:sysClr val="windowText" lastClr="000000"/>
                    </a:solidFill>
                    <a:latin typeface="Arial"/>
                    <a:cs typeface="Verdana"/>
                  </a:rPr>
                  <a:t>We</a:t>
                </a:r>
                <a:r>
                  <a:rPr sz="825" kern="0" spc="-34">
                    <a:solidFill>
                      <a:sysClr val="windowText" lastClr="000000"/>
                    </a:solidFill>
                    <a:latin typeface="Arial"/>
                    <a:cs typeface="Verdana"/>
                  </a:rPr>
                  <a:t> </a:t>
                </a:r>
                <a:r>
                  <a:rPr sz="825" kern="0" spc="-14">
                    <a:solidFill>
                      <a:sysClr val="windowText" lastClr="000000"/>
                    </a:solidFill>
                    <a:latin typeface="Arial"/>
                    <a:cs typeface="Verdana"/>
                  </a:rPr>
                  <a:t>take</a:t>
                </a:r>
                <a:r>
                  <a:rPr sz="825" kern="0" spc="-31">
                    <a:solidFill>
                      <a:sysClr val="windowText" lastClr="000000"/>
                    </a:solidFill>
                    <a:latin typeface="Arial"/>
                    <a:cs typeface="Verdana"/>
                  </a:rPr>
                  <a:t> </a:t>
                </a:r>
                <a:r>
                  <a:rPr sz="825" kern="0">
                    <a:solidFill>
                      <a:sysClr val="windowText" lastClr="000000"/>
                    </a:solidFill>
                    <a:latin typeface="Arial"/>
                    <a:cs typeface="Verdana"/>
                  </a:rPr>
                  <a:t>a</a:t>
                </a:r>
                <a:r>
                  <a:rPr sz="825" kern="0" spc="-31">
                    <a:solidFill>
                      <a:sysClr val="windowText" lastClr="000000"/>
                    </a:solidFill>
                    <a:latin typeface="Arial"/>
                    <a:cs typeface="Verdana"/>
                  </a:rPr>
                  <a:t> </a:t>
                </a:r>
                <a:r>
                  <a:rPr sz="825" kern="0" spc="-7">
                    <a:solidFill>
                      <a:sysClr val="windowText" lastClr="000000"/>
                    </a:solidFill>
                    <a:latin typeface="Arial"/>
                    <a:cs typeface="Verdana"/>
                  </a:rPr>
                  <a:t>holistic </a:t>
                </a:r>
                <a:r>
                  <a:rPr sz="825" kern="0">
                    <a:solidFill>
                      <a:sysClr val="windowText" lastClr="000000"/>
                    </a:solidFill>
                    <a:latin typeface="Arial"/>
                    <a:cs typeface="Verdana"/>
                  </a:rPr>
                  <a:t>approach</a:t>
                </a:r>
                <a:r>
                  <a:rPr sz="825" kern="0" spc="-7">
                    <a:solidFill>
                      <a:sysClr val="windowText" lastClr="000000"/>
                    </a:solidFill>
                    <a:latin typeface="Arial"/>
                    <a:cs typeface="Verdana"/>
                  </a:rPr>
                  <a:t> </a:t>
                </a:r>
                <a:r>
                  <a:rPr sz="825" kern="0" spc="-17">
                    <a:solidFill>
                      <a:sysClr val="windowText" lastClr="000000"/>
                    </a:solidFill>
                    <a:latin typeface="Arial"/>
                    <a:cs typeface="Verdana"/>
                  </a:rPr>
                  <a:t>to </a:t>
                </a:r>
                <a:r>
                  <a:rPr sz="825" kern="0" spc="-7">
                    <a:solidFill>
                      <a:sysClr val="windowText" lastClr="000000"/>
                    </a:solidFill>
                    <a:latin typeface="Arial"/>
                    <a:cs typeface="Verdana"/>
                  </a:rPr>
                  <a:t>facilitate</a:t>
                </a:r>
                <a:r>
                  <a:rPr sz="825" kern="0">
                    <a:solidFill>
                      <a:sysClr val="windowText" lastClr="000000"/>
                    </a:solidFill>
                    <a:latin typeface="Arial"/>
                    <a:cs typeface="Verdana"/>
                  </a:rPr>
                  <a:t> </a:t>
                </a:r>
                <a:r>
                  <a:rPr sz="825" kern="0" spc="-7">
                    <a:solidFill>
                      <a:sysClr val="windowText" lastClr="000000"/>
                    </a:solidFill>
                    <a:latin typeface="Arial"/>
                    <a:cs typeface="Verdana"/>
                  </a:rPr>
                  <a:t>recovery </a:t>
                </a:r>
                <a:r>
                  <a:rPr sz="825" kern="0">
                    <a:solidFill>
                      <a:sysClr val="windowText" lastClr="000000"/>
                    </a:solidFill>
                    <a:latin typeface="Arial"/>
                    <a:cs typeface="Verdana"/>
                  </a:rPr>
                  <a:t>and</a:t>
                </a:r>
                <a:r>
                  <a:rPr sz="825" kern="0" spc="-24">
                    <a:solidFill>
                      <a:sysClr val="windowText" lastClr="000000"/>
                    </a:solidFill>
                    <a:latin typeface="Arial"/>
                    <a:cs typeface="Verdana"/>
                  </a:rPr>
                  <a:t> </a:t>
                </a:r>
                <a:r>
                  <a:rPr sz="825" kern="0" spc="-14">
                    <a:solidFill>
                      <a:sysClr val="windowText" lastClr="000000"/>
                    </a:solidFill>
                    <a:latin typeface="Arial"/>
                    <a:cs typeface="Verdana"/>
                  </a:rPr>
                  <a:t>return</a:t>
                </a:r>
                <a:r>
                  <a:rPr sz="825" kern="0" spc="-24">
                    <a:solidFill>
                      <a:sysClr val="windowText" lastClr="000000"/>
                    </a:solidFill>
                    <a:latin typeface="Arial"/>
                    <a:cs typeface="Verdana"/>
                  </a:rPr>
                  <a:t> </a:t>
                </a:r>
                <a:r>
                  <a:rPr sz="825" kern="0">
                    <a:solidFill>
                      <a:sysClr val="windowText" lastClr="000000"/>
                    </a:solidFill>
                    <a:latin typeface="Arial"/>
                    <a:cs typeface="Verdana"/>
                  </a:rPr>
                  <a:t>to</a:t>
                </a:r>
                <a:r>
                  <a:rPr sz="825" kern="0" spc="-24">
                    <a:solidFill>
                      <a:sysClr val="windowText" lastClr="000000"/>
                    </a:solidFill>
                    <a:latin typeface="Arial"/>
                    <a:cs typeface="Verdana"/>
                  </a:rPr>
                  <a:t> </a:t>
                </a:r>
                <a:r>
                  <a:rPr sz="825" kern="0" spc="-20">
                    <a:solidFill>
                      <a:sysClr val="windowText" lastClr="000000"/>
                    </a:solidFill>
                    <a:latin typeface="Arial"/>
                    <a:cs typeface="Verdana"/>
                  </a:rPr>
                  <a:t>work.</a:t>
                </a:r>
                <a:endParaRPr sz="825" kern="0">
                  <a:solidFill>
                    <a:sysClr val="windowText" lastClr="000000"/>
                  </a:solidFill>
                  <a:latin typeface="Arial"/>
                  <a:cs typeface="Verdana"/>
                </a:endParaRPr>
              </a:p>
            </p:txBody>
          </p:sp>
          <p:grpSp>
            <p:nvGrpSpPr>
              <p:cNvPr id="184" name="object 56">
                <a:extLst>
                  <a:ext uri="{FF2B5EF4-FFF2-40B4-BE49-F238E27FC236}">
                    <a16:creationId xmlns:a16="http://schemas.microsoft.com/office/drawing/2014/main" id="{86AC74FE-1AF4-49F2-8309-9256819726E4}"/>
                  </a:ext>
                </a:extLst>
              </p:cNvPr>
              <p:cNvGrpSpPr/>
              <p:nvPr/>
            </p:nvGrpSpPr>
            <p:grpSpPr>
              <a:xfrm>
                <a:off x="4697073" y="4545797"/>
                <a:ext cx="2796951" cy="1553559"/>
                <a:chOff x="3803994" y="5013004"/>
                <a:chExt cx="3084414" cy="1713230"/>
              </a:xfrm>
            </p:grpSpPr>
            <p:sp>
              <p:nvSpPr>
                <p:cNvPr id="205" name="object 57">
                  <a:extLst>
                    <a:ext uri="{FF2B5EF4-FFF2-40B4-BE49-F238E27FC236}">
                      <a16:creationId xmlns:a16="http://schemas.microsoft.com/office/drawing/2014/main" id="{91A1AB85-FAAF-40D8-BD9A-184563BA5CE3}"/>
                    </a:ext>
                  </a:extLst>
                </p:cNvPr>
                <p:cNvSpPr/>
                <p:nvPr/>
              </p:nvSpPr>
              <p:spPr>
                <a:xfrm>
                  <a:off x="3803994" y="5013004"/>
                  <a:ext cx="1542415" cy="1713230"/>
                </a:xfrm>
                <a:custGeom>
                  <a:avLst/>
                  <a:gdLst/>
                  <a:ahLst/>
                  <a:cxnLst/>
                  <a:rect l="l" t="t" r="r" b="b"/>
                  <a:pathLst>
                    <a:path w="1542414" h="1713229">
                      <a:moveTo>
                        <a:pt x="144005" y="0"/>
                      </a:moveTo>
                      <a:lnTo>
                        <a:pt x="98490" y="7340"/>
                      </a:lnTo>
                      <a:lnTo>
                        <a:pt x="58959" y="27782"/>
                      </a:lnTo>
                      <a:lnTo>
                        <a:pt x="27785" y="58954"/>
                      </a:lnTo>
                      <a:lnTo>
                        <a:pt x="7341" y="98485"/>
                      </a:lnTo>
                      <a:lnTo>
                        <a:pt x="0" y="144005"/>
                      </a:lnTo>
                      <a:lnTo>
                        <a:pt x="0" y="1569199"/>
                      </a:lnTo>
                      <a:lnTo>
                        <a:pt x="7341" y="1614714"/>
                      </a:lnTo>
                      <a:lnTo>
                        <a:pt x="27785" y="1654245"/>
                      </a:lnTo>
                      <a:lnTo>
                        <a:pt x="58959" y="1685418"/>
                      </a:lnTo>
                      <a:lnTo>
                        <a:pt x="98490" y="1705862"/>
                      </a:lnTo>
                      <a:lnTo>
                        <a:pt x="144005" y="1713204"/>
                      </a:lnTo>
                      <a:lnTo>
                        <a:pt x="1398003" y="1713204"/>
                      </a:lnTo>
                      <a:lnTo>
                        <a:pt x="1443518" y="1705862"/>
                      </a:lnTo>
                      <a:lnTo>
                        <a:pt x="1483049" y="1685418"/>
                      </a:lnTo>
                      <a:lnTo>
                        <a:pt x="1514222" y="1654245"/>
                      </a:lnTo>
                      <a:lnTo>
                        <a:pt x="1534666" y="1614714"/>
                      </a:lnTo>
                      <a:lnTo>
                        <a:pt x="1542008" y="1569199"/>
                      </a:lnTo>
                      <a:lnTo>
                        <a:pt x="1542008" y="144005"/>
                      </a:lnTo>
                      <a:lnTo>
                        <a:pt x="1534666" y="98485"/>
                      </a:lnTo>
                      <a:lnTo>
                        <a:pt x="1514222" y="58954"/>
                      </a:lnTo>
                      <a:lnTo>
                        <a:pt x="1483049" y="27782"/>
                      </a:lnTo>
                      <a:lnTo>
                        <a:pt x="1443518" y="7340"/>
                      </a:lnTo>
                      <a:lnTo>
                        <a:pt x="1398003" y="0"/>
                      </a:lnTo>
                      <a:lnTo>
                        <a:pt x="144005" y="0"/>
                      </a:lnTo>
                      <a:close/>
                    </a:path>
                  </a:pathLst>
                </a:custGeom>
                <a:ln w="101600">
                  <a:solidFill>
                    <a:srgbClr val="FFFFFF"/>
                  </a:solidFill>
                </a:ln>
              </p:spPr>
              <p:txBody>
                <a:bodyPr wrap="square" lIns="0" tIns="0" rIns="0" bIns="0" rtlCol="0"/>
                <a:lstStyle/>
                <a:p>
                  <a:pPr defTabSz="621884">
                    <a:defRPr/>
                  </a:pPr>
                  <a:endParaRPr sz="825" kern="0">
                    <a:solidFill>
                      <a:sysClr val="windowText" lastClr="000000"/>
                    </a:solidFill>
                    <a:latin typeface="Arial"/>
                  </a:endParaRPr>
                </a:p>
              </p:txBody>
            </p:sp>
            <p:sp>
              <p:nvSpPr>
                <p:cNvPr id="206" name="object 58">
                  <a:extLst>
                    <a:ext uri="{FF2B5EF4-FFF2-40B4-BE49-F238E27FC236}">
                      <a16:creationId xmlns:a16="http://schemas.microsoft.com/office/drawing/2014/main" id="{6B125EB1-4AF7-461B-A6DB-5BD86722C72E}"/>
                    </a:ext>
                  </a:extLst>
                </p:cNvPr>
                <p:cNvSpPr/>
                <p:nvPr/>
              </p:nvSpPr>
              <p:spPr>
                <a:xfrm>
                  <a:off x="5345993" y="5013004"/>
                  <a:ext cx="1542415" cy="1713230"/>
                </a:xfrm>
                <a:custGeom>
                  <a:avLst/>
                  <a:gdLst/>
                  <a:ahLst/>
                  <a:cxnLst/>
                  <a:rect l="l" t="t" r="r" b="b"/>
                  <a:pathLst>
                    <a:path w="1542415" h="1713229">
                      <a:moveTo>
                        <a:pt x="1398003" y="0"/>
                      </a:moveTo>
                      <a:lnTo>
                        <a:pt x="144005" y="0"/>
                      </a:lnTo>
                      <a:lnTo>
                        <a:pt x="98490" y="7340"/>
                      </a:lnTo>
                      <a:lnTo>
                        <a:pt x="58959" y="27782"/>
                      </a:lnTo>
                      <a:lnTo>
                        <a:pt x="27785" y="58954"/>
                      </a:lnTo>
                      <a:lnTo>
                        <a:pt x="7341" y="98485"/>
                      </a:lnTo>
                      <a:lnTo>
                        <a:pt x="0" y="144005"/>
                      </a:lnTo>
                      <a:lnTo>
                        <a:pt x="0" y="1569199"/>
                      </a:lnTo>
                      <a:lnTo>
                        <a:pt x="7341" y="1614714"/>
                      </a:lnTo>
                      <a:lnTo>
                        <a:pt x="27785" y="1654245"/>
                      </a:lnTo>
                      <a:lnTo>
                        <a:pt x="58959" y="1685418"/>
                      </a:lnTo>
                      <a:lnTo>
                        <a:pt x="98490" y="1705862"/>
                      </a:lnTo>
                      <a:lnTo>
                        <a:pt x="144005" y="1713204"/>
                      </a:lnTo>
                      <a:lnTo>
                        <a:pt x="1398003" y="1713204"/>
                      </a:lnTo>
                      <a:lnTo>
                        <a:pt x="1443518" y="1705862"/>
                      </a:lnTo>
                      <a:lnTo>
                        <a:pt x="1483049" y="1685418"/>
                      </a:lnTo>
                      <a:lnTo>
                        <a:pt x="1514222" y="1654245"/>
                      </a:lnTo>
                      <a:lnTo>
                        <a:pt x="1534666" y="1614714"/>
                      </a:lnTo>
                      <a:lnTo>
                        <a:pt x="1542008" y="1569199"/>
                      </a:lnTo>
                      <a:lnTo>
                        <a:pt x="1542008" y="144005"/>
                      </a:lnTo>
                      <a:lnTo>
                        <a:pt x="1534666" y="98485"/>
                      </a:lnTo>
                      <a:lnTo>
                        <a:pt x="1514222" y="58954"/>
                      </a:lnTo>
                      <a:lnTo>
                        <a:pt x="1483049" y="27782"/>
                      </a:lnTo>
                      <a:lnTo>
                        <a:pt x="1443518" y="7340"/>
                      </a:lnTo>
                      <a:lnTo>
                        <a:pt x="1398003" y="0"/>
                      </a:lnTo>
                      <a:close/>
                    </a:path>
                  </a:pathLst>
                </a:custGeom>
                <a:solidFill>
                  <a:srgbClr val="E9DDEC"/>
                </a:solidFill>
              </p:spPr>
              <p:txBody>
                <a:bodyPr wrap="square" lIns="0" tIns="0" rIns="0" bIns="0" rtlCol="0"/>
                <a:lstStyle/>
                <a:p>
                  <a:pPr defTabSz="621884">
                    <a:defRPr/>
                  </a:pPr>
                  <a:endParaRPr sz="825" kern="0">
                    <a:solidFill>
                      <a:sysClr val="windowText" lastClr="000000"/>
                    </a:solidFill>
                    <a:latin typeface="Arial"/>
                  </a:endParaRPr>
                </a:p>
              </p:txBody>
            </p:sp>
          </p:grpSp>
          <p:sp>
            <p:nvSpPr>
              <p:cNvPr id="185" name="object 59">
                <a:extLst>
                  <a:ext uri="{FF2B5EF4-FFF2-40B4-BE49-F238E27FC236}">
                    <a16:creationId xmlns:a16="http://schemas.microsoft.com/office/drawing/2014/main" id="{98FF592A-5129-4A8B-AD34-1798B735F909}"/>
                  </a:ext>
                </a:extLst>
              </p:cNvPr>
              <p:cNvSpPr txBox="1"/>
              <p:nvPr/>
            </p:nvSpPr>
            <p:spPr>
              <a:xfrm>
                <a:off x="6333126" y="3957066"/>
                <a:ext cx="904035" cy="402782"/>
              </a:xfrm>
              <a:prstGeom prst="rect">
                <a:avLst/>
              </a:prstGeom>
            </p:spPr>
            <p:txBody>
              <a:bodyPr vert="horz" wrap="square" lIns="0" tIns="8637" rIns="0" bIns="0" rtlCol="0">
                <a:spAutoFit/>
              </a:bodyPr>
              <a:lstStyle/>
              <a:p>
                <a:pPr marL="8637" marR="3455" indent="88532" algn="ctr" defTabSz="621884">
                  <a:lnSpc>
                    <a:spcPct val="114799"/>
                  </a:lnSpc>
                  <a:spcBef>
                    <a:spcPts val="68"/>
                  </a:spcBef>
                  <a:defRPr/>
                </a:pPr>
                <a:r>
                  <a:rPr sz="1050" kern="0">
                    <a:solidFill>
                      <a:sysClr val="windowText" lastClr="000000"/>
                    </a:solidFill>
                    <a:uFill>
                      <a:solidFill>
                        <a:srgbClr val="000000"/>
                      </a:solidFill>
                    </a:uFill>
                    <a:latin typeface="Arial"/>
                    <a:cs typeface="Verdana"/>
                  </a:rPr>
                  <a:t>Scheme </a:t>
                </a:r>
                <a:r>
                  <a:rPr sz="1050" kern="0">
                    <a:solidFill>
                      <a:sysClr val="windowText" lastClr="000000"/>
                    </a:solidFill>
                    <a:latin typeface="Arial"/>
                    <a:cs typeface="Verdana"/>
                  </a:rPr>
                  <a:t> </a:t>
                </a:r>
                <a:r>
                  <a:rPr sz="1050" kern="0" spc="-7">
                    <a:solidFill>
                      <a:sysClr val="windowText" lastClr="000000"/>
                    </a:solidFill>
                    <a:uFill>
                      <a:solidFill>
                        <a:srgbClr val="000000"/>
                      </a:solidFill>
                    </a:uFill>
                    <a:latin typeface="Arial"/>
                    <a:cs typeface="Verdana"/>
                  </a:rPr>
                  <a:t>Regulation</a:t>
                </a:r>
                <a:endParaRPr sz="1050" kern="0">
                  <a:solidFill>
                    <a:sysClr val="windowText" lastClr="000000"/>
                  </a:solidFill>
                  <a:latin typeface="Arial"/>
                  <a:cs typeface="Verdana"/>
                </a:endParaRPr>
              </a:p>
            </p:txBody>
          </p:sp>
          <p:sp>
            <p:nvSpPr>
              <p:cNvPr id="186" name="object 60">
                <a:extLst>
                  <a:ext uri="{FF2B5EF4-FFF2-40B4-BE49-F238E27FC236}">
                    <a16:creationId xmlns:a16="http://schemas.microsoft.com/office/drawing/2014/main" id="{39931CA7-4E04-4748-AF06-BE03E7FE74D8}"/>
                  </a:ext>
                </a:extLst>
              </p:cNvPr>
              <p:cNvSpPr txBox="1"/>
              <p:nvPr/>
            </p:nvSpPr>
            <p:spPr>
              <a:xfrm>
                <a:off x="6260493" y="4670617"/>
                <a:ext cx="1136798" cy="1275356"/>
              </a:xfrm>
              <a:prstGeom prst="rect">
                <a:avLst/>
              </a:prstGeom>
            </p:spPr>
            <p:txBody>
              <a:bodyPr vert="horz" wrap="square" lIns="0" tIns="8637" rIns="0" bIns="0" rtlCol="0">
                <a:spAutoFit/>
              </a:bodyPr>
              <a:lstStyle/>
              <a:p>
                <a:pPr marL="8637" marR="3455" defTabSz="621884">
                  <a:lnSpc>
                    <a:spcPct val="113999"/>
                  </a:lnSpc>
                  <a:spcBef>
                    <a:spcPts val="68"/>
                  </a:spcBef>
                  <a:defRPr/>
                </a:pPr>
                <a:r>
                  <a:rPr sz="825" kern="0">
                    <a:solidFill>
                      <a:sysClr val="windowText" lastClr="000000"/>
                    </a:solidFill>
                    <a:latin typeface="Arial"/>
                    <a:cs typeface="Verdana"/>
                  </a:rPr>
                  <a:t>We</a:t>
                </a:r>
                <a:r>
                  <a:rPr sz="825" kern="0" spc="-24">
                    <a:solidFill>
                      <a:sysClr val="windowText" lastClr="000000"/>
                    </a:solidFill>
                    <a:latin typeface="Arial"/>
                    <a:cs typeface="Verdana"/>
                  </a:rPr>
                  <a:t> </a:t>
                </a:r>
                <a:r>
                  <a:rPr sz="825" kern="0" spc="-7">
                    <a:solidFill>
                      <a:sysClr val="windowText" lastClr="000000"/>
                    </a:solidFill>
                    <a:latin typeface="Arial"/>
                    <a:cs typeface="Verdana"/>
                  </a:rPr>
                  <a:t>adhere</a:t>
                </a:r>
                <a:r>
                  <a:rPr sz="825" kern="0" spc="-24">
                    <a:solidFill>
                      <a:sysClr val="windowText" lastClr="000000"/>
                    </a:solidFill>
                    <a:latin typeface="Arial"/>
                    <a:cs typeface="Verdana"/>
                  </a:rPr>
                  <a:t> </a:t>
                </a:r>
                <a:r>
                  <a:rPr sz="825" kern="0" spc="-17">
                    <a:solidFill>
                      <a:sysClr val="windowText" lastClr="000000"/>
                    </a:solidFill>
                    <a:latin typeface="Arial"/>
                    <a:cs typeface="Verdana"/>
                  </a:rPr>
                  <a:t>and </a:t>
                </a:r>
                <a:r>
                  <a:rPr sz="825" kern="0">
                    <a:solidFill>
                      <a:sysClr val="windowText" lastClr="000000"/>
                    </a:solidFill>
                    <a:latin typeface="Arial"/>
                    <a:cs typeface="Verdana"/>
                  </a:rPr>
                  <a:t>comply</a:t>
                </a:r>
                <a:r>
                  <a:rPr sz="825" kern="0" spc="-7">
                    <a:solidFill>
                      <a:sysClr val="windowText" lastClr="000000"/>
                    </a:solidFill>
                    <a:latin typeface="Arial"/>
                    <a:cs typeface="Verdana"/>
                  </a:rPr>
                  <a:t> </a:t>
                </a:r>
                <a:r>
                  <a:rPr sz="825" kern="0">
                    <a:solidFill>
                      <a:sysClr val="windowText" lastClr="000000"/>
                    </a:solidFill>
                    <a:latin typeface="Arial"/>
                    <a:cs typeface="Verdana"/>
                  </a:rPr>
                  <a:t>to</a:t>
                </a:r>
                <a:r>
                  <a:rPr sz="825" kern="0" spc="-4">
                    <a:solidFill>
                      <a:sysClr val="windowText" lastClr="000000"/>
                    </a:solidFill>
                    <a:latin typeface="Arial"/>
                    <a:cs typeface="Verdana"/>
                  </a:rPr>
                  <a:t> </a:t>
                </a:r>
                <a:r>
                  <a:rPr sz="825" kern="0" spc="-17">
                    <a:solidFill>
                      <a:sysClr val="windowText" lastClr="000000"/>
                    </a:solidFill>
                    <a:latin typeface="Arial"/>
                    <a:cs typeface="Verdana"/>
                  </a:rPr>
                  <a:t>the </a:t>
                </a:r>
                <a:r>
                  <a:rPr sz="825" kern="0">
                    <a:solidFill>
                      <a:sysClr val="windowText" lastClr="000000"/>
                    </a:solidFill>
                    <a:latin typeface="Arial"/>
                    <a:cs typeface="Verdana"/>
                  </a:rPr>
                  <a:t>NSW</a:t>
                </a:r>
                <a:r>
                  <a:rPr sz="825" kern="0" spc="7">
                    <a:solidFill>
                      <a:sysClr val="windowText" lastClr="000000"/>
                    </a:solidFill>
                    <a:latin typeface="Arial"/>
                    <a:cs typeface="Verdana"/>
                  </a:rPr>
                  <a:t> </a:t>
                </a:r>
                <a:r>
                  <a:rPr sz="825" kern="0" spc="-7">
                    <a:solidFill>
                      <a:sysClr val="windowText" lastClr="000000"/>
                    </a:solidFill>
                    <a:latin typeface="Arial"/>
                    <a:cs typeface="Verdana"/>
                  </a:rPr>
                  <a:t>workers compensation legislation, regulations, standards</a:t>
                </a:r>
                <a:r>
                  <a:rPr sz="825" kern="0" spc="-31">
                    <a:solidFill>
                      <a:sysClr val="windowText" lastClr="000000"/>
                    </a:solidFill>
                    <a:latin typeface="Arial"/>
                    <a:cs typeface="Verdana"/>
                  </a:rPr>
                  <a:t> </a:t>
                </a:r>
                <a:r>
                  <a:rPr sz="825" kern="0" spc="-17">
                    <a:solidFill>
                      <a:sysClr val="windowText" lastClr="000000"/>
                    </a:solidFill>
                    <a:latin typeface="Arial"/>
                    <a:cs typeface="Verdana"/>
                  </a:rPr>
                  <a:t>and </a:t>
                </a:r>
                <a:r>
                  <a:rPr sz="825" kern="0" spc="-7">
                    <a:solidFill>
                      <a:sysClr val="windowText" lastClr="000000"/>
                    </a:solidFill>
                    <a:latin typeface="Arial"/>
                    <a:cs typeface="Verdana"/>
                  </a:rPr>
                  <a:t>guidelines.</a:t>
                </a:r>
                <a:endParaRPr sz="825" kern="0">
                  <a:solidFill>
                    <a:sysClr val="windowText" lastClr="000000"/>
                  </a:solidFill>
                  <a:latin typeface="Arial"/>
                  <a:cs typeface="Verdana"/>
                </a:endParaRPr>
              </a:p>
            </p:txBody>
          </p:sp>
          <p:grpSp>
            <p:nvGrpSpPr>
              <p:cNvPr id="187" name="object 61">
                <a:extLst>
                  <a:ext uri="{FF2B5EF4-FFF2-40B4-BE49-F238E27FC236}">
                    <a16:creationId xmlns:a16="http://schemas.microsoft.com/office/drawing/2014/main" id="{8239A14E-B3E3-4718-8FB2-7AF8DC9F8342}"/>
                  </a:ext>
                </a:extLst>
              </p:cNvPr>
              <p:cNvGrpSpPr/>
              <p:nvPr/>
            </p:nvGrpSpPr>
            <p:grpSpPr>
              <a:xfrm>
                <a:off x="6095362" y="4545797"/>
                <a:ext cx="2796953" cy="1553559"/>
                <a:chOff x="5345993" y="5013004"/>
                <a:chExt cx="3084416" cy="1713230"/>
              </a:xfrm>
            </p:grpSpPr>
            <p:sp>
              <p:nvSpPr>
                <p:cNvPr id="203" name="object 62">
                  <a:extLst>
                    <a:ext uri="{FF2B5EF4-FFF2-40B4-BE49-F238E27FC236}">
                      <a16:creationId xmlns:a16="http://schemas.microsoft.com/office/drawing/2014/main" id="{5384B7C5-5678-4084-A4EB-0E55B22A1522}"/>
                    </a:ext>
                  </a:extLst>
                </p:cNvPr>
                <p:cNvSpPr/>
                <p:nvPr/>
              </p:nvSpPr>
              <p:spPr>
                <a:xfrm>
                  <a:off x="5345993" y="5013004"/>
                  <a:ext cx="1542415" cy="1713230"/>
                </a:xfrm>
                <a:custGeom>
                  <a:avLst/>
                  <a:gdLst/>
                  <a:ahLst/>
                  <a:cxnLst/>
                  <a:rect l="l" t="t" r="r" b="b"/>
                  <a:pathLst>
                    <a:path w="1542415" h="1713229">
                      <a:moveTo>
                        <a:pt x="144005" y="0"/>
                      </a:moveTo>
                      <a:lnTo>
                        <a:pt x="98490" y="7340"/>
                      </a:lnTo>
                      <a:lnTo>
                        <a:pt x="58959" y="27782"/>
                      </a:lnTo>
                      <a:lnTo>
                        <a:pt x="27785" y="58954"/>
                      </a:lnTo>
                      <a:lnTo>
                        <a:pt x="7341" y="98485"/>
                      </a:lnTo>
                      <a:lnTo>
                        <a:pt x="0" y="144005"/>
                      </a:lnTo>
                      <a:lnTo>
                        <a:pt x="0" y="1569199"/>
                      </a:lnTo>
                      <a:lnTo>
                        <a:pt x="7341" y="1614714"/>
                      </a:lnTo>
                      <a:lnTo>
                        <a:pt x="27785" y="1654245"/>
                      </a:lnTo>
                      <a:lnTo>
                        <a:pt x="58959" y="1685418"/>
                      </a:lnTo>
                      <a:lnTo>
                        <a:pt x="98490" y="1705862"/>
                      </a:lnTo>
                      <a:lnTo>
                        <a:pt x="144005" y="1713204"/>
                      </a:lnTo>
                      <a:lnTo>
                        <a:pt x="1398003" y="1713204"/>
                      </a:lnTo>
                      <a:lnTo>
                        <a:pt x="1443518" y="1705862"/>
                      </a:lnTo>
                      <a:lnTo>
                        <a:pt x="1483049" y="1685418"/>
                      </a:lnTo>
                      <a:lnTo>
                        <a:pt x="1514222" y="1654245"/>
                      </a:lnTo>
                      <a:lnTo>
                        <a:pt x="1534666" y="1614714"/>
                      </a:lnTo>
                      <a:lnTo>
                        <a:pt x="1542008" y="1569199"/>
                      </a:lnTo>
                      <a:lnTo>
                        <a:pt x="1542008" y="144005"/>
                      </a:lnTo>
                      <a:lnTo>
                        <a:pt x="1534666" y="98485"/>
                      </a:lnTo>
                      <a:lnTo>
                        <a:pt x="1514222" y="58954"/>
                      </a:lnTo>
                      <a:lnTo>
                        <a:pt x="1483049" y="27782"/>
                      </a:lnTo>
                      <a:lnTo>
                        <a:pt x="1443518" y="7340"/>
                      </a:lnTo>
                      <a:lnTo>
                        <a:pt x="1398003" y="0"/>
                      </a:lnTo>
                      <a:lnTo>
                        <a:pt x="144005" y="0"/>
                      </a:lnTo>
                      <a:close/>
                    </a:path>
                  </a:pathLst>
                </a:custGeom>
                <a:ln w="101600">
                  <a:solidFill>
                    <a:srgbClr val="FFFFFF"/>
                  </a:solidFill>
                </a:ln>
              </p:spPr>
              <p:txBody>
                <a:bodyPr wrap="square" lIns="0" tIns="0" rIns="0" bIns="0" rtlCol="0"/>
                <a:lstStyle/>
                <a:p>
                  <a:pPr defTabSz="621884">
                    <a:defRPr/>
                  </a:pPr>
                  <a:endParaRPr sz="825" kern="0">
                    <a:solidFill>
                      <a:sysClr val="windowText" lastClr="000000"/>
                    </a:solidFill>
                    <a:latin typeface="Arial"/>
                  </a:endParaRPr>
                </a:p>
              </p:txBody>
            </p:sp>
            <p:sp>
              <p:nvSpPr>
                <p:cNvPr id="204" name="object 63">
                  <a:extLst>
                    <a:ext uri="{FF2B5EF4-FFF2-40B4-BE49-F238E27FC236}">
                      <a16:creationId xmlns:a16="http://schemas.microsoft.com/office/drawing/2014/main" id="{C35CBD99-3146-4D4D-8AAE-2D150277B286}"/>
                    </a:ext>
                  </a:extLst>
                </p:cNvPr>
                <p:cNvSpPr/>
                <p:nvPr/>
              </p:nvSpPr>
              <p:spPr>
                <a:xfrm>
                  <a:off x="6887994" y="5013004"/>
                  <a:ext cx="1542415" cy="1713230"/>
                </a:xfrm>
                <a:custGeom>
                  <a:avLst/>
                  <a:gdLst/>
                  <a:ahLst/>
                  <a:cxnLst/>
                  <a:rect l="l" t="t" r="r" b="b"/>
                  <a:pathLst>
                    <a:path w="1542415" h="1713229">
                      <a:moveTo>
                        <a:pt x="1398003" y="0"/>
                      </a:moveTo>
                      <a:lnTo>
                        <a:pt x="144005" y="0"/>
                      </a:lnTo>
                      <a:lnTo>
                        <a:pt x="98490" y="7340"/>
                      </a:lnTo>
                      <a:lnTo>
                        <a:pt x="58959" y="27782"/>
                      </a:lnTo>
                      <a:lnTo>
                        <a:pt x="27785" y="58954"/>
                      </a:lnTo>
                      <a:lnTo>
                        <a:pt x="7341" y="98485"/>
                      </a:lnTo>
                      <a:lnTo>
                        <a:pt x="0" y="144005"/>
                      </a:lnTo>
                      <a:lnTo>
                        <a:pt x="0" y="1569199"/>
                      </a:lnTo>
                      <a:lnTo>
                        <a:pt x="7341" y="1614714"/>
                      </a:lnTo>
                      <a:lnTo>
                        <a:pt x="27785" y="1654245"/>
                      </a:lnTo>
                      <a:lnTo>
                        <a:pt x="58959" y="1685418"/>
                      </a:lnTo>
                      <a:lnTo>
                        <a:pt x="98490" y="1705862"/>
                      </a:lnTo>
                      <a:lnTo>
                        <a:pt x="144005" y="1713204"/>
                      </a:lnTo>
                      <a:lnTo>
                        <a:pt x="1398003" y="1713204"/>
                      </a:lnTo>
                      <a:lnTo>
                        <a:pt x="1443518" y="1705862"/>
                      </a:lnTo>
                      <a:lnTo>
                        <a:pt x="1483049" y="1685418"/>
                      </a:lnTo>
                      <a:lnTo>
                        <a:pt x="1514222" y="1654245"/>
                      </a:lnTo>
                      <a:lnTo>
                        <a:pt x="1534666" y="1614714"/>
                      </a:lnTo>
                      <a:lnTo>
                        <a:pt x="1542008" y="1569199"/>
                      </a:lnTo>
                      <a:lnTo>
                        <a:pt x="1542008" y="144005"/>
                      </a:lnTo>
                      <a:lnTo>
                        <a:pt x="1534666" y="98485"/>
                      </a:lnTo>
                      <a:lnTo>
                        <a:pt x="1514222" y="58954"/>
                      </a:lnTo>
                      <a:lnTo>
                        <a:pt x="1483049" y="27782"/>
                      </a:lnTo>
                      <a:lnTo>
                        <a:pt x="1443518" y="7340"/>
                      </a:lnTo>
                      <a:lnTo>
                        <a:pt x="1398003" y="0"/>
                      </a:lnTo>
                      <a:close/>
                    </a:path>
                  </a:pathLst>
                </a:custGeom>
                <a:solidFill>
                  <a:srgbClr val="FCEDD8"/>
                </a:solidFill>
              </p:spPr>
              <p:txBody>
                <a:bodyPr wrap="square" lIns="0" tIns="0" rIns="0" bIns="0" rtlCol="0"/>
                <a:lstStyle/>
                <a:p>
                  <a:pPr defTabSz="621884">
                    <a:defRPr/>
                  </a:pPr>
                  <a:endParaRPr sz="825" kern="0">
                    <a:solidFill>
                      <a:sysClr val="windowText" lastClr="000000"/>
                    </a:solidFill>
                    <a:latin typeface="Arial"/>
                  </a:endParaRPr>
                </a:p>
              </p:txBody>
            </p:sp>
          </p:grpSp>
          <p:sp>
            <p:nvSpPr>
              <p:cNvPr id="188" name="object 64">
                <a:extLst>
                  <a:ext uri="{FF2B5EF4-FFF2-40B4-BE49-F238E27FC236}">
                    <a16:creationId xmlns:a16="http://schemas.microsoft.com/office/drawing/2014/main" id="{AC3BC8EC-5147-4E80-B3AE-D400A6FFA018}"/>
                  </a:ext>
                </a:extLst>
              </p:cNvPr>
              <p:cNvSpPr txBox="1"/>
              <p:nvPr/>
            </p:nvSpPr>
            <p:spPr>
              <a:xfrm>
                <a:off x="7823056" y="3957066"/>
                <a:ext cx="739927" cy="402782"/>
              </a:xfrm>
              <a:prstGeom prst="rect">
                <a:avLst/>
              </a:prstGeom>
            </p:spPr>
            <p:txBody>
              <a:bodyPr vert="horz" wrap="square" lIns="0" tIns="8637" rIns="0" bIns="0" rtlCol="0">
                <a:spAutoFit/>
              </a:bodyPr>
              <a:lstStyle/>
              <a:p>
                <a:pPr marL="8637" marR="3455" indent="8637" algn="ctr" defTabSz="621884">
                  <a:lnSpc>
                    <a:spcPct val="114799"/>
                  </a:lnSpc>
                  <a:spcBef>
                    <a:spcPts val="68"/>
                  </a:spcBef>
                  <a:defRPr/>
                </a:pPr>
                <a:r>
                  <a:rPr sz="1050" kern="0" spc="-7">
                    <a:solidFill>
                      <a:sysClr val="windowText" lastClr="000000"/>
                    </a:solidFill>
                    <a:uFill>
                      <a:solidFill>
                        <a:srgbClr val="000000"/>
                      </a:solidFill>
                    </a:uFill>
                    <a:latin typeface="Arial"/>
                    <a:cs typeface="Verdana"/>
                  </a:rPr>
                  <a:t>Bringing</a:t>
                </a:r>
                <a:r>
                  <a:rPr sz="1050" kern="0" spc="-7">
                    <a:solidFill>
                      <a:sysClr val="windowText" lastClr="000000"/>
                    </a:solidFill>
                    <a:latin typeface="Arial"/>
                    <a:cs typeface="Verdana"/>
                  </a:rPr>
                  <a:t> </a:t>
                </a:r>
                <a:r>
                  <a:rPr sz="1050" kern="0">
                    <a:solidFill>
                      <a:sysClr val="windowText" lastClr="000000"/>
                    </a:solidFill>
                    <a:uFill>
                      <a:solidFill>
                        <a:srgbClr val="000000"/>
                      </a:solidFill>
                    </a:uFill>
                    <a:latin typeface="Arial"/>
                    <a:cs typeface="Verdana"/>
                  </a:rPr>
                  <a:t>Best</a:t>
                </a:r>
                <a:r>
                  <a:rPr sz="1050" kern="0" spc="-31">
                    <a:solidFill>
                      <a:sysClr val="windowText" lastClr="000000"/>
                    </a:solidFill>
                    <a:uFill>
                      <a:solidFill>
                        <a:srgbClr val="000000"/>
                      </a:solidFill>
                    </a:uFill>
                    <a:latin typeface="Arial"/>
                    <a:cs typeface="Verdana"/>
                  </a:rPr>
                  <a:t> </a:t>
                </a:r>
                <a:r>
                  <a:rPr sz="1050" kern="0" spc="-14">
                    <a:solidFill>
                      <a:sysClr val="windowText" lastClr="000000"/>
                    </a:solidFill>
                    <a:uFill>
                      <a:solidFill>
                        <a:srgbClr val="000000"/>
                      </a:solidFill>
                    </a:uFill>
                    <a:latin typeface="Arial"/>
                    <a:cs typeface="Verdana"/>
                  </a:rPr>
                  <a:t>Self</a:t>
                </a:r>
                <a:endParaRPr sz="1050" kern="0">
                  <a:solidFill>
                    <a:sysClr val="windowText" lastClr="000000"/>
                  </a:solidFill>
                  <a:latin typeface="Arial"/>
                  <a:cs typeface="Verdana"/>
                </a:endParaRPr>
              </a:p>
            </p:txBody>
          </p:sp>
          <p:sp>
            <p:nvSpPr>
              <p:cNvPr id="189" name="object 65">
                <a:extLst>
                  <a:ext uri="{FF2B5EF4-FFF2-40B4-BE49-F238E27FC236}">
                    <a16:creationId xmlns:a16="http://schemas.microsoft.com/office/drawing/2014/main" id="{5AE40F67-7F45-4FE1-9B1D-76FB83DC92DD}"/>
                  </a:ext>
                </a:extLst>
              </p:cNvPr>
              <p:cNvSpPr txBox="1"/>
              <p:nvPr/>
            </p:nvSpPr>
            <p:spPr>
              <a:xfrm>
                <a:off x="7658781" y="4670617"/>
                <a:ext cx="1012865" cy="955596"/>
              </a:xfrm>
              <a:prstGeom prst="rect">
                <a:avLst/>
              </a:prstGeom>
            </p:spPr>
            <p:txBody>
              <a:bodyPr vert="horz" wrap="square" lIns="0" tIns="8637" rIns="0" bIns="0" rtlCol="0">
                <a:spAutoFit/>
              </a:bodyPr>
              <a:lstStyle/>
              <a:p>
                <a:pPr marL="8637" marR="3455" defTabSz="621884">
                  <a:lnSpc>
                    <a:spcPct val="113999"/>
                  </a:lnSpc>
                  <a:spcBef>
                    <a:spcPts val="68"/>
                  </a:spcBef>
                  <a:defRPr/>
                </a:pPr>
                <a:r>
                  <a:rPr sz="825" kern="0">
                    <a:solidFill>
                      <a:sysClr val="windowText" lastClr="000000"/>
                    </a:solidFill>
                    <a:latin typeface="Arial"/>
                    <a:cs typeface="Verdana"/>
                  </a:rPr>
                  <a:t>We</a:t>
                </a:r>
                <a:r>
                  <a:rPr sz="825" kern="0" spc="-24">
                    <a:solidFill>
                      <a:sysClr val="windowText" lastClr="000000"/>
                    </a:solidFill>
                    <a:latin typeface="Arial"/>
                    <a:cs typeface="Verdana"/>
                  </a:rPr>
                  <a:t> </a:t>
                </a:r>
                <a:r>
                  <a:rPr sz="825" kern="0" spc="-7">
                    <a:solidFill>
                      <a:sysClr val="windowText" lastClr="000000"/>
                    </a:solidFill>
                    <a:latin typeface="Arial"/>
                    <a:cs typeface="Verdana"/>
                  </a:rPr>
                  <a:t>role</a:t>
                </a:r>
                <a:r>
                  <a:rPr sz="825" kern="0" spc="-20">
                    <a:solidFill>
                      <a:sysClr val="windowText" lastClr="000000"/>
                    </a:solidFill>
                    <a:latin typeface="Arial"/>
                    <a:cs typeface="Verdana"/>
                  </a:rPr>
                  <a:t> </a:t>
                </a:r>
                <a:r>
                  <a:rPr sz="825" kern="0" spc="-7">
                    <a:solidFill>
                      <a:sysClr val="windowText" lastClr="000000"/>
                    </a:solidFill>
                    <a:latin typeface="Arial"/>
                    <a:cs typeface="Verdana"/>
                  </a:rPr>
                  <a:t>model </a:t>
                </a:r>
                <a:r>
                  <a:rPr lang="en-AU" sz="825" kern="0" spc="-7">
                    <a:solidFill>
                      <a:sysClr val="windowText" lastClr="000000"/>
                    </a:solidFill>
                    <a:latin typeface="Arial"/>
                    <a:cs typeface="Verdana"/>
                  </a:rPr>
                  <a:t>behaviours</a:t>
                </a:r>
                <a:r>
                  <a:rPr sz="825" kern="0" spc="-38">
                    <a:solidFill>
                      <a:sysClr val="windowText" lastClr="000000"/>
                    </a:solidFill>
                    <a:latin typeface="Arial"/>
                    <a:cs typeface="Verdana"/>
                  </a:rPr>
                  <a:t> </a:t>
                </a:r>
                <a:r>
                  <a:rPr sz="825" kern="0" spc="-17">
                    <a:solidFill>
                      <a:sysClr val="windowText" lastClr="000000"/>
                    </a:solidFill>
                    <a:latin typeface="Arial"/>
                    <a:cs typeface="Verdana"/>
                  </a:rPr>
                  <a:t>and </a:t>
                </a:r>
                <a:r>
                  <a:rPr sz="825" kern="0" spc="-7">
                    <a:solidFill>
                      <a:sysClr val="windowText" lastClr="000000"/>
                    </a:solidFill>
                    <a:latin typeface="Arial"/>
                    <a:cs typeface="Verdana"/>
                  </a:rPr>
                  <a:t>mindsets</a:t>
                </a:r>
                <a:r>
                  <a:rPr sz="825" kern="0" spc="-41">
                    <a:solidFill>
                      <a:sysClr val="windowText" lastClr="000000"/>
                    </a:solidFill>
                    <a:latin typeface="Arial"/>
                    <a:cs typeface="Verdana"/>
                  </a:rPr>
                  <a:t> </a:t>
                </a:r>
                <a:r>
                  <a:rPr sz="825" kern="0" spc="-14">
                    <a:solidFill>
                      <a:sysClr val="windowText" lastClr="000000"/>
                    </a:solidFill>
                    <a:latin typeface="Arial"/>
                    <a:cs typeface="Verdana"/>
                  </a:rPr>
                  <a:t>that </a:t>
                </a:r>
                <a:r>
                  <a:rPr sz="825" kern="0">
                    <a:solidFill>
                      <a:sysClr val="windowText" lastClr="000000"/>
                    </a:solidFill>
                    <a:latin typeface="Arial"/>
                    <a:cs typeface="Verdana"/>
                  </a:rPr>
                  <a:t>bring</a:t>
                </a:r>
                <a:r>
                  <a:rPr sz="825" kern="0" spc="-31">
                    <a:solidFill>
                      <a:sysClr val="windowText" lastClr="000000"/>
                    </a:solidFill>
                    <a:latin typeface="Arial"/>
                    <a:cs typeface="Verdana"/>
                  </a:rPr>
                  <a:t> </a:t>
                </a:r>
                <a:r>
                  <a:rPr sz="825" kern="0">
                    <a:solidFill>
                      <a:sysClr val="windowText" lastClr="000000"/>
                    </a:solidFill>
                    <a:latin typeface="Arial"/>
                    <a:cs typeface="Verdana"/>
                  </a:rPr>
                  <a:t>our</a:t>
                </a:r>
                <a:r>
                  <a:rPr sz="825" kern="0" spc="-31">
                    <a:solidFill>
                      <a:sysClr val="windowText" lastClr="000000"/>
                    </a:solidFill>
                    <a:latin typeface="Arial"/>
                    <a:cs typeface="Verdana"/>
                  </a:rPr>
                  <a:t> </a:t>
                </a:r>
                <a:r>
                  <a:rPr sz="825" kern="0">
                    <a:solidFill>
                      <a:sysClr val="windowText" lastClr="000000"/>
                    </a:solidFill>
                    <a:latin typeface="Arial"/>
                    <a:cs typeface="Verdana"/>
                  </a:rPr>
                  <a:t>best</a:t>
                </a:r>
                <a:r>
                  <a:rPr sz="825" kern="0" spc="-27">
                    <a:solidFill>
                      <a:sysClr val="windowText" lastClr="000000"/>
                    </a:solidFill>
                    <a:latin typeface="Arial"/>
                    <a:cs typeface="Verdana"/>
                  </a:rPr>
                  <a:t> </a:t>
                </a:r>
                <a:r>
                  <a:rPr sz="825" kern="0" spc="-14">
                    <a:solidFill>
                      <a:sysClr val="windowText" lastClr="000000"/>
                    </a:solidFill>
                    <a:latin typeface="Arial"/>
                    <a:cs typeface="Verdana"/>
                  </a:rPr>
                  <a:t>self </a:t>
                </a:r>
                <a:r>
                  <a:rPr sz="825" kern="0">
                    <a:solidFill>
                      <a:sysClr val="windowText" lastClr="000000"/>
                    </a:solidFill>
                    <a:latin typeface="Arial"/>
                    <a:cs typeface="Verdana"/>
                  </a:rPr>
                  <a:t>to</a:t>
                </a:r>
                <a:r>
                  <a:rPr sz="825" kern="0" spc="-27">
                    <a:solidFill>
                      <a:sysClr val="windowText" lastClr="000000"/>
                    </a:solidFill>
                    <a:latin typeface="Arial"/>
                    <a:cs typeface="Verdana"/>
                  </a:rPr>
                  <a:t> </a:t>
                </a:r>
                <a:r>
                  <a:rPr sz="825" kern="0" spc="-17">
                    <a:solidFill>
                      <a:sysClr val="windowText" lastClr="000000"/>
                    </a:solidFill>
                    <a:latin typeface="Arial"/>
                    <a:cs typeface="Verdana"/>
                  </a:rPr>
                  <a:t>work,</a:t>
                </a:r>
                <a:r>
                  <a:rPr sz="825" kern="0" spc="-27">
                    <a:solidFill>
                      <a:sysClr val="windowText" lastClr="000000"/>
                    </a:solidFill>
                    <a:latin typeface="Arial"/>
                    <a:cs typeface="Verdana"/>
                  </a:rPr>
                  <a:t> </a:t>
                </a:r>
                <a:r>
                  <a:rPr sz="825" kern="0">
                    <a:solidFill>
                      <a:sysClr val="windowText" lastClr="000000"/>
                    </a:solidFill>
                    <a:latin typeface="Arial"/>
                    <a:cs typeface="Verdana"/>
                  </a:rPr>
                  <a:t>and</a:t>
                </a:r>
                <a:r>
                  <a:rPr sz="825" kern="0" spc="-27">
                    <a:solidFill>
                      <a:sysClr val="windowText" lastClr="000000"/>
                    </a:solidFill>
                    <a:latin typeface="Arial"/>
                    <a:cs typeface="Verdana"/>
                  </a:rPr>
                  <a:t> </a:t>
                </a:r>
                <a:r>
                  <a:rPr sz="825" kern="0" spc="-17">
                    <a:solidFill>
                      <a:sysClr val="windowText" lastClr="000000"/>
                    </a:solidFill>
                    <a:latin typeface="Arial"/>
                    <a:cs typeface="Verdana"/>
                  </a:rPr>
                  <a:t>we </a:t>
                </a:r>
                <a:r>
                  <a:rPr sz="825" kern="0">
                    <a:solidFill>
                      <a:sysClr val="windowText" lastClr="000000"/>
                    </a:solidFill>
                    <a:latin typeface="Arial"/>
                    <a:cs typeface="Verdana"/>
                  </a:rPr>
                  <a:t>support</a:t>
                </a:r>
                <a:r>
                  <a:rPr sz="825" kern="0" spc="-11">
                    <a:solidFill>
                      <a:sysClr val="windowText" lastClr="000000"/>
                    </a:solidFill>
                    <a:latin typeface="Arial"/>
                    <a:cs typeface="Verdana"/>
                  </a:rPr>
                  <a:t> </a:t>
                </a:r>
                <a:r>
                  <a:rPr sz="825" kern="0" spc="-7">
                    <a:solidFill>
                      <a:sysClr val="windowText" lastClr="000000"/>
                    </a:solidFill>
                    <a:latin typeface="Arial"/>
                    <a:cs typeface="Verdana"/>
                  </a:rPr>
                  <a:t>others.</a:t>
                </a:r>
                <a:endParaRPr sz="825" kern="0">
                  <a:solidFill>
                    <a:sysClr val="windowText" lastClr="000000"/>
                  </a:solidFill>
                  <a:latin typeface="Arial"/>
                  <a:cs typeface="Verdana"/>
                </a:endParaRPr>
              </a:p>
            </p:txBody>
          </p:sp>
          <p:grpSp>
            <p:nvGrpSpPr>
              <p:cNvPr id="190" name="object 66">
                <a:extLst>
                  <a:ext uri="{FF2B5EF4-FFF2-40B4-BE49-F238E27FC236}">
                    <a16:creationId xmlns:a16="http://schemas.microsoft.com/office/drawing/2014/main" id="{8A3C2CA3-D979-46AB-8887-AF5B53BDF24D}"/>
                  </a:ext>
                </a:extLst>
              </p:cNvPr>
              <p:cNvGrpSpPr/>
              <p:nvPr/>
            </p:nvGrpSpPr>
            <p:grpSpPr>
              <a:xfrm>
                <a:off x="7493651" y="4545797"/>
                <a:ext cx="2796953" cy="1553559"/>
                <a:chOff x="6887995" y="5013004"/>
                <a:chExt cx="3084416" cy="1713230"/>
              </a:xfrm>
            </p:grpSpPr>
            <p:sp>
              <p:nvSpPr>
                <p:cNvPr id="201" name="object 67">
                  <a:extLst>
                    <a:ext uri="{FF2B5EF4-FFF2-40B4-BE49-F238E27FC236}">
                      <a16:creationId xmlns:a16="http://schemas.microsoft.com/office/drawing/2014/main" id="{BE8DEF52-4FE1-43D0-8D3F-23677AD1E8A0}"/>
                    </a:ext>
                  </a:extLst>
                </p:cNvPr>
                <p:cNvSpPr/>
                <p:nvPr/>
              </p:nvSpPr>
              <p:spPr>
                <a:xfrm>
                  <a:off x="6887995" y="5013004"/>
                  <a:ext cx="1542415" cy="1713230"/>
                </a:xfrm>
                <a:custGeom>
                  <a:avLst/>
                  <a:gdLst/>
                  <a:ahLst/>
                  <a:cxnLst/>
                  <a:rect l="l" t="t" r="r" b="b"/>
                  <a:pathLst>
                    <a:path w="1542415" h="1713229">
                      <a:moveTo>
                        <a:pt x="144005" y="0"/>
                      </a:moveTo>
                      <a:lnTo>
                        <a:pt x="98490" y="7340"/>
                      </a:lnTo>
                      <a:lnTo>
                        <a:pt x="58959" y="27782"/>
                      </a:lnTo>
                      <a:lnTo>
                        <a:pt x="27785" y="58954"/>
                      </a:lnTo>
                      <a:lnTo>
                        <a:pt x="7341" y="98485"/>
                      </a:lnTo>
                      <a:lnTo>
                        <a:pt x="0" y="144005"/>
                      </a:lnTo>
                      <a:lnTo>
                        <a:pt x="0" y="1569199"/>
                      </a:lnTo>
                      <a:lnTo>
                        <a:pt x="7341" y="1614714"/>
                      </a:lnTo>
                      <a:lnTo>
                        <a:pt x="27785" y="1654245"/>
                      </a:lnTo>
                      <a:lnTo>
                        <a:pt x="58959" y="1685418"/>
                      </a:lnTo>
                      <a:lnTo>
                        <a:pt x="98490" y="1705862"/>
                      </a:lnTo>
                      <a:lnTo>
                        <a:pt x="144005" y="1713204"/>
                      </a:lnTo>
                      <a:lnTo>
                        <a:pt x="1398003" y="1713204"/>
                      </a:lnTo>
                      <a:lnTo>
                        <a:pt x="1443518" y="1705862"/>
                      </a:lnTo>
                      <a:lnTo>
                        <a:pt x="1483049" y="1685418"/>
                      </a:lnTo>
                      <a:lnTo>
                        <a:pt x="1514222" y="1654245"/>
                      </a:lnTo>
                      <a:lnTo>
                        <a:pt x="1534666" y="1614714"/>
                      </a:lnTo>
                      <a:lnTo>
                        <a:pt x="1542008" y="1569199"/>
                      </a:lnTo>
                      <a:lnTo>
                        <a:pt x="1542008" y="144005"/>
                      </a:lnTo>
                      <a:lnTo>
                        <a:pt x="1534666" y="98485"/>
                      </a:lnTo>
                      <a:lnTo>
                        <a:pt x="1514222" y="58954"/>
                      </a:lnTo>
                      <a:lnTo>
                        <a:pt x="1483049" y="27782"/>
                      </a:lnTo>
                      <a:lnTo>
                        <a:pt x="1443518" y="7340"/>
                      </a:lnTo>
                      <a:lnTo>
                        <a:pt x="1398003" y="0"/>
                      </a:lnTo>
                      <a:lnTo>
                        <a:pt x="144005" y="0"/>
                      </a:lnTo>
                      <a:close/>
                    </a:path>
                  </a:pathLst>
                </a:custGeom>
                <a:ln w="101600">
                  <a:solidFill>
                    <a:srgbClr val="FFFFFF"/>
                  </a:solidFill>
                </a:ln>
              </p:spPr>
              <p:txBody>
                <a:bodyPr wrap="square" lIns="0" tIns="0" rIns="0" bIns="0" rtlCol="0"/>
                <a:lstStyle/>
                <a:p>
                  <a:pPr defTabSz="621884">
                    <a:defRPr/>
                  </a:pPr>
                  <a:endParaRPr sz="825" kern="0">
                    <a:solidFill>
                      <a:sysClr val="windowText" lastClr="000000"/>
                    </a:solidFill>
                    <a:latin typeface="Arial"/>
                  </a:endParaRPr>
                </a:p>
              </p:txBody>
            </p:sp>
            <p:sp>
              <p:nvSpPr>
                <p:cNvPr id="202" name="object 68">
                  <a:extLst>
                    <a:ext uri="{FF2B5EF4-FFF2-40B4-BE49-F238E27FC236}">
                      <a16:creationId xmlns:a16="http://schemas.microsoft.com/office/drawing/2014/main" id="{10355635-EC37-4F48-BC47-1A3BB8A21783}"/>
                    </a:ext>
                  </a:extLst>
                </p:cNvPr>
                <p:cNvSpPr/>
                <p:nvPr/>
              </p:nvSpPr>
              <p:spPr>
                <a:xfrm>
                  <a:off x="8429996" y="5013004"/>
                  <a:ext cx="1542415" cy="1713230"/>
                </a:xfrm>
                <a:custGeom>
                  <a:avLst/>
                  <a:gdLst/>
                  <a:ahLst/>
                  <a:cxnLst/>
                  <a:rect l="l" t="t" r="r" b="b"/>
                  <a:pathLst>
                    <a:path w="1542415" h="1713229">
                      <a:moveTo>
                        <a:pt x="1398003" y="0"/>
                      </a:moveTo>
                      <a:lnTo>
                        <a:pt x="144005" y="0"/>
                      </a:lnTo>
                      <a:lnTo>
                        <a:pt x="98490" y="7340"/>
                      </a:lnTo>
                      <a:lnTo>
                        <a:pt x="58959" y="27782"/>
                      </a:lnTo>
                      <a:lnTo>
                        <a:pt x="27785" y="58954"/>
                      </a:lnTo>
                      <a:lnTo>
                        <a:pt x="7341" y="98485"/>
                      </a:lnTo>
                      <a:lnTo>
                        <a:pt x="0" y="144005"/>
                      </a:lnTo>
                      <a:lnTo>
                        <a:pt x="0" y="1569199"/>
                      </a:lnTo>
                      <a:lnTo>
                        <a:pt x="7341" y="1614714"/>
                      </a:lnTo>
                      <a:lnTo>
                        <a:pt x="27785" y="1654245"/>
                      </a:lnTo>
                      <a:lnTo>
                        <a:pt x="58959" y="1685418"/>
                      </a:lnTo>
                      <a:lnTo>
                        <a:pt x="98490" y="1705862"/>
                      </a:lnTo>
                      <a:lnTo>
                        <a:pt x="144005" y="1713204"/>
                      </a:lnTo>
                      <a:lnTo>
                        <a:pt x="1398003" y="1713204"/>
                      </a:lnTo>
                      <a:lnTo>
                        <a:pt x="1443518" y="1705862"/>
                      </a:lnTo>
                      <a:lnTo>
                        <a:pt x="1483049" y="1685418"/>
                      </a:lnTo>
                      <a:lnTo>
                        <a:pt x="1514222" y="1654245"/>
                      </a:lnTo>
                      <a:lnTo>
                        <a:pt x="1534666" y="1614714"/>
                      </a:lnTo>
                      <a:lnTo>
                        <a:pt x="1542008" y="1569199"/>
                      </a:lnTo>
                      <a:lnTo>
                        <a:pt x="1542008" y="144005"/>
                      </a:lnTo>
                      <a:lnTo>
                        <a:pt x="1534666" y="98485"/>
                      </a:lnTo>
                      <a:lnTo>
                        <a:pt x="1514222" y="58954"/>
                      </a:lnTo>
                      <a:lnTo>
                        <a:pt x="1483049" y="27782"/>
                      </a:lnTo>
                      <a:lnTo>
                        <a:pt x="1443518" y="7340"/>
                      </a:lnTo>
                      <a:lnTo>
                        <a:pt x="1398003" y="0"/>
                      </a:lnTo>
                      <a:close/>
                    </a:path>
                  </a:pathLst>
                </a:custGeom>
                <a:solidFill>
                  <a:srgbClr val="D9107B">
                    <a:alpha val="20000"/>
                  </a:srgbClr>
                </a:solidFill>
              </p:spPr>
              <p:txBody>
                <a:bodyPr wrap="square" lIns="0" tIns="0" rIns="0" bIns="0" rtlCol="0"/>
                <a:lstStyle/>
                <a:p>
                  <a:pPr defTabSz="621884">
                    <a:defRPr/>
                  </a:pPr>
                  <a:endParaRPr sz="825" kern="0">
                    <a:solidFill>
                      <a:sysClr val="windowText" lastClr="000000"/>
                    </a:solidFill>
                    <a:latin typeface="Arial"/>
                  </a:endParaRPr>
                </a:p>
              </p:txBody>
            </p:sp>
          </p:grpSp>
          <p:sp>
            <p:nvSpPr>
              <p:cNvPr id="191" name="object 69">
                <a:extLst>
                  <a:ext uri="{FF2B5EF4-FFF2-40B4-BE49-F238E27FC236}">
                    <a16:creationId xmlns:a16="http://schemas.microsoft.com/office/drawing/2014/main" id="{B95BCCB6-08F0-4CF0-946F-980A1A92F12E}"/>
                  </a:ext>
                </a:extLst>
              </p:cNvPr>
              <p:cNvSpPr txBox="1"/>
              <p:nvPr/>
            </p:nvSpPr>
            <p:spPr>
              <a:xfrm>
                <a:off x="9227931" y="3957066"/>
                <a:ext cx="726683" cy="402782"/>
              </a:xfrm>
              <a:prstGeom prst="rect">
                <a:avLst/>
              </a:prstGeom>
            </p:spPr>
            <p:txBody>
              <a:bodyPr vert="horz" wrap="square" lIns="0" tIns="8637" rIns="0" bIns="0" rtlCol="0">
                <a:spAutoFit/>
              </a:bodyPr>
              <a:lstStyle/>
              <a:p>
                <a:pPr marL="8637" marR="3455" algn="ctr" defTabSz="621884">
                  <a:lnSpc>
                    <a:spcPct val="114799"/>
                  </a:lnSpc>
                  <a:spcBef>
                    <a:spcPts val="68"/>
                  </a:spcBef>
                  <a:defRPr/>
                </a:pPr>
                <a:r>
                  <a:rPr sz="1050" kern="0" spc="-7">
                    <a:solidFill>
                      <a:sysClr val="windowText" lastClr="000000"/>
                    </a:solidFill>
                    <a:uFill>
                      <a:solidFill>
                        <a:srgbClr val="000000"/>
                      </a:solidFill>
                    </a:uFill>
                    <a:latin typeface="Arial"/>
                    <a:cs typeface="Verdana"/>
                  </a:rPr>
                  <a:t>Business</a:t>
                </a:r>
                <a:r>
                  <a:rPr sz="1050" kern="0" spc="-7">
                    <a:solidFill>
                      <a:sysClr val="windowText" lastClr="000000"/>
                    </a:solidFill>
                    <a:latin typeface="Arial"/>
                    <a:cs typeface="Verdana"/>
                  </a:rPr>
                  <a:t> </a:t>
                </a:r>
                <a:r>
                  <a:rPr sz="1050" kern="0" spc="-7">
                    <a:solidFill>
                      <a:sysClr val="windowText" lastClr="000000"/>
                    </a:solidFill>
                    <a:uFill>
                      <a:solidFill>
                        <a:srgbClr val="000000"/>
                      </a:solidFill>
                    </a:uFill>
                    <a:latin typeface="Arial"/>
                    <a:cs typeface="Verdana"/>
                  </a:rPr>
                  <a:t>Enablers</a:t>
                </a:r>
                <a:endParaRPr sz="1050" kern="0">
                  <a:solidFill>
                    <a:sysClr val="windowText" lastClr="000000"/>
                  </a:solidFill>
                  <a:latin typeface="Arial"/>
                  <a:cs typeface="Verdana"/>
                </a:endParaRPr>
              </a:p>
            </p:txBody>
          </p:sp>
          <p:sp>
            <p:nvSpPr>
              <p:cNvPr id="192" name="object 70">
                <a:extLst>
                  <a:ext uri="{FF2B5EF4-FFF2-40B4-BE49-F238E27FC236}">
                    <a16:creationId xmlns:a16="http://schemas.microsoft.com/office/drawing/2014/main" id="{85E3BDEC-E499-48E9-82F4-0E48C2A91900}"/>
                  </a:ext>
                </a:extLst>
              </p:cNvPr>
              <p:cNvSpPr txBox="1"/>
              <p:nvPr/>
            </p:nvSpPr>
            <p:spPr>
              <a:xfrm>
                <a:off x="9057070" y="4670618"/>
                <a:ext cx="1037049" cy="795717"/>
              </a:xfrm>
              <a:prstGeom prst="rect">
                <a:avLst/>
              </a:prstGeom>
            </p:spPr>
            <p:txBody>
              <a:bodyPr vert="horz" wrap="square" lIns="0" tIns="8637" rIns="0" bIns="0" rtlCol="0">
                <a:spAutoFit/>
              </a:bodyPr>
              <a:lstStyle/>
              <a:p>
                <a:pPr marL="8637" marR="85940" defTabSz="621884">
                  <a:lnSpc>
                    <a:spcPct val="113999"/>
                  </a:lnSpc>
                  <a:spcBef>
                    <a:spcPts val="68"/>
                  </a:spcBef>
                  <a:defRPr/>
                </a:pPr>
                <a:r>
                  <a:rPr sz="825" kern="0">
                    <a:solidFill>
                      <a:sysClr val="windowText" lastClr="000000"/>
                    </a:solidFill>
                    <a:latin typeface="Arial"/>
                    <a:cs typeface="Verdana"/>
                  </a:rPr>
                  <a:t>We</a:t>
                </a:r>
                <a:r>
                  <a:rPr sz="825" kern="0" spc="-17">
                    <a:solidFill>
                      <a:sysClr val="windowText" lastClr="000000"/>
                    </a:solidFill>
                    <a:latin typeface="Arial"/>
                    <a:cs typeface="Verdana"/>
                  </a:rPr>
                  <a:t> </a:t>
                </a:r>
                <a:r>
                  <a:rPr sz="825" kern="0">
                    <a:solidFill>
                      <a:sysClr val="windowText" lastClr="000000"/>
                    </a:solidFill>
                    <a:latin typeface="Arial"/>
                    <a:cs typeface="Verdana"/>
                  </a:rPr>
                  <a:t>apply</a:t>
                </a:r>
                <a:r>
                  <a:rPr sz="825" kern="0" spc="-14">
                    <a:solidFill>
                      <a:sysClr val="windowText" lastClr="000000"/>
                    </a:solidFill>
                    <a:latin typeface="Arial"/>
                    <a:cs typeface="Verdana"/>
                  </a:rPr>
                  <a:t> </a:t>
                </a:r>
                <a:r>
                  <a:rPr sz="825" kern="0" spc="-17">
                    <a:solidFill>
                      <a:sysClr val="windowText" lastClr="000000"/>
                    </a:solidFill>
                    <a:latin typeface="Arial"/>
                    <a:cs typeface="Verdana"/>
                  </a:rPr>
                  <a:t>the </a:t>
                </a:r>
                <a:r>
                  <a:rPr sz="825" kern="0">
                    <a:solidFill>
                      <a:sysClr val="windowText" lastClr="000000"/>
                    </a:solidFill>
                    <a:latin typeface="Arial"/>
                    <a:cs typeface="Verdana"/>
                  </a:rPr>
                  <a:t>right</a:t>
                </a:r>
                <a:r>
                  <a:rPr sz="825" kern="0" spc="-24">
                    <a:solidFill>
                      <a:sysClr val="windowText" lastClr="000000"/>
                    </a:solidFill>
                    <a:latin typeface="Arial"/>
                    <a:cs typeface="Verdana"/>
                  </a:rPr>
                  <a:t> skills, </a:t>
                </a:r>
                <a:r>
                  <a:rPr sz="825" kern="0" spc="-7">
                    <a:solidFill>
                      <a:sysClr val="windowText" lastClr="000000"/>
                    </a:solidFill>
                    <a:latin typeface="Arial"/>
                    <a:cs typeface="Verdana"/>
                  </a:rPr>
                  <a:t>tools </a:t>
                </a:r>
                <a:r>
                  <a:rPr sz="825" kern="0">
                    <a:solidFill>
                      <a:sysClr val="windowText" lastClr="000000"/>
                    </a:solidFill>
                    <a:latin typeface="Arial"/>
                    <a:cs typeface="Verdana"/>
                  </a:rPr>
                  <a:t>and</a:t>
                </a:r>
                <a:r>
                  <a:rPr sz="825" kern="0" spc="-41">
                    <a:solidFill>
                      <a:sysClr val="windowText" lastClr="000000"/>
                    </a:solidFill>
                    <a:latin typeface="Arial"/>
                    <a:cs typeface="Verdana"/>
                  </a:rPr>
                  <a:t> </a:t>
                </a:r>
                <a:r>
                  <a:rPr sz="825" kern="0" spc="-7">
                    <a:solidFill>
                      <a:sysClr val="windowText" lastClr="000000"/>
                    </a:solidFill>
                    <a:latin typeface="Arial"/>
                    <a:cs typeface="Verdana"/>
                  </a:rPr>
                  <a:t>resources</a:t>
                </a:r>
                <a:r>
                  <a:rPr sz="825" kern="0" spc="-38">
                    <a:solidFill>
                      <a:sysClr val="windowText" lastClr="000000"/>
                    </a:solidFill>
                    <a:latin typeface="Arial"/>
                    <a:cs typeface="Verdana"/>
                  </a:rPr>
                  <a:t> </a:t>
                </a:r>
                <a:r>
                  <a:rPr sz="825" kern="0" spc="-17">
                    <a:solidFill>
                      <a:sysClr val="windowText" lastClr="000000"/>
                    </a:solidFill>
                    <a:latin typeface="Arial"/>
                    <a:cs typeface="Verdana"/>
                  </a:rPr>
                  <a:t>to</a:t>
                </a:r>
                <a:endParaRPr sz="825" kern="0">
                  <a:solidFill>
                    <a:sysClr val="windowText" lastClr="000000"/>
                  </a:solidFill>
                  <a:latin typeface="Arial"/>
                  <a:cs typeface="Verdana"/>
                </a:endParaRPr>
              </a:p>
              <a:p>
                <a:pPr marL="8637" marR="3455" defTabSz="621884">
                  <a:lnSpc>
                    <a:spcPct val="113999"/>
                  </a:lnSpc>
                  <a:defRPr/>
                </a:pPr>
                <a:r>
                  <a:rPr sz="825" kern="0" spc="-7">
                    <a:solidFill>
                      <a:sysClr val="windowText" lastClr="000000"/>
                    </a:solidFill>
                    <a:latin typeface="Arial"/>
                    <a:cs typeface="Verdana"/>
                  </a:rPr>
                  <a:t>achieve</a:t>
                </a:r>
                <a:r>
                  <a:rPr sz="825" kern="0" spc="-44">
                    <a:solidFill>
                      <a:sysClr val="windowText" lastClr="000000"/>
                    </a:solidFill>
                    <a:latin typeface="Arial"/>
                    <a:cs typeface="Verdana"/>
                  </a:rPr>
                  <a:t> </a:t>
                </a:r>
                <a:r>
                  <a:rPr sz="825" kern="0" spc="-7">
                    <a:solidFill>
                      <a:sysClr val="windowText" lastClr="000000"/>
                    </a:solidFill>
                    <a:latin typeface="Arial"/>
                    <a:cs typeface="Verdana"/>
                  </a:rPr>
                  <a:t>timely</a:t>
                </a:r>
                <a:r>
                  <a:rPr sz="825" kern="0" spc="-41">
                    <a:solidFill>
                      <a:sysClr val="windowText" lastClr="000000"/>
                    </a:solidFill>
                    <a:latin typeface="Arial"/>
                    <a:cs typeface="Verdana"/>
                  </a:rPr>
                  <a:t> </a:t>
                </a:r>
                <a:r>
                  <a:rPr sz="825" kern="0" spc="-17">
                    <a:solidFill>
                      <a:sysClr val="windowText" lastClr="000000"/>
                    </a:solidFill>
                    <a:latin typeface="Arial"/>
                    <a:cs typeface="Verdana"/>
                  </a:rPr>
                  <a:t>and </a:t>
                </a:r>
                <a:r>
                  <a:rPr sz="825" kern="0">
                    <a:solidFill>
                      <a:sysClr val="windowText" lastClr="000000"/>
                    </a:solidFill>
                    <a:latin typeface="Arial"/>
                    <a:cs typeface="Verdana"/>
                  </a:rPr>
                  <a:t>quality</a:t>
                </a:r>
                <a:r>
                  <a:rPr sz="825" kern="0" spc="-58">
                    <a:solidFill>
                      <a:sysClr val="windowText" lastClr="000000"/>
                    </a:solidFill>
                    <a:latin typeface="Arial"/>
                    <a:cs typeface="Verdana"/>
                  </a:rPr>
                  <a:t> </a:t>
                </a:r>
                <a:r>
                  <a:rPr sz="825" kern="0" spc="-7">
                    <a:solidFill>
                      <a:sysClr val="windowText" lastClr="000000"/>
                    </a:solidFill>
                    <a:latin typeface="Arial"/>
                    <a:cs typeface="Verdana"/>
                  </a:rPr>
                  <a:t>outcomes.</a:t>
                </a:r>
                <a:endParaRPr sz="825" kern="0">
                  <a:solidFill>
                    <a:sysClr val="windowText" lastClr="000000"/>
                  </a:solidFill>
                  <a:latin typeface="Arial"/>
                  <a:cs typeface="Verdana"/>
                </a:endParaRPr>
              </a:p>
            </p:txBody>
          </p:sp>
          <p:grpSp>
            <p:nvGrpSpPr>
              <p:cNvPr id="193" name="object 71">
                <a:extLst>
                  <a:ext uri="{FF2B5EF4-FFF2-40B4-BE49-F238E27FC236}">
                    <a16:creationId xmlns:a16="http://schemas.microsoft.com/office/drawing/2014/main" id="{D887CCE6-C8B3-482F-9FC3-9E5C635C8E9A}"/>
                  </a:ext>
                </a:extLst>
              </p:cNvPr>
              <p:cNvGrpSpPr/>
              <p:nvPr/>
            </p:nvGrpSpPr>
            <p:grpSpPr>
              <a:xfrm>
                <a:off x="1996919" y="4462051"/>
                <a:ext cx="8293678" cy="1637306"/>
                <a:chOff x="826325" y="4920650"/>
                <a:chExt cx="9146086" cy="1805584"/>
              </a:xfrm>
            </p:grpSpPr>
            <p:sp>
              <p:nvSpPr>
                <p:cNvPr id="194" name="object 72">
                  <a:extLst>
                    <a:ext uri="{FF2B5EF4-FFF2-40B4-BE49-F238E27FC236}">
                      <a16:creationId xmlns:a16="http://schemas.microsoft.com/office/drawing/2014/main" id="{746CD0C3-F46F-40FC-BE2D-9E9F591CFDC7}"/>
                    </a:ext>
                  </a:extLst>
                </p:cNvPr>
                <p:cNvSpPr/>
                <p:nvPr/>
              </p:nvSpPr>
              <p:spPr>
                <a:xfrm>
                  <a:off x="8429996" y="5013004"/>
                  <a:ext cx="1542415" cy="1713230"/>
                </a:xfrm>
                <a:custGeom>
                  <a:avLst/>
                  <a:gdLst/>
                  <a:ahLst/>
                  <a:cxnLst/>
                  <a:rect l="l" t="t" r="r" b="b"/>
                  <a:pathLst>
                    <a:path w="1542415" h="1713229">
                      <a:moveTo>
                        <a:pt x="144005" y="0"/>
                      </a:moveTo>
                      <a:lnTo>
                        <a:pt x="98490" y="7340"/>
                      </a:lnTo>
                      <a:lnTo>
                        <a:pt x="58959" y="27782"/>
                      </a:lnTo>
                      <a:lnTo>
                        <a:pt x="27785" y="58954"/>
                      </a:lnTo>
                      <a:lnTo>
                        <a:pt x="7341" y="98485"/>
                      </a:lnTo>
                      <a:lnTo>
                        <a:pt x="0" y="144005"/>
                      </a:lnTo>
                      <a:lnTo>
                        <a:pt x="0" y="1569199"/>
                      </a:lnTo>
                      <a:lnTo>
                        <a:pt x="7341" y="1614714"/>
                      </a:lnTo>
                      <a:lnTo>
                        <a:pt x="27785" y="1654245"/>
                      </a:lnTo>
                      <a:lnTo>
                        <a:pt x="58959" y="1685418"/>
                      </a:lnTo>
                      <a:lnTo>
                        <a:pt x="98490" y="1705862"/>
                      </a:lnTo>
                      <a:lnTo>
                        <a:pt x="144005" y="1713204"/>
                      </a:lnTo>
                      <a:lnTo>
                        <a:pt x="1398003" y="1713204"/>
                      </a:lnTo>
                      <a:lnTo>
                        <a:pt x="1443518" y="1705862"/>
                      </a:lnTo>
                      <a:lnTo>
                        <a:pt x="1483049" y="1685418"/>
                      </a:lnTo>
                      <a:lnTo>
                        <a:pt x="1514222" y="1654245"/>
                      </a:lnTo>
                      <a:lnTo>
                        <a:pt x="1534666" y="1614714"/>
                      </a:lnTo>
                      <a:lnTo>
                        <a:pt x="1542008" y="1569199"/>
                      </a:lnTo>
                      <a:lnTo>
                        <a:pt x="1542008" y="144005"/>
                      </a:lnTo>
                      <a:lnTo>
                        <a:pt x="1534666" y="98485"/>
                      </a:lnTo>
                      <a:lnTo>
                        <a:pt x="1514222" y="58954"/>
                      </a:lnTo>
                      <a:lnTo>
                        <a:pt x="1483049" y="27782"/>
                      </a:lnTo>
                      <a:lnTo>
                        <a:pt x="1443518" y="7340"/>
                      </a:lnTo>
                      <a:lnTo>
                        <a:pt x="1398003" y="0"/>
                      </a:lnTo>
                      <a:lnTo>
                        <a:pt x="144005" y="0"/>
                      </a:lnTo>
                      <a:close/>
                    </a:path>
                  </a:pathLst>
                </a:custGeom>
                <a:ln w="101600">
                  <a:solidFill>
                    <a:srgbClr val="FFFFFF"/>
                  </a:solidFill>
                </a:ln>
              </p:spPr>
              <p:txBody>
                <a:bodyPr wrap="square" lIns="0" tIns="0" rIns="0" bIns="0" rtlCol="0"/>
                <a:lstStyle/>
                <a:p>
                  <a:pPr defTabSz="621884">
                    <a:defRPr/>
                  </a:pPr>
                  <a:endParaRPr sz="825" kern="0">
                    <a:solidFill>
                      <a:sysClr val="windowText" lastClr="000000"/>
                    </a:solidFill>
                    <a:latin typeface="Arial"/>
                  </a:endParaRPr>
                </a:p>
              </p:txBody>
            </p:sp>
            <p:sp>
              <p:nvSpPr>
                <p:cNvPr id="195" name="object 73">
                  <a:extLst>
                    <a:ext uri="{FF2B5EF4-FFF2-40B4-BE49-F238E27FC236}">
                      <a16:creationId xmlns:a16="http://schemas.microsoft.com/office/drawing/2014/main" id="{16B4FA0B-B5BD-4CE2-9461-6A900652B993}"/>
                    </a:ext>
                  </a:extLst>
                </p:cNvPr>
                <p:cNvSpPr/>
                <p:nvPr/>
              </p:nvSpPr>
              <p:spPr>
                <a:xfrm>
                  <a:off x="826325" y="4920650"/>
                  <a:ext cx="1329055" cy="0"/>
                </a:xfrm>
                <a:custGeom>
                  <a:avLst/>
                  <a:gdLst/>
                  <a:ahLst/>
                  <a:cxnLst/>
                  <a:rect l="l" t="t" r="r" b="b"/>
                  <a:pathLst>
                    <a:path w="1329055">
                      <a:moveTo>
                        <a:pt x="0" y="0"/>
                      </a:moveTo>
                      <a:lnTo>
                        <a:pt x="1328635" y="0"/>
                      </a:lnTo>
                    </a:path>
                  </a:pathLst>
                </a:custGeom>
                <a:ln w="111366">
                  <a:solidFill>
                    <a:srgbClr val="007A83"/>
                  </a:solidFill>
                </a:ln>
              </p:spPr>
              <p:txBody>
                <a:bodyPr wrap="square" lIns="0" tIns="0" rIns="0" bIns="0" rtlCol="0"/>
                <a:lstStyle/>
                <a:p>
                  <a:pPr defTabSz="621884">
                    <a:defRPr/>
                  </a:pPr>
                  <a:endParaRPr sz="825" kern="0">
                    <a:solidFill>
                      <a:sysClr val="windowText" lastClr="000000"/>
                    </a:solidFill>
                    <a:latin typeface="Arial"/>
                  </a:endParaRPr>
                </a:p>
              </p:txBody>
            </p:sp>
            <p:sp>
              <p:nvSpPr>
                <p:cNvPr id="196" name="object 74">
                  <a:extLst>
                    <a:ext uri="{FF2B5EF4-FFF2-40B4-BE49-F238E27FC236}">
                      <a16:creationId xmlns:a16="http://schemas.microsoft.com/office/drawing/2014/main" id="{BC31C554-7C5F-4912-94C5-2F03263E8CFD}"/>
                    </a:ext>
                  </a:extLst>
                </p:cNvPr>
                <p:cNvSpPr/>
                <p:nvPr/>
              </p:nvSpPr>
              <p:spPr>
                <a:xfrm>
                  <a:off x="2366669" y="4920650"/>
                  <a:ext cx="1329055" cy="0"/>
                </a:xfrm>
                <a:custGeom>
                  <a:avLst/>
                  <a:gdLst/>
                  <a:ahLst/>
                  <a:cxnLst/>
                  <a:rect l="l" t="t" r="r" b="b"/>
                  <a:pathLst>
                    <a:path w="1329054">
                      <a:moveTo>
                        <a:pt x="0" y="0"/>
                      </a:moveTo>
                      <a:lnTo>
                        <a:pt x="1328635" y="0"/>
                      </a:lnTo>
                    </a:path>
                  </a:pathLst>
                </a:custGeom>
                <a:ln w="111366">
                  <a:solidFill>
                    <a:srgbClr val="00A9DF"/>
                  </a:solidFill>
                </a:ln>
              </p:spPr>
              <p:txBody>
                <a:bodyPr wrap="square" lIns="0" tIns="0" rIns="0" bIns="0" rtlCol="0"/>
                <a:lstStyle/>
                <a:p>
                  <a:pPr defTabSz="621884">
                    <a:defRPr/>
                  </a:pPr>
                  <a:endParaRPr sz="825" kern="0">
                    <a:solidFill>
                      <a:sysClr val="windowText" lastClr="000000"/>
                    </a:solidFill>
                    <a:latin typeface="Arial"/>
                  </a:endParaRPr>
                </a:p>
              </p:txBody>
            </p:sp>
            <p:sp>
              <p:nvSpPr>
                <p:cNvPr id="197" name="object 75">
                  <a:extLst>
                    <a:ext uri="{FF2B5EF4-FFF2-40B4-BE49-F238E27FC236}">
                      <a16:creationId xmlns:a16="http://schemas.microsoft.com/office/drawing/2014/main" id="{B9717F94-2D6F-4507-9D4F-A04D4C97A7DC}"/>
                    </a:ext>
                  </a:extLst>
                </p:cNvPr>
                <p:cNvSpPr/>
                <p:nvPr/>
              </p:nvSpPr>
              <p:spPr>
                <a:xfrm>
                  <a:off x="3910684" y="4920650"/>
                  <a:ext cx="1329055" cy="0"/>
                </a:xfrm>
                <a:custGeom>
                  <a:avLst/>
                  <a:gdLst/>
                  <a:ahLst/>
                  <a:cxnLst/>
                  <a:rect l="l" t="t" r="r" b="b"/>
                  <a:pathLst>
                    <a:path w="1329054">
                      <a:moveTo>
                        <a:pt x="0" y="0"/>
                      </a:moveTo>
                      <a:lnTo>
                        <a:pt x="1328635" y="0"/>
                      </a:lnTo>
                    </a:path>
                  </a:pathLst>
                </a:custGeom>
                <a:ln w="111366">
                  <a:solidFill>
                    <a:srgbClr val="004B96"/>
                  </a:solidFill>
                </a:ln>
              </p:spPr>
              <p:txBody>
                <a:bodyPr wrap="square" lIns="0" tIns="0" rIns="0" bIns="0" rtlCol="0"/>
                <a:lstStyle/>
                <a:p>
                  <a:pPr defTabSz="621884">
                    <a:defRPr/>
                  </a:pPr>
                  <a:endParaRPr sz="825" kern="0">
                    <a:solidFill>
                      <a:sysClr val="windowText" lastClr="000000"/>
                    </a:solidFill>
                    <a:latin typeface="Arial"/>
                  </a:endParaRPr>
                </a:p>
              </p:txBody>
            </p:sp>
            <p:sp>
              <p:nvSpPr>
                <p:cNvPr id="198" name="object 76">
                  <a:extLst>
                    <a:ext uri="{FF2B5EF4-FFF2-40B4-BE49-F238E27FC236}">
                      <a16:creationId xmlns:a16="http://schemas.microsoft.com/office/drawing/2014/main" id="{3B5BEE3F-5C73-4681-BA6A-4EA628B3F238}"/>
                    </a:ext>
                  </a:extLst>
                </p:cNvPr>
                <p:cNvSpPr/>
                <p:nvPr/>
              </p:nvSpPr>
              <p:spPr>
                <a:xfrm>
                  <a:off x="5442147" y="4920650"/>
                  <a:ext cx="1329055" cy="0"/>
                </a:xfrm>
                <a:custGeom>
                  <a:avLst/>
                  <a:gdLst/>
                  <a:ahLst/>
                  <a:cxnLst/>
                  <a:rect l="l" t="t" r="r" b="b"/>
                  <a:pathLst>
                    <a:path w="1329054">
                      <a:moveTo>
                        <a:pt x="0" y="0"/>
                      </a:moveTo>
                      <a:lnTo>
                        <a:pt x="1328635" y="0"/>
                      </a:lnTo>
                    </a:path>
                  </a:pathLst>
                </a:custGeom>
                <a:ln w="111366">
                  <a:solidFill>
                    <a:srgbClr val="6F1F82"/>
                  </a:solidFill>
                </a:ln>
              </p:spPr>
              <p:txBody>
                <a:bodyPr wrap="square" lIns="0" tIns="0" rIns="0" bIns="0" rtlCol="0"/>
                <a:lstStyle/>
                <a:p>
                  <a:pPr defTabSz="621884">
                    <a:defRPr/>
                  </a:pPr>
                  <a:endParaRPr sz="825" kern="0">
                    <a:solidFill>
                      <a:sysClr val="windowText" lastClr="000000"/>
                    </a:solidFill>
                    <a:latin typeface="Arial"/>
                  </a:endParaRPr>
                </a:p>
              </p:txBody>
            </p:sp>
            <p:sp>
              <p:nvSpPr>
                <p:cNvPr id="199" name="object 77">
                  <a:extLst>
                    <a:ext uri="{FF2B5EF4-FFF2-40B4-BE49-F238E27FC236}">
                      <a16:creationId xmlns:a16="http://schemas.microsoft.com/office/drawing/2014/main" id="{FD9ABF93-615C-4171-A82C-CA18D5D9CC75}"/>
                    </a:ext>
                  </a:extLst>
                </p:cNvPr>
                <p:cNvSpPr/>
                <p:nvPr/>
              </p:nvSpPr>
              <p:spPr>
                <a:xfrm>
                  <a:off x="6994685" y="4920650"/>
                  <a:ext cx="1329055" cy="0"/>
                </a:xfrm>
                <a:custGeom>
                  <a:avLst/>
                  <a:gdLst/>
                  <a:ahLst/>
                  <a:cxnLst/>
                  <a:rect l="l" t="t" r="r" b="b"/>
                  <a:pathLst>
                    <a:path w="1329054">
                      <a:moveTo>
                        <a:pt x="0" y="0"/>
                      </a:moveTo>
                      <a:lnTo>
                        <a:pt x="1328635" y="0"/>
                      </a:lnTo>
                    </a:path>
                  </a:pathLst>
                </a:custGeom>
                <a:ln w="111366">
                  <a:solidFill>
                    <a:srgbClr val="EC8A00"/>
                  </a:solidFill>
                </a:ln>
              </p:spPr>
              <p:txBody>
                <a:bodyPr wrap="square" lIns="0" tIns="0" rIns="0" bIns="0" rtlCol="0"/>
                <a:lstStyle/>
                <a:p>
                  <a:pPr defTabSz="621884">
                    <a:defRPr/>
                  </a:pPr>
                  <a:endParaRPr sz="825" kern="0">
                    <a:solidFill>
                      <a:sysClr val="windowText" lastClr="000000"/>
                    </a:solidFill>
                    <a:latin typeface="Arial"/>
                  </a:endParaRPr>
                </a:p>
              </p:txBody>
            </p:sp>
            <p:sp>
              <p:nvSpPr>
                <p:cNvPr id="200" name="object 78">
                  <a:extLst>
                    <a:ext uri="{FF2B5EF4-FFF2-40B4-BE49-F238E27FC236}">
                      <a16:creationId xmlns:a16="http://schemas.microsoft.com/office/drawing/2014/main" id="{CDFFEFDC-8D1F-4C31-BA4D-BC1D0370C123}"/>
                    </a:ext>
                  </a:extLst>
                </p:cNvPr>
                <p:cNvSpPr/>
                <p:nvPr/>
              </p:nvSpPr>
              <p:spPr>
                <a:xfrm>
                  <a:off x="8536685" y="4920650"/>
                  <a:ext cx="1329055" cy="0"/>
                </a:xfrm>
                <a:custGeom>
                  <a:avLst/>
                  <a:gdLst/>
                  <a:ahLst/>
                  <a:cxnLst/>
                  <a:rect l="l" t="t" r="r" b="b"/>
                  <a:pathLst>
                    <a:path w="1329054">
                      <a:moveTo>
                        <a:pt x="0" y="0"/>
                      </a:moveTo>
                      <a:lnTo>
                        <a:pt x="1328635" y="0"/>
                      </a:lnTo>
                    </a:path>
                  </a:pathLst>
                </a:custGeom>
                <a:ln w="111366">
                  <a:solidFill>
                    <a:schemeClr val="accent4"/>
                  </a:solidFill>
                </a:ln>
              </p:spPr>
              <p:txBody>
                <a:bodyPr wrap="square" lIns="0" tIns="0" rIns="0" bIns="0" rtlCol="0"/>
                <a:lstStyle/>
                <a:p>
                  <a:pPr defTabSz="621884">
                    <a:defRPr/>
                  </a:pPr>
                  <a:endParaRPr sz="825" kern="0">
                    <a:solidFill>
                      <a:sysClr val="windowText" lastClr="000000"/>
                    </a:solidFill>
                    <a:latin typeface="Arial"/>
                  </a:endParaRPr>
                </a:p>
              </p:txBody>
            </p:sp>
          </p:grpSp>
        </p:grpSp>
        <p:grpSp>
          <p:nvGrpSpPr>
            <p:cNvPr id="73" name="Group 72">
              <a:extLst>
                <a:ext uri="{FF2B5EF4-FFF2-40B4-BE49-F238E27FC236}">
                  <a16:creationId xmlns:a16="http://schemas.microsoft.com/office/drawing/2014/main" id="{8D9798BA-E5C8-4C10-A7A0-34AB4598A67F}"/>
                </a:ext>
              </a:extLst>
            </p:cNvPr>
            <p:cNvGrpSpPr/>
            <p:nvPr/>
          </p:nvGrpSpPr>
          <p:grpSpPr>
            <a:xfrm>
              <a:off x="1153533" y="1495344"/>
              <a:ext cx="1008000" cy="1000800"/>
              <a:chOff x="1419705" y="1544357"/>
              <a:chExt cx="597421" cy="613115"/>
            </a:xfrm>
          </p:grpSpPr>
          <p:sp>
            <p:nvSpPr>
              <p:cNvPr id="173" name="object 30">
                <a:extLst>
                  <a:ext uri="{FF2B5EF4-FFF2-40B4-BE49-F238E27FC236}">
                    <a16:creationId xmlns:a16="http://schemas.microsoft.com/office/drawing/2014/main" id="{6F8AF251-3FD7-4DEF-8B78-944498109734}"/>
                  </a:ext>
                </a:extLst>
              </p:cNvPr>
              <p:cNvSpPr/>
              <p:nvPr/>
            </p:nvSpPr>
            <p:spPr>
              <a:xfrm>
                <a:off x="1419705" y="1544357"/>
                <a:ext cx="597421" cy="613115"/>
              </a:xfrm>
              <a:custGeom>
                <a:avLst/>
                <a:gdLst/>
                <a:ahLst/>
                <a:cxnLst/>
                <a:rect l="l" t="t" r="r" b="b"/>
                <a:pathLst>
                  <a:path w="686435" h="686435">
                    <a:moveTo>
                      <a:pt x="343192" y="0"/>
                    </a:moveTo>
                    <a:lnTo>
                      <a:pt x="296624" y="3133"/>
                    </a:lnTo>
                    <a:lnTo>
                      <a:pt x="251959" y="12259"/>
                    </a:lnTo>
                    <a:lnTo>
                      <a:pt x="209608" y="26970"/>
                    </a:lnTo>
                    <a:lnTo>
                      <a:pt x="169978" y="46856"/>
                    </a:lnTo>
                    <a:lnTo>
                      <a:pt x="133479" y="71509"/>
                    </a:lnTo>
                    <a:lnTo>
                      <a:pt x="100520" y="100520"/>
                    </a:lnTo>
                    <a:lnTo>
                      <a:pt x="71509" y="133479"/>
                    </a:lnTo>
                    <a:lnTo>
                      <a:pt x="46856" y="169978"/>
                    </a:lnTo>
                    <a:lnTo>
                      <a:pt x="26970" y="209608"/>
                    </a:lnTo>
                    <a:lnTo>
                      <a:pt x="12259" y="251959"/>
                    </a:lnTo>
                    <a:lnTo>
                      <a:pt x="3133" y="296624"/>
                    </a:lnTo>
                    <a:lnTo>
                      <a:pt x="0" y="343192"/>
                    </a:lnTo>
                    <a:lnTo>
                      <a:pt x="3133" y="389762"/>
                    </a:lnTo>
                    <a:lnTo>
                      <a:pt x="12259" y="434428"/>
                    </a:lnTo>
                    <a:lnTo>
                      <a:pt x="26970" y="476781"/>
                    </a:lnTo>
                    <a:lnTo>
                      <a:pt x="46856" y="516411"/>
                    </a:lnTo>
                    <a:lnTo>
                      <a:pt x="71509" y="552909"/>
                    </a:lnTo>
                    <a:lnTo>
                      <a:pt x="100520" y="585868"/>
                    </a:lnTo>
                    <a:lnTo>
                      <a:pt x="133479" y="614878"/>
                    </a:lnTo>
                    <a:lnTo>
                      <a:pt x="169978" y="639530"/>
                    </a:lnTo>
                    <a:lnTo>
                      <a:pt x="209608" y="659415"/>
                    </a:lnTo>
                    <a:lnTo>
                      <a:pt x="251959" y="674125"/>
                    </a:lnTo>
                    <a:lnTo>
                      <a:pt x="296624" y="683251"/>
                    </a:lnTo>
                    <a:lnTo>
                      <a:pt x="343192" y="686384"/>
                    </a:lnTo>
                    <a:lnTo>
                      <a:pt x="389762" y="683251"/>
                    </a:lnTo>
                    <a:lnTo>
                      <a:pt x="434428" y="674125"/>
                    </a:lnTo>
                    <a:lnTo>
                      <a:pt x="476781" y="659415"/>
                    </a:lnTo>
                    <a:lnTo>
                      <a:pt x="516411" y="639530"/>
                    </a:lnTo>
                    <a:lnTo>
                      <a:pt x="552909" y="614878"/>
                    </a:lnTo>
                    <a:lnTo>
                      <a:pt x="585868" y="585868"/>
                    </a:lnTo>
                    <a:lnTo>
                      <a:pt x="614878" y="552909"/>
                    </a:lnTo>
                    <a:lnTo>
                      <a:pt x="639530" y="516411"/>
                    </a:lnTo>
                    <a:lnTo>
                      <a:pt x="659415" y="476781"/>
                    </a:lnTo>
                    <a:lnTo>
                      <a:pt x="674125" y="434428"/>
                    </a:lnTo>
                    <a:lnTo>
                      <a:pt x="683251" y="389762"/>
                    </a:lnTo>
                    <a:lnTo>
                      <a:pt x="686384" y="343192"/>
                    </a:lnTo>
                    <a:lnTo>
                      <a:pt x="683251" y="296624"/>
                    </a:lnTo>
                    <a:lnTo>
                      <a:pt x="674125" y="251959"/>
                    </a:lnTo>
                    <a:lnTo>
                      <a:pt x="659415" y="209608"/>
                    </a:lnTo>
                    <a:lnTo>
                      <a:pt x="639530" y="169978"/>
                    </a:lnTo>
                    <a:lnTo>
                      <a:pt x="614878" y="133479"/>
                    </a:lnTo>
                    <a:lnTo>
                      <a:pt x="585868" y="100520"/>
                    </a:lnTo>
                    <a:lnTo>
                      <a:pt x="552909" y="71509"/>
                    </a:lnTo>
                    <a:lnTo>
                      <a:pt x="516411" y="46856"/>
                    </a:lnTo>
                    <a:lnTo>
                      <a:pt x="476781" y="26970"/>
                    </a:lnTo>
                    <a:lnTo>
                      <a:pt x="434428" y="12259"/>
                    </a:lnTo>
                    <a:lnTo>
                      <a:pt x="389762" y="3133"/>
                    </a:lnTo>
                    <a:lnTo>
                      <a:pt x="343192" y="0"/>
                    </a:lnTo>
                    <a:close/>
                  </a:path>
                </a:pathLst>
              </a:custGeom>
              <a:solidFill>
                <a:schemeClr val="bg1"/>
              </a:solidFill>
              <a:ln w="19050">
                <a:solidFill>
                  <a:schemeClr val="accent2"/>
                </a:solidFill>
              </a:ln>
            </p:spPr>
            <p:txBody>
              <a:bodyPr wrap="square" lIns="0" tIns="0" rIns="0" bIns="0" rtlCol="0"/>
              <a:lstStyle/>
              <a:p>
                <a:pPr defTabSz="685800">
                  <a:defRPr/>
                </a:pPr>
                <a:endParaRPr sz="2100">
                  <a:solidFill>
                    <a:srgbClr val="262626"/>
                  </a:solidFill>
                  <a:latin typeface="Arial"/>
                </a:endParaRPr>
              </a:p>
            </p:txBody>
          </p:sp>
          <p:pic>
            <p:nvPicPr>
              <p:cNvPr id="174" name="Graphic 173" descr="Handshake">
                <a:extLst>
                  <a:ext uri="{FF2B5EF4-FFF2-40B4-BE49-F238E27FC236}">
                    <a16:creationId xmlns:a16="http://schemas.microsoft.com/office/drawing/2014/main" id="{625B1A0B-B261-462D-930D-1602C4DC24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46234" y="1608662"/>
                <a:ext cx="501806" cy="501806"/>
              </a:xfrm>
              <a:prstGeom prst="rect">
                <a:avLst/>
              </a:prstGeom>
            </p:spPr>
          </p:pic>
        </p:grpSp>
        <p:grpSp>
          <p:nvGrpSpPr>
            <p:cNvPr id="74" name="Group 73">
              <a:extLst>
                <a:ext uri="{FF2B5EF4-FFF2-40B4-BE49-F238E27FC236}">
                  <a16:creationId xmlns:a16="http://schemas.microsoft.com/office/drawing/2014/main" id="{BE3ACACB-2449-4980-AA88-7E885330A0BA}"/>
                </a:ext>
              </a:extLst>
            </p:cNvPr>
            <p:cNvGrpSpPr/>
            <p:nvPr/>
          </p:nvGrpSpPr>
          <p:grpSpPr>
            <a:xfrm>
              <a:off x="2200144" y="1495344"/>
              <a:ext cx="1222948" cy="1000800"/>
              <a:chOff x="2067308" y="1554149"/>
              <a:chExt cx="743315" cy="613115"/>
            </a:xfrm>
          </p:grpSpPr>
          <p:sp>
            <p:nvSpPr>
              <p:cNvPr id="163" name="object 24">
                <a:extLst>
                  <a:ext uri="{FF2B5EF4-FFF2-40B4-BE49-F238E27FC236}">
                    <a16:creationId xmlns:a16="http://schemas.microsoft.com/office/drawing/2014/main" id="{BE11C0B7-339F-45B2-A57B-F803A508D662}"/>
                  </a:ext>
                </a:extLst>
              </p:cNvPr>
              <p:cNvSpPr/>
              <p:nvPr/>
            </p:nvSpPr>
            <p:spPr>
              <a:xfrm>
                <a:off x="2197954" y="1554149"/>
                <a:ext cx="612669" cy="613115"/>
              </a:xfrm>
              <a:custGeom>
                <a:avLst/>
                <a:gdLst/>
                <a:ahLst/>
                <a:cxnLst/>
                <a:rect l="l" t="t" r="r" b="b"/>
                <a:pathLst>
                  <a:path w="686435" h="686435">
                    <a:moveTo>
                      <a:pt x="343192" y="0"/>
                    </a:moveTo>
                    <a:lnTo>
                      <a:pt x="296621" y="3133"/>
                    </a:lnTo>
                    <a:lnTo>
                      <a:pt x="251955" y="12259"/>
                    </a:lnTo>
                    <a:lnTo>
                      <a:pt x="209602" y="26970"/>
                    </a:lnTo>
                    <a:lnTo>
                      <a:pt x="169973" y="46856"/>
                    </a:lnTo>
                    <a:lnTo>
                      <a:pt x="133474" y="71509"/>
                    </a:lnTo>
                    <a:lnTo>
                      <a:pt x="100515" y="100520"/>
                    </a:lnTo>
                    <a:lnTo>
                      <a:pt x="71506" y="133479"/>
                    </a:lnTo>
                    <a:lnTo>
                      <a:pt x="46854" y="169978"/>
                    </a:lnTo>
                    <a:lnTo>
                      <a:pt x="26968" y="209608"/>
                    </a:lnTo>
                    <a:lnTo>
                      <a:pt x="12258" y="251959"/>
                    </a:lnTo>
                    <a:lnTo>
                      <a:pt x="3132" y="296624"/>
                    </a:lnTo>
                    <a:lnTo>
                      <a:pt x="0" y="343192"/>
                    </a:lnTo>
                    <a:lnTo>
                      <a:pt x="3132" y="389762"/>
                    </a:lnTo>
                    <a:lnTo>
                      <a:pt x="12258" y="434428"/>
                    </a:lnTo>
                    <a:lnTo>
                      <a:pt x="26968" y="476781"/>
                    </a:lnTo>
                    <a:lnTo>
                      <a:pt x="46854" y="516411"/>
                    </a:lnTo>
                    <a:lnTo>
                      <a:pt x="71506" y="552909"/>
                    </a:lnTo>
                    <a:lnTo>
                      <a:pt x="100515" y="585868"/>
                    </a:lnTo>
                    <a:lnTo>
                      <a:pt x="133474" y="614878"/>
                    </a:lnTo>
                    <a:lnTo>
                      <a:pt x="169973" y="639530"/>
                    </a:lnTo>
                    <a:lnTo>
                      <a:pt x="209602" y="659415"/>
                    </a:lnTo>
                    <a:lnTo>
                      <a:pt x="251955" y="674125"/>
                    </a:lnTo>
                    <a:lnTo>
                      <a:pt x="296621" y="683251"/>
                    </a:lnTo>
                    <a:lnTo>
                      <a:pt x="343192" y="686384"/>
                    </a:lnTo>
                    <a:lnTo>
                      <a:pt x="389760" y="683251"/>
                    </a:lnTo>
                    <a:lnTo>
                      <a:pt x="434424" y="674125"/>
                    </a:lnTo>
                    <a:lnTo>
                      <a:pt x="476775" y="659415"/>
                    </a:lnTo>
                    <a:lnTo>
                      <a:pt x="516405" y="639530"/>
                    </a:lnTo>
                    <a:lnTo>
                      <a:pt x="552904" y="614878"/>
                    </a:lnTo>
                    <a:lnTo>
                      <a:pt x="585863" y="585868"/>
                    </a:lnTo>
                    <a:lnTo>
                      <a:pt x="614874" y="552909"/>
                    </a:lnTo>
                    <a:lnTo>
                      <a:pt x="639527" y="516411"/>
                    </a:lnTo>
                    <a:lnTo>
                      <a:pt x="659413" y="476781"/>
                    </a:lnTo>
                    <a:lnTo>
                      <a:pt x="674124" y="434428"/>
                    </a:lnTo>
                    <a:lnTo>
                      <a:pt x="683251" y="389762"/>
                    </a:lnTo>
                    <a:lnTo>
                      <a:pt x="686384" y="343192"/>
                    </a:lnTo>
                    <a:lnTo>
                      <a:pt x="683251" y="296624"/>
                    </a:lnTo>
                    <a:lnTo>
                      <a:pt x="674124" y="251959"/>
                    </a:lnTo>
                    <a:lnTo>
                      <a:pt x="659413" y="209608"/>
                    </a:lnTo>
                    <a:lnTo>
                      <a:pt x="639527" y="169978"/>
                    </a:lnTo>
                    <a:lnTo>
                      <a:pt x="614874" y="133479"/>
                    </a:lnTo>
                    <a:lnTo>
                      <a:pt x="585863" y="100520"/>
                    </a:lnTo>
                    <a:lnTo>
                      <a:pt x="552904" y="71509"/>
                    </a:lnTo>
                    <a:lnTo>
                      <a:pt x="516405" y="46856"/>
                    </a:lnTo>
                    <a:lnTo>
                      <a:pt x="476775" y="26970"/>
                    </a:lnTo>
                    <a:lnTo>
                      <a:pt x="434424" y="12259"/>
                    </a:lnTo>
                    <a:lnTo>
                      <a:pt x="389760" y="3133"/>
                    </a:lnTo>
                    <a:lnTo>
                      <a:pt x="343192" y="0"/>
                    </a:lnTo>
                    <a:close/>
                  </a:path>
                </a:pathLst>
              </a:custGeom>
              <a:solidFill>
                <a:schemeClr val="bg1"/>
              </a:solidFill>
              <a:ln w="25400">
                <a:solidFill>
                  <a:srgbClr val="00A9E0"/>
                </a:solidFill>
              </a:ln>
            </p:spPr>
            <p:txBody>
              <a:bodyPr wrap="square" lIns="0" tIns="0" rIns="0" bIns="0" rtlCol="0"/>
              <a:lstStyle/>
              <a:p>
                <a:pPr defTabSz="685800">
                  <a:defRPr/>
                </a:pPr>
                <a:endParaRPr sz="2100">
                  <a:solidFill>
                    <a:srgbClr val="262626"/>
                  </a:solidFill>
                  <a:latin typeface="Arial"/>
                </a:endParaRPr>
              </a:p>
            </p:txBody>
          </p:sp>
          <p:grpSp>
            <p:nvGrpSpPr>
              <p:cNvPr id="164" name="Group 163">
                <a:extLst>
                  <a:ext uri="{FF2B5EF4-FFF2-40B4-BE49-F238E27FC236}">
                    <a16:creationId xmlns:a16="http://schemas.microsoft.com/office/drawing/2014/main" id="{A90A6D83-B152-4069-8398-5E748F6C8666}"/>
                  </a:ext>
                </a:extLst>
              </p:cNvPr>
              <p:cNvGrpSpPr/>
              <p:nvPr/>
            </p:nvGrpSpPr>
            <p:grpSpPr>
              <a:xfrm>
                <a:off x="2067308" y="1672262"/>
                <a:ext cx="645445" cy="385459"/>
                <a:chOff x="7454433" y="2517679"/>
                <a:chExt cx="717077" cy="446057"/>
              </a:xfrm>
            </p:grpSpPr>
            <p:sp>
              <p:nvSpPr>
                <p:cNvPr id="165" name="object 11">
                  <a:extLst>
                    <a:ext uri="{FF2B5EF4-FFF2-40B4-BE49-F238E27FC236}">
                      <a16:creationId xmlns:a16="http://schemas.microsoft.com/office/drawing/2014/main" id="{276D46FC-0861-4154-91A2-0E5DB5539CF0}"/>
                    </a:ext>
                  </a:extLst>
                </p:cNvPr>
                <p:cNvSpPr/>
                <p:nvPr/>
              </p:nvSpPr>
              <p:spPr>
                <a:xfrm>
                  <a:off x="7454433" y="2749109"/>
                  <a:ext cx="74771" cy="38100"/>
                </a:xfrm>
                <a:custGeom>
                  <a:avLst/>
                  <a:gdLst/>
                  <a:ahLst/>
                  <a:cxnLst/>
                  <a:rect l="l" t="t" r="r" b="b"/>
                  <a:pathLst>
                    <a:path w="99695" h="50800">
                      <a:moveTo>
                        <a:pt x="21310" y="25615"/>
                      </a:moveTo>
                      <a:lnTo>
                        <a:pt x="10452" y="5854"/>
                      </a:lnTo>
                      <a:lnTo>
                        <a:pt x="6819" y="4813"/>
                      </a:lnTo>
                      <a:lnTo>
                        <a:pt x="3937" y="6400"/>
                      </a:lnTo>
                      <a:lnTo>
                        <a:pt x="1054" y="7988"/>
                      </a:lnTo>
                      <a:lnTo>
                        <a:pt x="0" y="11607"/>
                      </a:lnTo>
                      <a:lnTo>
                        <a:pt x="10375" y="30454"/>
                      </a:lnTo>
                      <a:lnTo>
                        <a:pt x="12420" y="31572"/>
                      </a:lnTo>
                      <a:lnTo>
                        <a:pt x="15494" y="31572"/>
                      </a:lnTo>
                      <a:lnTo>
                        <a:pt x="16471" y="31330"/>
                      </a:lnTo>
                      <a:lnTo>
                        <a:pt x="20256" y="29235"/>
                      </a:lnTo>
                      <a:lnTo>
                        <a:pt x="21310" y="25615"/>
                      </a:lnTo>
                      <a:close/>
                    </a:path>
                    <a:path w="99695" h="50800">
                      <a:moveTo>
                        <a:pt x="61429" y="5105"/>
                      </a:moveTo>
                      <a:lnTo>
                        <a:pt x="59601" y="1803"/>
                      </a:lnTo>
                      <a:lnTo>
                        <a:pt x="53289" y="0"/>
                      </a:lnTo>
                      <a:lnTo>
                        <a:pt x="49987" y="1803"/>
                      </a:lnTo>
                      <a:lnTo>
                        <a:pt x="49072" y="4965"/>
                      </a:lnTo>
                      <a:lnTo>
                        <a:pt x="43738" y="23469"/>
                      </a:lnTo>
                      <a:lnTo>
                        <a:pt x="45554" y="26771"/>
                      </a:lnTo>
                      <a:lnTo>
                        <a:pt x="49276" y="27838"/>
                      </a:lnTo>
                      <a:lnTo>
                        <a:pt x="49834" y="27914"/>
                      </a:lnTo>
                      <a:lnTo>
                        <a:pt x="52959" y="27914"/>
                      </a:lnTo>
                      <a:lnTo>
                        <a:pt x="55333" y="26212"/>
                      </a:lnTo>
                      <a:lnTo>
                        <a:pt x="61429" y="5105"/>
                      </a:lnTo>
                      <a:close/>
                    </a:path>
                    <a:path w="99695" h="50800">
                      <a:moveTo>
                        <a:pt x="99402" y="36639"/>
                      </a:moveTo>
                      <a:lnTo>
                        <a:pt x="96227" y="30886"/>
                      </a:lnTo>
                      <a:lnTo>
                        <a:pt x="92621" y="29845"/>
                      </a:lnTo>
                      <a:lnTo>
                        <a:pt x="89725" y="31419"/>
                      </a:lnTo>
                      <a:lnTo>
                        <a:pt x="72847" y="40716"/>
                      </a:lnTo>
                      <a:lnTo>
                        <a:pt x="71793" y="44335"/>
                      </a:lnTo>
                      <a:lnTo>
                        <a:pt x="74472" y="49187"/>
                      </a:lnTo>
                      <a:lnTo>
                        <a:pt x="76504" y="50304"/>
                      </a:lnTo>
                      <a:lnTo>
                        <a:pt x="79578" y="50304"/>
                      </a:lnTo>
                      <a:lnTo>
                        <a:pt x="80556" y="50063"/>
                      </a:lnTo>
                      <a:lnTo>
                        <a:pt x="98348" y="40259"/>
                      </a:lnTo>
                      <a:lnTo>
                        <a:pt x="99402" y="36639"/>
                      </a:lnTo>
                      <a:close/>
                    </a:path>
                  </a:pathLst>
                </a:custGeom>
                <a:solidFill>
                  <a:srgbClr val="FFFFFF"/>
                </a:solidFill>
              </p:spPr>
              <p:txBody>
                <a:bodyPr wrap="square" lIns="0" tIns="0" rIns="0" bIns="0" rtlCol="0"/>
                <a:lstStyle/>
                <a:p>
                  <a:pPr defTabSz="685800">
                    <a:defRPr/>
                  </a:pPr>
                  <a:endParaRPr sz="1350" kern="0">
                    <a:solidFill>
                      <a:sysClr val="windowText" lastClr="000000"/>
                    </a:solidFill>
                    <a:latin typeface="Arial"/>
                  </a:endParaRPr>
                </a:p>
              </p:txBody>
            </p:sp>
            <p:sp>
              <p:nvSpPr>
                <p:cNvPr id="166" name="object 28">
                  <a:extLst>
                    <a:ext uri="{FF2B5EF4-FFF2-40B4-BE49-F238E27FC236}">
                      <a16:creationId xmlns:a16="http://schemas.microsoft.com/office/drawing/2014/main" id="{360EDCF9-8011-49CB-880A-5A44398CC95F}"/>
                    </a:ext>
                  </a:extLst>
                </p:cNvPr>
                <p:cNvSpPr/>
                <p:nvPr/>
              </p:nvSpPr>
              <p:spPr>
                <a:xfrm>
                  <a:off x="7809065" y="2709788"/>
                  <a:ext cx="268243" cy="253948"/>
                </a:xfrm>
                <a:custGeom>
                  <a:avLst/>
                  <a:gdLst/>
                  <a:ahLst/>
                  <a:cxnLst/>
                  <a:rect l="l" t="t" r="r" b="b"/>
                  <a:pathLst>
                    <a:path w="242570" h="227329">
                      <a:moveTo>
                        <a:pt x="46418" y="92316"/>
                      </a:moveTo>
                      <a:lnTo>
                        <a:pt x="9969" y="55867"/>
                      </a:lnTo>
                      <a:lnTo>
                        <a:pt x="0" y="65849"/>
                      </a:lnTo>
                      <a:lnTo>
                        <a:pt x="36436" y="102298"/>
                      </a:lnTo>
                      <a:lnTo>
                        <a:pt x="46418" y="92316"/>
                      </a:lnTo>
                      <a:close/>
                    </a:path>
                    <a:path w="242570" h="227329">
                      <a:moveTo>
                        <a:pt x="128244" y="0"/>
                      </a:moveTo>
                      <a:lnTo>
                        <a:pt x="114134" y="0"/>
                      </a:lnTo>
                      <a:lnTo>
                        <a:pt x="114134" y="48793"/>
                      </a:lnTo>
                      <a:lnTo>
                        <a:pt x="128244" y="48793"/>
                      </a:lnTo>
                      <a:lnTo>
                        <a:pt x="128244" y="0"/>
                      </a:lnTo>
                      <a:close/>
                    </a:path>
                    <a:path w="242570" h="227329">
                      <a:moveTo>
                        <a:pt x="167640" y="115201"/>
                      </a:moveTo>
                      <a:lnTo>
                        <a:pt x="163982" y="97116"/>
                      </a:lnTo>
                      <a:lnTo>
                        <a:pt x="154038" y="82346"/>
                      </a:lnTo>
                      <a:lnTo>
                        <a:pt x="139280" y="72390"/>
                      </a:lnTo>
                      <a:lnTo>
                        <a:pt x="121208" y="68732"/>
                      </a:lnTo>
                      <a:lnTo>
                        <a:pt x="103111" y="72390"/>
                      </a:lnTo>
                      <a:lnTo>
                        <a:pt x="88341" y="82346"/>
                      </a:lnTo>
                      <a:lnTo>
                        <a:pt x="78384" y="97116"/>
                      </a:lnTo>
                      <a:lnTo>
                        <a:pt x="74739" y="115201"/>
                      </a:lnTo>
                      <a:lnTo>
                        <a:pt x="78384" y="133286"/>
                      </a:lnTo>
                      <a:lnTo>
                        <a:pt x="88341" y="148043"/>
                      </a:lnTo>
                      <a:lnTo>
                        <a:pt x="103111" y="158000"/>
                      </a:lnTo>
                      <a:lnTo>
                        <a:pt x="121208" y="161645"/>
                      </a:lnTo>
                      <a:lnTo>
                        <a:pt x="139280" y="158000"/>
                      </a:lnTo>
                      <a:lnTo>
                        <a:pt x="154038" y="148043"/>
                      </a:lnTo>
                      <a:lnTo>
                        <a:pt x="163982" y="133286"/>
                      </a:lnTo>
                      <a:lnTo>
                        <a:pt x="167640" y="115201"/>
                      </a:lnTo>
                      <a:close/>
                    </a:path>
                    <a:path w="242570" h="227329">
                      <a:moveTo>
                        <a:pt x="194741" y="226872"/>
                      </a:moveTo>
                      <a:lnTo>
                        <a:pt x="190322" y="207035"/>
                      </a:lnTo>
                      <a:lnTo>
                        <a:pt x="176822" y="189699"/>
                      </a:lnTo>
                      <a:lnTo>
                        <a:pt x="153898" y="177431"/>
                      </a:lnTo>
                      <a:lnTo>
                        <a:pt x="121196" y="172770"/>
                      </a:lnTo>
                      <a:lnTo>
                        <a:pt x="88519" y="177431"/>
                      </a:lnTo>
                      <a:lnTo>
                        <a:pt x="65582" y="189699"/>
                      </a:lnTo>
                      <a:lnTo>
                        <a:pt x="52070" y="207035"/>
                      </a:lnTo>
                      <a:lnTo>
                        <a:pt x="47637" y="226872"/>
                      </a:lnTo>
                      <a:lnTo>
                        <a:pt x="194741" y="226872"/>
                      </a:lnTo>
                      <a:close/>
                    </a:path>
                    <a:path w="242570" h="227329">
                      <a:moveTo>
                        <a:pt x="242379" y="65836"/>
                      </a:moveTo>
                      <a:lnTo>
                        <a:pt x="232397" y="55867"/>
                      </a:lnTo>
                      <a:lnTo>
                        <a:pt x="195948" y="92303"/>
                      </a:lnTo>
                      <a:lnTo>
                        <a:pt x="205930" y="102285"/>
                      </a:lnTo>
                      <a:lnTo>
                        <a:pt x="242379" y="65836"/>
                      </a:lnTo>
                      <a:close/>
                    </a:path>
                  </a:pathLst>
                </a:custGeom>
                <a:solidFill>
                  <a:srgbClr val="00A9E0"/>
                </a:solidFill>
              </p:spPr>
              <p:txBody>
                <a:bodyPr wrap="square" lIns="0" tIns="0" rIns="0" bIns="0" rtlCol="0"/>
                <a:lstStyle/>
                <a:p>
                  <a:pPr defTabSz="685800">
                    <a:defRPr/>
                  </a:pPr>
                  <a:endParaRPr sz="2100" kern="0">
                    <a:solidFill>
                      <a:sysClr val="windowText" lastClr="000000"/>
                    </a:solidFill>
                    <a:latin typeface="Arial"/>
                  </a:endParaRPr>
                </a:p>
              </p:txBody>
            </p:sp>
            <p:sp>
              <p:nvSpPr>
                <p:cNvPr id="167" name="Chord 166">
                  <a:extLst>
                    <a:ext uri="{FF2B5EF4-FFF2-40B4-BE49-F238E27FC236}">
                      <a16:creationId xmlns:a16="http://schemas.microsoft.com/office/drawing/2014/main" id="{20D2B53E-C689-4655-AC19-608B88E10FEB}"/>
                    </a:ext>
                  </a:extLst>
                </p:cNvPr>
                <p:cNvSpPr/>
                <p:nvPr/>
              </p:nvSpPr>
              <p:spPr>
                <a:xfrm rot="6740449">
                  <a:off x="8094110" y="2691391"/>
                  <a:ext cx="82800" cy="72000"/>
                </a:xfrm>
                <a:prstGeom prst="chord">
                  <a:avLst/>
                </a:prstGeom>
                <a:solidFill>
                  <a:srgbClr val="00A9E0"/>
                </a:solidFill>
                <a:ln w="9525">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8" name="Oval 167">
                  <a:extLst>
                    <a:ext uri="{FF2B5EF4-FFF2-40B4-BE49-F238E27FC236}">
                      <a16:creationId xmlns:a16="http://schemas.microsoft.com/office/drawing/2014/main" id="{EE802089-3710-41B0-80FF-AA2AE4AFEDA3}"/>
                    </a:ext>
                  </a:extLst>
                </p:cNvPr>
                <p:cNvSpPr/>
                <p:nvPr/>
              </p:nvSpPr>
              <p:spPr>
                <a:xfrm>
                  <a:off x="8108509" y="2602348"/>
                  <a:ext cx="54000" cy="54000"/>
                </a:xfrm>
                <a:prstGeom prst="ellipse">
                  <a:avLst/>
                </a:prstGeom>
                <a:solidFill>
                  <a:srgbClr val="00A9E0"/>
                </a:solidFill>
                <a:ln w="9525">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9" name="Chord 168">
                  <a:extLst>
                    <a:ext uri="{FF2B5EF4-FFF2-40B4-BE49-F238E27FC236}">
                      <a16:creationId xmlns:a16="http://schemas.microsoft.com/office/drawing/2014/main" id="{F33EB477-F32E-4BD5-9965-2AB97A5DD54B}"/>
                    </a:ext>
                  </a:extLst>
                </p:cNvPr>
                <p:cNvSpPr/>
                <p:nvPr/>
              </p:nvSpPr>
              <p:spPr>
                <a:xfrm rot="6740449">
                  <a:off x="7907837" y="2606722"/>
                  <a:ext cx="82800" cy="72000"/>
                </a:xfrm>
                <a:prstGeom prst="chord">
                  <a:avLst/>
                </a:prstGeom>
                <a:solidFill>
                  <a:srgbClr val="00A9E0"/>
                </a:solidFill>
                <a:ln w="9525">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0" name="Oval 169">
                  <a:extLst>
                    <a:ext uri="{FF2B5EF4-FFF2-40B4-BE49-F238E27FC236}">
                      <a16:creationId xmlns:a16="http://schemas.microsoft.com/office/drawing/2014/main" id="{F5178DE5-A2BF-4C7B-B2A4-3042454C7D49}"/>
                    </a:ext>
                  </a:extLst>
                </p:cNvPr>
                <p:cNvSpPr/>
                <p:nvPr/>
              </p:nvSpPr>
              <p:spPr>
                <a:xfrm>
                  <a:off x="7922238" y="2517679"/>
                  <a:ext cx="54000" cy="54000"/>
                </a:xfrm>
                <a:prstGeom prst="ellipse">
                  <a:avLst/>
                </a:prstGeom>
                <a:solidFill>
                  <a:srgbClr val="00A9E0"/>
                </a:solidFill>
                <a:ln w="9525">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1" name="Chord 170">
                  <a:extLst>
                    <a:ext uri="{FF2B5EF4-FFF2-40B4-BE49-F238E27FC236}">
                      <a16:creationId xmlns:a16="http://schemas.microsoft.com/office/drawing/2014/main" id="{63894E2C-3E88-46E2-9ACF-BF56C93801D6}"/>
                    </a:ext>
                  </a:extLst>
                </p:cNvPr>
                <p:cNvSpPr/>
                <p:nvPr/>
              </p:nvSpPr>
              <p:spPr>
                <a:xfrm rot="6740449">
                  <a:off x="7698989" y="2691388"/>
                  <a:ext cx="82800" cy="72000"/>
                </a:xfrm>
                <a:prstGeom prst="chord">
                  <a:avLst/>
                </a:prstGeom>
                <a:solidFill>
                  <a:srgbClr val="00A9E0"/>
                </a:solidFill>
                <a:ln w="9525">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2" name="Oval 171">
                  <a:extLst>
                    <a:ext uri="{FF2B5EF4-FFF2-40B4-BE49-F238E27FC236}">
                      <a16:creationId xmlns:a16="http://schemas.microsoft.com/office/drawing/2014/main" id="{33457033-89A0-4176-9D32-547AF4CAC128}"/>
                    </a:ext>
                  </a:extLst>
                </p:cNvPr>
                <p:cNvSpPr/>
                <p:nvPr/>
              </p:nvSpPr>
              <p:spPr>
                <a:xfrm>
                  <a:off x="7713391" y="2602345"/>
                  <a:ext cx="54000" cy="54000"/>
                </a:xfrm>
                <a:prstGeom prst="ellipse">
                  <a:avLst/>
                </a:prstGeom>
                <a:solidFill>
                  <a:srgbClr val="00A9E0"/>
                </a:solidFill>
                <a:ln w="9525">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75" name="Group 74">
              <a:extLst>
                <a:ext uri="{FF2B5EF4-FFF2-40B4-BE49-F238E27FC236}">
                  <a16:creationId xmlns:a16="http://schemas.microsoft.com/office/drawing/2014/main" id="{E3F72CD5-ADB1-4FFD-AB1C-783BBD6CD1A8}"/>
                </a:ext>
              </a:extLst>
            </p:cNvPr>
            <p:cNvGrpSpPr/>
            <p:nvPr/>
          </p:nvGrpSpPr>
          <p:grpSpPr>
            <a:xfrm>
              <a:off x="4933929" y="1495344"/>
              <a:ext cx="1008000" cy="1000800"/>
              <a:chOff x="3729645" y="1544357"/>
              <a:chExt cx="597421" cy="613115"/>
            </a:xfrm>
          </p:grpSpPr>
          <p:sp>
            <p:nvSpPr>
              <p:cNvPr id="161" name="object 14">
                <a:extLst>
                  <a:ext uri="{FF2B5EF4-FFF2-40B4-BE49-F238E27FC236}">
                    <a16:creationId xmlns:a16="http://schemas.microsoft.com/office/drawing/2014/main" id="{9FE6A012-D3AA-4E69-B022-F7C3D461EAF8}"/>
                  </a:ext>
                </a:extLst>
              </p:cNvPr>
              <p:cNvSpPr/>
              <p:nvPr/>
            </p:nvSpPr>
            <p:spPr>
              <a:xfrm>
                <a:off x="3729645" y="1544357"/>
                <a:ext cx="597421" cy="613115"/>
              </a:xfrm>
              <a:custGeom>
                <a:avLst/>
                <a:gdLst/>
                <a:ahLst/>
                <a:cxnLst/>
                <a:rect l="l" t="t" r="r" b="b"/>
                <a:pathLst>
                  <a:path w="686434" h="686435">
                    <a:moveTo>
                      <a:pt x="343192" y="0"/>
                    </a:moveTo>
                    <a:lnTo>
                      <a:pt x="296624" y="3133"/>
                    </a:lnTo>
                    <a:lnTo>
                      <a:pt x="251959" y="12259"/>
                    </a:lnTo>
                    <a:lnTo>
                      <a:pt x="209608" y="26970"/>
                    </a:lnTo>
                    <a:lnTo>
                      <a:pt x="169978" y="46856"/>
                    </a:lnTo>
                    <a:lnTo>
                      <a:pt x="133479" y="71509"/>
                    </a:lnTo>
                    <a:lnTo>
                      <a:pt x="100520" y="100520"/>
                    </a:lnTo>
                    <a:lnTo>
                      <a:pt x="71509" y="133479"/>
                    </a:lnTo>
                    <a:lnTo>
                      <a:pt x="46856" y="169978"/>
                    </a:lnTo>
                    <a:lnTo>
                      <a:pt x="26970" y="209608"/>
                    </a:lnTo>
                    <a:lnTo>
                      <a:pt x="12259" y="251959"/>
                    </a:lnTo>
                    <a:lnTo>
                      <a:pt x="3133" y="296624"/>
                    </a:lnTo>
                    <a:lnTo>
                      <a:pt x="0" y="343192"/>
                    </a:lnTo>
                    <a:lnTo>
                      <a:pt x="3133" y="389762"/>
                    </a:lnTo>
                    <a:lnTo>
                      <a:pt x="12259" y="434428"/>
                    </a:lnTo>
                    <a:lnTo>
                      <a:pt x="26970" y="476781"/>
                    </a:lnTo>
                    <a:lnTo>
                      <a:pt x="46856" y="516411"/>
                    </a:lnTo>
                    <a:lnTo>
                      <a:pt x="71509" y="552909"/>
                    </a:lnTo>
                    <a:lnTo>
                      <a:pt x="100520" y="585868"/>
                    </a:lnTo>
                    <a:lnTo>
                      <a:pt x="133479" y="614878"/>
                    </a:lnTo>
                    <a:lnTo>
                      <a:pt x="169978" y="639530"/>
                    </a:lnTo>
                    <a:lnTo>
                      <a:pt x="209608" y="659415"/>
                    </a:lnTo>
                    <a:lnTo>
                      <a:pt x="251959" y="674125"/>
                    </a:lnTo>
                    <a:lnTo>
                      <a:pt x="296624" y="683251"/>
                    </a:lnTo>
                    <a:lnTo>
                      <a:pt x="343192" y="686384"/>
                    </a:lnTo>
                    <a:lnTo>
                      <a:pt x="389760" y="683251"/>
                    </a:lnTo>
                    <a:lnTo>
                      <a:pt x="434424" y="674125"/>
                    </a:lnTo>
                    <a:lnTo>
                      <a:pt x="476775" y="659415"/>
                    </a:lnTo>
                    <a:lnTo>
                      <a:pt x="516405" y="639530"/>
                    </a:lnTo>
                    <a:lnTo>
                      <a:pt x="552904" y="614878"/>
                    </a:lnTo>
                    <a:lnTo>
                      <a:pt x="585863" y="585868"/>
                    </a:lnTo>
                    <a:lnTo>
                      <a:pt x="614874" y="552909"/>
                    </a:lnTo>
                    <a:lnTo>
                      <a:pt x="639527" y="516411"/>
                    </a:lnTo>
                    <a:lnTo>
                      <a:pt x="659413" y="476781"/>
                    </a:lnTo>
                    <a:lnTo>
                      <a:pt x="674124" y="434428"/>
                    </a:lnTo>
                    <a:lnTo>
                      <a:pt x="683251" y="389762"/>
                    </a:lnTo>
                    <a:lnTo>
                      <a:pt x="686384" y="343192"/>
                    </a:lnTo>
                    <a:lnTo>
                      <a:pt x="683251" y="296624"/>
                    </a:lnTo>
                    <a:lnTo>
                      <a:pt x="674124" y="251959"/>
                    </a:lnTo>
                    <a:lnTo>
                      <a:pt x="659413" y="209608"/>
                    </a:lnTo>
                    <a:lnTo>
                      <a:pt x="639527" y="169978"/>
                    </a:lnTo>
                    <a:lnTo>
                      <a:pt x="614874" y="133479"/>
                    </a:lnTo>
                    <a:lnTo>
                      <a:pt x="585863" y="100520"/>
                    </a:lnTo>
                    <a:lnTo>
                      <a:pt x="552904" y="71509"/>
                    </a:lnTo>
                    <a:lnTo>
                      <a:pt x="516405" y="46856"/>
                    </a:lnTo>
                    <a:lnTo>
                      <a:pt x="476775" y="26970"/>
                    </a:lnTo>
                    <a:lnTo>
                      <a:pt x="434424" y="12259"/>
                    </a:lnTo>
                    <a:lnTo>
                      <a:pt x="389760" y="3133"/>
                    </a:lnTo>
                    <a:lnTo>
                      <a:pt x="343192" y="0"/>
                    </a:lnTo>
                    <a:close/>
                  </a:path>
                </a:pathLst>
              </a:custGeom>
              <a:noFill/>
              <a:ln w="25400">
                <a:solidFill>
                  <a:schemeClr val="accent3"/>
                </a:solidFill>
              </a:ln>
            </p:spPr>
            <p:txBody>
              <a:bodyPr wrap="square" lIns="0" tIns="0" rIns="0" bIns="0" rtlCol="0"/>
              <a:lstStyle/>
              <a:p>
                <a:pPr defTabSz="685800">
                  <a:defRPr/>
                </a:pPr>
                <a:endParaRPr sz="2100">
                  <a:solidFill>
                    <a:srgbClr val="262626"/>
                  </a:solidFill>
                  <a:latin typeface="Arial"/>
                </a:endParaRPr>
              </a:p>
            </p:txBody>
          </p:sp>
          <p:pic>
            <p:nvPicPr>
              <p:cNvPr id="162" name="Graphic 161" descr="Clipboard Checked with solid fill">
                <a:extLst>
                  <a:ext uri="{FF2B5EF4-FFF2-40B4-BE49-F238E27FC236}">
                    <a16:creationId xmlns:a16="http://schemas.microsoft.com/office/drawing/2014/main" id="{BC7D602D-69AF-4C91-BF0C-8FF6EDFC48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15112" y="1643910"/>
                <a:ext cx="426485" cy="426485"/>
              </a:xfrm>
              <a:prstGeom prst="rect">
                <a:avLst/>
              </a:prstGeom>
            </p:spPr>
          </p:pic>
        </p:grpSp>
        <p:grpSp>
          <p:nvGrpSpPr>
            <p:cNvPr id="76" name="Group 75">
              <a:extLst>
                <a:ext uri="{FF2B5EF4-FFF2-40B4-BE49-F238E27FC236}">
                  <a16:creationId xmlns:a16="http://schemas.microsoft.com/office/drawing/2014/main" id="{81F1F200-E59B-4486-B597-907296AA6C16}"/>
                </a:ext>
              </a:extLst>
            </p:cNvPr>
            <p:cNvGrpSpPr/>
            <p:nvPr/>
          </p:nvGrpSpPr>
          <p:grpSpPr>
            <a:xfrm>
              <a:off x="7468380" y="1495334"/>
              <a:ext cx="1175407" cy="999908"/>
              <a:chOff x="5240519" y="1544357"/>
              <a:chExt cx="748810" cy="613115"/>
            </a:xfrm>
          </p:grpSpPr>
          <p:sp>
            <p:nvSpPr>
              <p:cNvPr id="156" name="object 11">
                <a:extLst>
                  <a:ext uri="{FF2B5EF4-FFF2-40B4-BE49-F238E27FC236}">
                    <a16:creationId xmlns:a16="http://schemas.microsoft.com/office/drawing/2014/main" id="{3EADEC8D-252D-4CBA-8D72-63D12DD52A58}"/>
                  </a:ext>
                </a:extLst>
              </p:cNvPr>
              <p:cNvSpPr/>
              <p:nvPr/>
            </p:nvSpPr>
            <p:spPr>
              <a:xfrm>
                <a:off x="5914558" y="1583589"/>
                <a:ext cx="74771" cy="38100"/>
              </a:xfrm>
              <a:custGeom>
                <a:avLst/>
                <a:gdLst/>
                <a:ahLst/>
                <a:cxnLst/>
                <a:rect l="l" t="t" r="r" b="b"/>
                <a:pathLst>
                  <a:path w="99695" h="50800">
                    <a:moveTo>
                      <a:pt x="21310" y="25615"/>
                    </a:moveTo>
                    <a:lnTo>
                      <a:pt x="10452" y="5854"/>
                    </a:lnTo>
                    <a:lnTo>
                      <a:pt x="6819" y="4813"/>
                    </a:lnTo>
                    <a:lnTo>
                      <a:pt x="3937" y="6400"/>
                    </a:lnTo>
                    <a:lnTo>
                      <a:pt x="1054" y="7988"/>
                    </a:lnTo>
                    <a:lnTo>
                      <a:pt x="0" y="11607"/>
                    </a:lnTo>
                    <a:lnTo>
                      <a:pt x="10375" y="30454"/>
                    </a:lnTo>
                    <a:lnTo>
                      <a:pt x="12420" y="31572"/>
                    </a:lnTo>
                    <a:lnTo>
                      <a:pt x="15494" y="31572"/>
                    </a:lnTo>
                    <a:lnTo>
                      <a:pt x="16471" y="31330"/>
                    </a:lnTo>
                    <a:lnTo>
                      <a:pt x="20256" y="29235"/>
                    </a:lnTo>
                    <a:lnTo>
                      <a:pt x="21310" y="25615"/>
                    </a:lnTo>
                    <a:close/>
                  </a:path>
                  <a:path w="99695" h="50800">
                    <a:moveTo>
                      <a:pt x="61429" y="5105"/>
                    </a:moveTo>
                    <a:lnTo>
                      <a:pt x="59601" y="1803"/>
                    </a:lnTo>
                    <a:lnTo>
                      <a:pt x="53289" y="0"/>
                    </a:lnTo>
                    <a:lnTo>
                      <a:pt x="49987" y="1803"/>
                    </a:lnTo>
                    <a:lnTo>
                      <a:pt x="49072" y="4965"/>
                    </a:lnTo>
                    <a:lnTo>
                      <a:pt x="43738" y="23469"/>
                    </a:lnTo>
                    <a:lnTo>
                      <a:pt x="45554" y="26771"/>
                    </a:lnTo>
                    <a:lnTo>
                      <a:pt x="49276" y="27838"/>
                    </a:lnTo>
                    <a:lnTo>
                      <a:pt x="49834" y="27914"/>
                    </a:lnTo>
                    <a:lnTo>
                      <a:pt x="52959" y="27914"/>
                    </a:lnTo>
                    <a:lnTo>
                      <a:pt x="55333" y="26212"/>
                    </a:lnTo>
                    <a:lnTo>
                      <a:pt x="61429" y="5105"/>
                    </a:lnTo>
                    <a:close/>
                  </a:path>
                  <a:path w="99695" h="50800">
                    <a:moveTo>
                      <a:pt x="99402" y="36639"/>
                    </a:moveTo>
                    <a:lnTo>
                      <a:pt x="96227" y="30886"/>
                    </a:lnTo>
                    <a:lnTo>
                      <a:pt x="92621" y="29845"/>
                    </a:lnTo>
                    <a:lnTo>
                      <a:pt x="89725" y="31419"/>
                    </a:lnTo>
                    <a:lnTo>
                      <a:pt x="72847" y="40716"/>
                    </a:lnTo>
                    <a:lnTo>
                      <a:pt x="71793" y="44335"/>
                    </a:lnTo>
                    <a:lnTo>
                      <a:pt x="74472" y="49187"/>
                    </a:lnTo>
                    <a:lnTo>
                      <a:pt x="76504" y="50304"/>
                    </a:lnTo>
                    <a:lnTo>
                      <a:pt x="79578" y="50304"/>
                    </a:lnTo>
                    <a:lnTo>
                      <a:pt x="80556" y="50063"/>
                    </a:lnTo>
                    <a:lnTo>
                      <a:pt x="98348" y="40259"/>
                    </a:lnTo>
                    <a:lnTo>
                      <a:pt x="99402" y="36639"/>
                    </a:lnTo>
                    <a:close/>
                  </a:path>
                </a:pathLst>
              </a:custGeom>
              <a:solidFill>
                <a:srgbClr val="FFFFFF"/>
              </a:solidFill>
            </p:spPr>
            <p:txBody>
              <a:bodyPr wrap="square" lIns="0" tIns="0" rIns="0" bIns="0" rtlCol="0"/>
              <a:lstStyle/>
              <a:p>
                <a:pPr defTabSz="685800">
                  <a:defRPr/>
                </a:pPr>
                <a:endParaRPr sz="1350">
                  <a:solidFill>
                    <a:srgbClr val="262626"/>
                  </a:solidFill>
                  <a:latin typeface="Arial"/>
                </a:endParaRPr>
              </a:p>
            </p:txBody>
          </p:sp>
          <p:sp>
            <p:nvSpPr>
              <p:cNvPr id="157" name="object 6">
                <a:extLst>
                  <a:ext uri="{FF2B5EF4-FFF2-40B4-BE49-F238E27FC236}">
                    <a16:creationId xmlns:a16="http://schemas.microsoft.com/office/drawing/2014/main" id="{C9E5F70A-AC68-4C4C-8082-FB35F35B01BC}"/>
                  </a:ext>
                </a:extLst>
              </p:cNvPr>
              <p:cNvSpPr/>
              <p:nvPr/>
            </p:nvSpPr>
            <p:spPr>
              <a:xfrm>
                <a:off x="5240519" y="1544357"/>
                <a:ext cx="642161" cy="613115"/>
              </a:xfrm>
              <a:custGeom>
                <a:avLst/>
                <a:gdLst/>
                <a:ahLst/>
                <a:cxnLst/>
                <a:rect l="l" t="t" r="r" b="b"/>
                <a:pathLst>
                  <a:path w="686434" h="686435">
                    <a:moveTo>
                      <a:pt x="343192" y="0"/>
                    </a:moveTo>
                    <a:lnTo>
                      <a:pt x="296624" y="3133"/>
                    </a:lnTo>
                    <a:lnTo>
                      <a:pt x="251959" y="12259"/>
                    </a:lnTo>
                    <a:lnTo>
                      <a:pt x="209608" y="26970"/>
                    </a:lnTo>
                    <a:lnTo>
                      <a:pt x="169978" y="46856"/>
                    </a:lnTo>
                    <a:lnTo>
                      <a:pt x="133479" y="71509"/>
                    </a:lnTo>
                    <a:lnTo>
                      <a:pt x="100520" y="100520"/>
                    </a:lnTo>
                    <a:lnTo>
                      <a:pt x="71509" y="133479"/>
                    </a:lnTo>
                    <a:lnTo>
                      <a:pt x="46856" y="169978"/>
                    </a:lnTo>
                    <a:lnTo>
                      <a:pt x="26970" y="209608"/>
                    </a:lnTo>
                    <a:lnTo>
                      <a:pt x="12259" y="251959"/>
                    </a:lnTo>
                    <a:lnTo>
                      <a:pt x="3133" y="296624"/>
                    </a:lnTo>
                    <a:lnTo>
                      <a:pt x="0" y="343192"/>
                    </a:lnTo>
                    <a:lnTo>
                      <a:pt x="3133" y="389762"/>
                    </a:lnTo>
                    <a:lnTo>
                      <a:pt x="12259" y="434428"/>
                    </a:lnTo>
                    <a:lnTo>
                      <a:pt x="26970" y="476781"/>
                    </a:lnTo>
                    <a:lnTo>
                      <a:pt x="46856" y="516411"/>
                    </a:lnTo>
                    <a:lnTo>
                      <a:pt x="71509" y="552909"/>
                    </a:lnTo>
                    <a:lnTo>
                      <a:pt x="100520" y="585868"/>
                    </a:lnTo>
                    <a:lnTo>
                      <a:pt x="133479" y="614878"/>
                    </a:lnTo>
                    <a:lnTo>
                      <a:pt x="169978" y="639530"/>
                    </a:lnTo>
                    <a:lnTo>
                      <a:pt x="209608" y="659415"/>
                    </a:lnTo>
                    <a:lnTo>
                      <a:pt x="251959" y="674125"/>
                    </a:lnTo>
                    <a:lnTo>
                      <a:pt x="296624" y="683251"/>
                    </a:lnTo>
                    <a:lnTo>
                      <a:pt x="343192" y="686384"/>
                    </a:lnTo>
                    <a:lnTo>
                      <a:pt x="389762" y="683251"/>
                    </a:lnTo>
                    <a:lnTo>
                      <a:pt x="434428" y="674125"/>
                    </a:lnTo>
                    <a:lnTo>
                      <a:pt x="476781" y="659415"/>
                    </a:lnTo>
                    <a:lnTo>
                      <a:pt x="516411" y="639530"/>
                    </a:lnTo>
                    <a:lnTo>
                      <a:pt x="552909" y="614878"/>
                    </a:lnTo>
                    <a:lnTo>
                      <a:pt x="585868" y="585868"/>
                    </a:lnTo>
                    <a:lnTo>
                      <a:pt x="614878" y="552909"/>
                    </a:lnTo>
                    <a:lnTo>
                      <a:pt x="639530" y="516411"/>
                    </a:lnTo>
                    <a:lnTo>
                      <a:pt x="659415" y="476781"/>
                    </a:lnTo>
                    <a:lnTo>
                      <a:pt x="674125" y="434428"/>
                    </a:lnTo>
                    <a:lnTo>
                      <a:pt x="683251" y="389762"/>
                    </a:lnTo>
                    <a:lnTo>
                      <a:pt x="686384" y="343192"/>
                    </a:lnTo>
                    <a:lnTo>
                      <a:pt x="683251" y="296624"/>
                    </a:lnTo>
                    <a:lnTo>
                      <a:pt x="674125" y="251959"/>
                    </a:lnTo>
                    <a:lnTo>
                      <a:pt x="659415" y="209608"/>
                    </a:lnTo>
                    <a:lnTo>
                      <a:pt x="639530" y="169978"/>
                    </a:lnTo>
                    <a:lnTo>
                      <a:pt x="614878" y="133479"/>
                    </a:lnTo>
                    <a:lnTo>
                      <a:pt x="585868" y="100520"/>
                    </a:lnTo>
                    <a:lnTo>
                      <a:pt x="552909" y="71509"/>
                    </a:lnTo>
                    <a:lnTo>
                      <a:pt x="516411" y="46856"/>
                    </a:lnTo>
                    <a:lnTo>
                      <a:pt x="476781" y="26970"/>
                    </a:lnTo>
                    <a:lnTo>
                      <a:pt x="434428" y="12259"/>
                    </a:lnTo>
                    <a:lnTo>
                      <a:pt x="389762" y="3133"/>
                    </a:lnTo>
                    <a:lnTo>
                      <a:pt x="343192" y="0"/>
                    </a:lnTo>
                    <a:close/>
                  </a:path>
                </a:pathLst>
              </a:custGeom>
              <a:noFill/>
              <a:ln w="25400">
                <a:solidFill>
                  <a:srgbClr val="D9107B"/>
                </a:solidFill>
              </a:ln>
            </p:spPr>
            <p:txBody>
              <a:bodyPr wrap="square" lIns="0" tIns="0" rIns="0" bIns="0" rtlCol="0"/>
              <a:lstStyle/>
              <a:p>
                <a:pPr defTabSz="685800">
                  <a:defRPr/>
                </a:pPr>
                <a:endParaRPr sz="2100">
                  <a:solidFill>
                    <a:srgbClr val="262626"/>
                  </a:solidFill>
                  <a:latin typeface="Arial"/>
                </a:endParaRPr>
              </a:p>
            </p:txBody>
          </p:sp>
        </p:grpSp>
        <p:grpSp>
          <p:nvGrpSpPr>
            <p:cNvPr id="77" name="Group 76">
              <a:extLst>
                <a:ext uri="{FF2B5EF4-FFF2-40B4-BE49-F238E27FC236}">
                  <a16:creationId xmlns:a16="http://schemas.microsoft.com/office/drawing/2014/main" id="{3D47CF01-9F95-4797-BCF0-B4029311DED6}"/>
                </a:ext>
              </a:extLst>
            </p:cNvPr>
            <p:cNvGrpSpPr/>
            <p:nvPr/>
          </p:nvGrpSpPr>
          <p:grpSpPr>
            <a:xfrm>
              <a:off x="3679648" y="1495344"/>
              <a:ext cx="1008000" cy="1000800"/>
              <a:chOff x="2927328" y="1544357"/>
              <a:chExt cx="597421" cy="613115"/>
            </a:xfrm>
          </p:grpSpPr>
          <p:sp>
            <p:nvSpPr>
              <p:cNvPr id="154" name="object 18">
                <a:extLst>
                  <a:ext uri="{FF2B5EF4-FFF2-40B4-BE49-F238E27FC236}">
                    <a16:creationId xmlns:a16="http://schemas.microsoft.com/office/drawing/2014/main" id="{AEEF3856-BD18-4F8A-8D13-44E1B6B8DCF2}"/>
                  </a:ext>
                </a:extLst>
              </p:cNvPr>
              <p:cNvSpPr/>
              <p:nvPr/>
            </p:nvSpPr>
            <p:spPr>
              <a:xfrm>
                <a:off x="2927328" y="1544357"/>
                <a:ext cx="597421" cy="613115"/>
              </a:xfrm>
              <a:custGeom>
                <a:avLst/>
                <a:gdLst/>
                <a:ahLst/>
                <a:cxnLst/>
                <a:rect l="l" t="t" r="r" b="b"/>
                <a:pathLst>
                  <a:path w="686434" h="686435">
                    <a:moveTo>
                      <a:pt x="343192" y="0"/>
                    </a:moveTo>
                    <a:lnTo>
                      <a:pt x="296624" y="3133"/>
                    </a:lnTo>
                    <a:lnTo>
                      <a:pt x="251959" y="12259"/>
                    </a:lnTo>
                    <a:lnTo>
                      <a:pt x="209608" y="26970"/>
                    </a:lnTo>
                    <a:lnTo>
                      <a:pt x="169978" y="46856"/>
                    </a:lnTo>
                    <a:lnTo>
                      <a:pt x="133479" y="71509"/>
                    </a:lnTo>
                    <a:lnTo>
                      <a:pt x="100520" y="100520"/>
                    </a:lnTo>
                    <a:lnTo>
                      <a:pt x="71509" y="133479"/>
                    </a:lnTo>
                    <a:lnTo>
                      <a:pt x="46856" y="169978"/>
                    </a:lnTo>
                    <a:lnTo>
                      <a:pt x="26970" y="209608"/>
                    </a:lnTo>
                    <a:lnTo>
                      <a:pt x="12259" y="251959"/>
                    </a:lnTo>
                    <a:lnTo>
                      <a:pt x="3133" y="296624"/>
                    </a:lnTo>
                    <a:lnTo>
                      <a:pt x="0" y="343192"/>
                    </a:lnTo>
                    <a:lnTo>
                      <a:pt x="3133" y="389762"/>
                    </a:lnTo>
                    <a:lnTo>
                      <a:pt x="12259" y="434428"/>
                    </a:lnTo>
                    <a:lnTo>
                      <a:pt x="26970" y="476781"/>
                    </a:lnTo>
                    <a:lnTo>
                      <a:pt x="46856" y="516411"/>
                    </a:lnTo>
                    <a:lnTo>
                      <a:pt x="71509" y="552909"/>
                    </a:lnTo>
                    <a:lnTo>
                      <a:pt x="100520" y="585868"/>
                    </a:lnTo>
                    <a:lnTo>
                      <a:pt x="133479" y="614878"/>
                    </a:lnTo>
                    <a:lnTo>
                      <a:pt x="169978" y="639530"/>
                    </a:lnTo>
                    <a:lnTo>
                      <a:pt x="209608" y="659415"/>
                    </a:lnTo>
                    <a:lnTo>
                      <a:pt x="251959" y="674125"/>
                    </a:lnTo>
                    <a:lnTo>
                      <a:pt x="296624" y="683251"/>
                    </a:lnTo>
                    <a:lnTo>
                      <a:pt x="343192" y="686384"/>
                    </a:lnTo>
                    <a:lnTo>
                      <a:pt x="389760" y="683251"/>
                    </a:lnTo>
                    <a:lnTo>
                      <a:pt x="434424" y="674125"/>
                    </a:lnTo>
                    <a:lnTo>
                      <a:pt x="476775" y="659415"/>
                    </a:lnTo>
                    <a:lnTo>
                      <a:pt x="516405" y="639530"/>
                    </a:lnTo>
                    <a:lnTo>
                      <a:pt x="552904" y="614878"/>
                    </a:lnTo>
                    <a:lnTo>
                      <a:pt x="585863" y="585868"/>
                    </a:lnTo>
                    <a:lnTo>
                      <a:pt x="614874" y="552909"/>
                    </a:lnTo>
                    <a:lnTo>
                      <a:pt x="639527" y="516411"/>
                    </a:lnTo>
                    <a:lnTo>
                      <a:pt x="659413" y="476781"/>
                    </a:lnTo>
                    <a:lnTo>
                      <a:pt x="674124" y="434428"/>
                    </a:lnTo>
                    <a:lnTo>
                      <a:pt x="683251" y="389762"/>
                    </a:lnTo>
                    <a:lnTo>
                      <a:pt x="686384" y="343192"/>
                    </a:lnTo>
                    <a:lnTo>
                      <a:pt x="683251" y="296624"/>
                    </a:lnTo>
                    <a:lnTo>
                      <a:pt x="674124" y="251959"/>
                    </a:lnTo>
                    <a:lnTo>
                      <a:pt x="659413" y="209608"/>
                    </a:lnTo>
                    <a:lnTo>
                      <a:pt x="639527" y="169978"/>
                    </a:lnTo>
                    <a:lnTo>
                      <a:pt x="614874" y="133479"/>
                    </a:lnTo>
                    <a:lnTo>
                      <a:pt x="585863" y="100520"/>
                    </a:lnTo>
                    <a:lnTo>
                      <a:pt x="552904" y="71509"/>
                    </a:lnTo>
                    <a:lnTo>
                      <a:pt x="516405" y="46856"/>
                    </a:lnTo>
                    <a:lnTo>
                      <a:pt x="476775" y="26970"/>
                    </a:lnTo>
                    <a:lnTo>
                      <a:pt x="434424" y="12259"/>
                    </a:lnTo>
                    <a:lnTo>
                      <a:pt x="389760" y="3133"/>
                    </a:lnTo>
                    <a:lnTo>
                      <a:pt x="343192" y="0"/>
                    </a:lnTo>
                    <a:close/>
                  </a:path>
                </a:pathLst>
              </a:custGeom>
              <a:noFill/>
              <a:ln w="25400">
                <a:solidFill>
                  <a:schemeClr val="tx2"/>
                </a:solidFill>
              </a:ln>
            </p:spPr>
            <p:txBody>
              <a:bodyPr wrap="square" lIns="0" tIns="0" rIns="0" bIns="0" rtlCol="0"/>
              <a:lstStyle/>
              <a:p>
                <a:pPr defTabSz="685800">
                  <a:defRPr/>
                </a:pPr>
                <a:endParaRPr sz="2100">
                  <a:solidFill>
                    <a:srgbClr val="262626"/>
                  </a:solidFill>
                  <a:latin typeface="Arial"/>
                </a:endParaRPr>
              </a:p>
            </p:txBody>
          </p:sp>
          <p:pic>
            <p:nvPicPr>
              <p:cNvPr id="155" name="Graphic 154">
                <a:extLst>
                  <a:ext uri="{FF2B5EF4-FFF2-40B4-BE49-F238E27FC236}">
                    <a16:creationId xmlns:a16="http://schemas.microsoft.com/office/drawing/2014/main" id="{7CF65A19-4B40-404C-964C-2909B37CFE4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76764" y="1595764"/>
                <a:ext cx="508572" cy="508572"/>
              </a:xfrm>
              <a:prstGeom prst="rect">
                <a:avLst/>
              </a:prstGeom>
            </p:spPr>
          </p:pic>
        </p:grpSp>
        <p:grpSp>
          <p:nvGrpSpPr>
            <p:cNvPr id="78" name="Group 77">
              <a:extLst>
                <a:ext uri="{FF2B5EF4-FFF2-40B4-BE49-F238E27FC236}">
                  <a16:creationId xmlns:a16="http://schemas.microsoft.com/office/drawing/2014/main" id="{8F333C5A-A2D2-4BFE-BC17-3E8A5C00491A}"/>
                </a:ext>
              </a:extLst>
            </p:cNvPr>
            <p:cNvGrpSpPr/>
            <p:nvPr/>
          </p:nvGrpSpPr>
          <p:grpSpPr>
            <a:xfrm>
              <a:off x="6180382" y="1495344"/>
              <a:ext cx="1008000" cy="1000800"/>
              <a:chOff x="4469007" y="1544357"/>
              <a:chExt cx="597421" cy="613115"/>
            </a:xfrm>
          </p:grpSpPr>
          <p:sp>
            <p:nvSpPr>
              <p:cNvPr id="143" name="object 35">
                <a:extLst>
                  <a:ext uri="{FF2B5EF4-FFF2-40B4-BE49-F238E27FC236}">
                    <a16:creationId xmlns:a16="http://schemas.microsoft.com/office/drawing/2014/main" id="{F9AA5189-975B-4103-A0B0-17115AFE19CC}"/>
                  </a:ext>
                </a:extLst>
              </p:cNvPr>
              <p:cNvSpPr/>
              <p:nvPr/>
            </p:nvSpPr>
            <p:spPr>
              <a:xfrm>
                <a:off x="4469007" y="1544357"/>
                <a:ext cx="597421" cy="613115"/>
              </a:xfrm>
              <a:custGeom>
                <a:avLst/>
                <a:gdLst/>
                <a:ahLst/>
                <a:cxnLst/>
                <a:rect l="l" t="t" r="r" b="b"/>
                <a:pathLst>
                  <a:path w="686434" h="686435">
                    <a:moveTo>
                      <a:pt x="343192" y="0"/>
                    </a:moveTo>
                    <a:lnTo>
                      <a:pt x="296621" y="3133"/>
                    </a:lnTo>
                    <a:lnTo>
                      <a:pt x="251955" y="12259"/>
                    </a:lnTo>
                    <a:lnTo>
                      <a:pt x="209602" y="26970"/>
                    </a:lnTo>
                    <a:lnTo>
                      <a:pt x="169973" y="46856"/>
                    </a:lnTo>
                    <a:lnTo>
                      <a:pt x="133474" y="71509"/>
                    </a:lnTo>
                    <a:lnTo>
                      <a:pt x="100515" y="100520"/>
                    </a:lnTo>
                    <a:lnTo>
                      <a:pt x="71506" y="133479"/>
                    </a:lnTo>
                    <a:lnTo>
                      <a:pt x="46854" y="169978"/>
                    </a:lnTo>
                    <a:lnTo>
                      <a:pt x="26968" y="209608"/>
                    </a:lnTo>
                    <a:lnTo>
                      <a:pt x="12258" y="251959"/>
                    </a:lnTo>
                    <a:lnTo>
                      <a:pt x="3132" y="296624"/>
                    </a:lnTo>
                    <a:lnTo>
                      <a:pt x="0" y="343192"/>
                    </a:lnTo>
                    <a:lnTo>
                      <a:pt x="3132" y="389762"/>
                    </a:lnTo>
                    <a:lnTo>
                      <a:pt x="12258" y="434428"/>
                    </a:lnTo>
                    <a:lnTo>
                      <a:pt x="26968" y="476781"/>
                    </a:lnTo>
                    <a:lnTo>
                      <a:pt x="46854" y="516411"/>
                    </a:lnTo>
                    <a:lnTo>
                      <a:pt x="71506" y="552909"/>
                    </a:lnTo>
                    <a:lnTo>
                      <a:pt x="100515" y="585868"/>
                    </a:lnTo>
                    <a:lnTo>
                      <a:pt x="133474" y="614878"/>
                    </a:lnTo>
                    <a:lnTo>
                      <a:pt x="169973" y="639530"/>
                    </a:lnTo>
                    <a:lnTo>
                      <a:pt x="209602" y="659415"/>
                    </a:lnTo>
                    <a:lnTo>
                      <a:pt x="251955" y="674125"/>
                    </a:lnTo>
                    <a:lnTo>
                      <a:pt x="296621" y="683251"/>
                    </a:lnTo>
                    <a:lnTo>
                      <a:pt x="343192" y="686384"/>
                    </a:lnTo>
                    <a:lnTo>
                      <a:pt x="389760" y="683251"/>
                    </a:lnTo>
                    <a:lnTo>
                      <a:pt x="434424" y="674125"/>
                    </a:lnTo>
                    <a:lnTo>
                      <a:pt x="476775" y="659415"/>
                    </a:lnTo>
                    <a:lnTo>
                      <a:pt x="516405" y="639530"/>
                    </a:lnTo>
                    <a:lnTo>
                      <a:pt x="552904" y="614878"/>
                    </a:lnTo>
                    <a:lnTo>
                      <a:pt x="585863" y="585868"/>
                    </a:lnTo>
                    <a:lnTo>
                      <a:pt x="614874" y="552909"/>
                    </a:lnTo>
                    <a:lnTo>
                      <a:pt x="639527" y="516411"/>
                    </a:lnTo>
                    <a:lnTo>
                      <a:pt x="659413" y="476781"/>
                    </a:lnTo>
                    <a:lnTo>
                      <a:pt x="674124" y="434428"/>
                    </a:lnTo>
                    <a:lnTo>
                      <a:pt x="683251" y="389762"/>
                    </a:lnTo>
                    <a:lnTo>
                      <a:pt x="686384" y="343192"/>
                    </a:lnTo>
                    <a:lnTo>
                      <a:pt x="683251" y="296624"/>
                    </a:lnTo>
                    <a:lnTo>
                      <a:pt x="674124" y="251959"/>
                    </a:lnTo>
                    <a:lnTo>
                      <a:pt x="659413" y="209608"/>
                    </a:lnTo>
                    <a:lnTo>
                      <a:pt x="639527" y="169978"/>
                    </a:lnTo>
                    <a:lnTo>
                      <a:pt x="614874" y="133479"/>
                    </a:lnTo>
                    <a:lnTo>
                      <a:pt x="585863" y="100520"/>
                    </a:lnTo>
                    <a:lnTo>
                      <a:pt x="552904" y="71509"/>
                    </a:lnTo>
                    <a:lnTo>
                      <a:pt x="516405" y="46856"/>
                    </a:lnTo>
                    <a:lnTo>
                      <a:pt x="476775" y="26970"/>
                    </a:lnTo>
                    <a:lnTo>
                      <a:pt x="434424" y="12259"/>
                    </a:lnTo>
                    <a:lnTo>
                      <a:pt x="389760" y="3133"/>
                    </a:lnTo>
                    <a:lnTo>
                      <a:pt x="343192" y="0"/>
                    </a:lnTo>
                    <a:close/>
                  </a:path>
                </a:pathLst>
              </a:custGeom>
              <a:solidFill>
                <a:schemeClr val="bg1"/>
              </a:solidFill>
              <a:ln w="25400">
                <a:solidFill>
                  <a:schemeClr val="accent5"/>
                </a:solidFill>
              </a:ln>
            </p:spPr>
            <p:txBody>
              <a:bodyPr wrap="square" lIns="0" tIns="0" rIns="0" bIns="0" rtlCol="0"/>
              <a:lstStyle/>
              <a:p>
                <a:pPr defTabSz="685800">
                  <a:defRPr/>
                </a:pPr>
                <a:endParaRPr sz="2100">
                  <a:solidFill>
                    <a:srgbClr val="262626"/>
                  </a:solidFill>
                  <a:latin typeface="Arial"/>
                </a:endParaRPr>
              </a:p>
            </p:txBody>
          </p:sp>
          <p:grpSp>
            <p:nvGrpSpPr>
              <p:cNvPr id="144" name="Group 143">
                <a:extLst>
                  <a:ext uri="{FF2B5EF4-FFF2-40B4-BE49-F238E27FC236}">
                    <a16:creationId xmlns:a16="http://schemas.microsoft.com/office/drawing/2014/main" id="{987AA207-0AA9-4AA4-AC1C-4E80921013E4}"/>
                  </a:ext>
                </a:extLst>
              </p:cNvPr>
              <p:cNvGrpSpPr/>
              <p:nvPr/>
            </p:nvGrpSpPr>
            <p:grpSpPr>
              <a:xfrm>
                <a:off x="4500107" y="1610433"/>
                <a:ext cx="511802" cy="461665"/>
                <a:chOff x="7654801" y="1868835"/>
                <a:chExt cx="1357734" cy="1041090"/>
              </a:xfrm>
            </p:grpSpPr>
            <p:pic>
              <p:nvPicPr>
                <p:cNvPr id="145" name="Graphic 144">
                  <a:extLst>
                    <a:ext uri="{FF2B5EF4-FFF2-40B4-BE49-F238E27FC236}">
                      <a16:creationId xmlns:a16="http://schemas.microsoft.com/office/drawing/2014/main" id="{1AA1FF24-022C-4FDE-A8D3-FBA58A55E11D}"/>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t="52824"/>
                <a:stretch/>
              </p:blipFill>
              <p:spPr>
                <a:xfrm>
                  <a:off x="7654801" y="2222524"/>
                  <a:ext cx="1357734" cy="687401"/>
                </a:xfrm>
                <a:prstGeom prst="rect">
                  <a:avLst/>
                </a:prstGeom>
              </p:spPr>
            </p:pic>
            <p:sp>
              <p:nvSpPr>
                <p:cNvPr id="146" name="Isosceles Triangle 145">
                  <a:extLst>
                    <a:ext uri="{FF2B5EF4-FFF2-40B4-BE49-F238E27FC236}">
                      <a16:creationId xmlns:a16="http://schemas.microsoft.com/office/drawing/2014/main" id="{C85EA24C-5A59-4C5B-A050-B30BDCA88164}"/>
                    </a:ext>
                  </a:extLst>
                </p:cNvPr>
                <p:cNvSpPr/>
                <p:nvPr/>
              </p:nvSpPr>
              <p:spPr>
                <a:xfrm rot="19604573">
                  <a:off x="8149612" y="2061707"/>
                  <a:ext cx="123475" cy="12726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Isosceles Triangle 146">
                  <a:extLst>
                    <a:ext uri="{FF2B5EF4-FFF2-40B4-BE49-F238E27FC236}">
                      <a16:creationId xmlns:a16="http://schemas.microsoft.com/office/drawing/2014/main" id="{4EA1083D-E72B-4695-AABC-ABF9203A67AC}"/>
                    </a:ext>
                  </a:extLst>
                </p:cNvPr>
                <p:cNvSpPr/>
                <p:nvPr/>
              </p:nvSpPr>
              <p:spPr>
                <a:xfrm>
                  <a:off x="8284279" y="2033540"/>
                  <a:ext cx="123475" cy="12726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Isosceles Triangle 147">
                  <a:extLst>
                    <a:ext uri="{FF2B5EF4-FFF2-40B4-BE49-F238E27FC236}">
                      <a16:creationId xmlns:a16="http://schemas.microsoft.com/office/drawing/2014/main" id="{34B55806-F138-4D2C-A1FF-31EF6BD064D3}"/>
                    </a:ext>
                  </a:extLst>
                </p:cNvPr>
                <p:cNvSpPr/>
                <p:nvPr/>
              </p:nvSpPr>
              <p:spPr>
                <a:xfrm rot="1882843">
                  <a:off x="8426275" y="2058001"/>
                  <a:ext cx="123475" cy="12726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Rectangle 148">
                  <a:extLst>
                    <a:ext uri="{FF2B5EF4-FFF2-40B4-BE49-F238E27FC236}">
                      <a16:creationId xmlns:a16="http://schemas.microsoft.com/office/drawing/2014/main" id="{D850B645-C810-4DCD-89BB-DE85E56E5E58}"/>
                    </a:ext>
                  </a:extLst>
                </p:cNvPr>
                <p:cNvSpPr/>
                <p:nvPr/>
              </p:nvSpPr>
              <p:spPr>
                <a:xfrm>
                  <a:off x="8199001" y="2172095"/>
                  <a:ext cx="311070" cy="3962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0" name="Straight Connector 149">
                  <a:extLst>
                    <a:ext uri="{FF2B5EF4-FFF2-40B4-BE49-F238E27FC236}">
                      <a16:creationId xmlns:a16="http://schemas.microsoft.com/office/drawing/2014/main" id="{8B397DB3-43B4-4590-A4C8-55528136E3E7}"/>
                    </a:ext>
                  </a:extLst>
                </p:cNvPr>
                <p:cNvCxnSpPr>
                  <a:cxnSpLocks/>
                </p:cNvCxnSpPr>
                <p:nvPr/>
              </p:nvCxnSpPr>
              <p:spPr>
                <a:xfrm flipH="1" flipV="1">
                  <a:off x="7964398" y="1946668"/>
                  <a:ext cx="118129"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0E5D4BE-2C6C-4396-84E1-7727A5F5B962}"/>
                    </a:ext>
                  </a:extLst>
                </p:cNvPr>
                <p:cNvCxnSpPr>
                  <a:cxnSpLocks/>
                </p:cNvCxnSpPr>
                <p:nvPr/>
              </p:nvCxnSpPr>
              <p:spPr>
                <a:xfrm flipH="1" flipV="1">
                  <a:off x="8197798" y="1868835"/>
                  <a:ext cx="39377"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205F009-ABAA-40AB-B197-8B4AD4E5DC1F}"/>
                    </a:ext>
                  </a:extLst>
                </p:cNvPr>
                <p:cNvCxnSpPr>
                  <a:cxnSpLocks/>
                </p:cNvCxnSpPr>
                <p:nvPr/>
              </p:nvCxnSpPr>
              <p:spPr>
                <a:xfrm flipV="1">
                  <a:off x="8452008" y="1868835"/>
                  <a:ext cx="45716"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E3AA4D8-0C78-4621-8E99-D78AB8680D12}"/>
                    </a:ext>
                  </a:extLst>
                </p:cNvPr>
                <p:cNvCxnSpPr>
                  <a:cxnSpLocks/>
                </p:cNvCxnSpPr>
                <p:nvPr/>
              </p:nvCxnSpPr>
              <p:spPr>
                <a:xfrm flipV="1">
                  <a:off x="8569310" y="1946668"/>
                  <a:ext cx="143629"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grpSp>
      </p:grpSp>
      <p:pic>
        <p:nvPicPr>
          <p:cNvPr id="211" name="Graphic 8">
            <a:extLst>
              <a:ext uri="{FF2B5EF4-FFF2-40B4-BE49-F238E27FC236}">
                <a16:creationId xmlns:a16="http://schemas.microsoft.com/office/drawing/2014/main" id="{C1AC5B03-D0EA-4D18-810A-A65EA6B88113}"/>
              </a:ext>
            </a:extLst>
          </p:cNvPr>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88246" y="1671734"/>
            <a:ext cx="836273" cy="689322"/>
          </a:xfrm>
          <a:prstGeom prst="rect">
            <a:avLst/>
          </a:prstGeom>
        </p:spPr>
      </p:pic>
    </p:spTree>
    <p:custDataLst>
      <p:tags r:id="rId1"/>
    </p:custDataLst>
    <p:extLst>
      <p:ext uri="{BB962C8B-B14F-4D97-AF65-F5344CB8AC3E}">
        <p14:creationId xmlns:p14="http://schemas.microsoft.com/office/powerpoint/2010/main" val="253175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AF082B47-0E1D-4046-BED8-57FD104607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sp>
        <p:nvSpPr>
          <p:cNvPr id="27" name="TextBox 26">
            <a:extLst>
              <a:ext uri="{FF2B5EF4-FFF2-40B4-BE49-F238E27FC236}">
                <a16:creationId xmlns:a16="http://schemas.microsoft.com/office/drawing/2014/main" id="{54D42B5C-D807-46B2-AD63-3C4BD62EC7F8}"/>
              </a:ext>
            </a:extLst>
          </p:cNvPr>
          <p:cNvSpPr txBox="1"/>
          <p:nvPr/>
        </p:nvSpPr>
        <p:spPr>
          <a:xfrm>
            <a:off x="179512" y="195486"/>
            <a:ext cx="1791528" cy="261610"/>
          </a:xfrm>
          <a:prstGeom prst="rect">
            <a:avLst/>
          </a:prstGeom>
          <a:noFill/>
        </p:spPr>
        <p:txBody>
          <a:bodyPr wrap="square" rtlCol="0">
            <a:spAutoFit/>
          </a:bodyPr>
          <a:lstStyle/>
          <a:p>
            <a:r>
              <a:rPr lang="en-US" sz="1100" b="0" i="0">
                <a:solidFill>
                  <a:schemeClr val="bg1"/>
                </a:solidFill>
                <a:latin typeface="Gotham Book" panose="02000603040000020004" pitchFamily="2" charset="0"/>
              </a:rPr>
              <a:t>Professional Standards</a:t>
            </a:r>
          </a:p>
        </p:txBody>
      </p:sp>
      <p:pic>
        <p:nvPicPr>
          <p:cNvPr id="11" name="Graphic 10">
            <a:extLst>
              <a:ext uri="{FF2B5EF4-FFF2-40B4-BE49-F238E27FC236}">
                <a16:creationId xmlns:a16="http://schemas.microsoft.com/office/drawing/2014/main" id="{49FC68A9-9E75-4104-9B45-03319BCE624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7" y="177148"/>
            <a:ext cx="7403519" cy="491439"/>
          </a:xfrm>
          <a:prstGeom prst="rect">
            <a:avLst/>
          </a:prstGeom>
        </p:spPr>
      </p:pic>
      <p:sp>
        <p:nvSpPr>
          <p:cNvPr id="12" name="TextBox 11">
            <a:extLst>
              <a:ext uri="{FF2B5EF4-FFF2-40B4-BE49-F238E27FC236}">
                <a16:creationId xmlns:a16="http://schemas.microsoft.com/office/drawing/2014/main" id="{DE4A56B6-D62C-4D5F-A672-26961090CFA8}"/>
              </a:ext>
            </a:extLst>
          </p:cNvPr>
          <p:cNvSpPr txBox="1"/>
          <p:nvPr/>
        </p:nvSpPr>
        <p:spPr>
          <a:xfrm>
            <a:off x="2825986" y="233315"/>
            <a:ext cx="7403518" cy="400110"/>
          </a:xfrm>
          <a:prstGeom prst="rect">
            <a:avLst/>
          </a:prstGeom>
          <a:noFill/>
        </p:spPr>
        <p:txBody>
          <a:bodyPr wrap="square" rtlCol="0">
            <a:spAutoFit/>
          </a:bodyPr>
          <a:lstStyle/>
          <a:p>
            <a:r>
              <a:rPr lang="en-US" sz="2000" b="0" i="0">
                <a:solidFill>
                  <a:schemeClr val="bg1"/>
                </a:solidFill>
                <a:latin typeface="Arial" panose="020B0604020202020204" pitchFamily="34" charset="0"/>
                <a:cs typeface="Arial" panose="020B0604020202020204" pitchFamily="34" charset="0"/>
              </a:rPr>
              <a:t>Professional Standards Proficiency Levels</a:t>
            </a:r>
            <a:endParaRPr lang="en-US" sz="1400" b="0" i="0">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5EB32CC8-8671-490F-B420-8FE68E50BA9A}"/>
              </a:ext>
            </a:extLst>
          </p:cNvPr>
          <p:cNvSpPr/>
          <p:nvPr/>
        </p:nvSpPr>
        <p:spPr>
          <a:xfrm>
            <a:off x="432000" y="849084"/>
            <a:ext cx="8280000" cy="525600"/>
          </a:xfrm>
          <a:prstGeom prst="roundRect">
            <a:avLst/>
          </a:prstGeom>
          <a:solidFill>
            <a:srgbClr val="007B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AU" sz="1200">
                <a:solidFill>
                  <a:prstClr val="white"/>
                </a:solidFill>
                <a:latin typeface="+mj-lt"/>
                <a:ea typeface="+mn-lt"/>
                <a:cs typeface="Arial"/>
              </a:rPr>
              <a:t>Each competency is divided into four levels of proficiency, which provides a pathway that progressively increases in complexity. For each level, the knowledge of the lower level(s) is assumed. </a:t>
            </a:r>
          </a:p>
        </p:txBody>
      </p:sp>
      <p:grpSp>
        <p:nvGrpSpPr>
          <p:cNvPr id="72" name="Group 71">
            <a:extLst>
              <a:ext uri="{FF2B5EF4-FFF2-40B4-BE49-F238E27FC236}">
                <a16:creationId xmlns:a16="http://schemas.microsoft.com/office/drawing/2014/main" id="{5EE8CFE5-BE49-42E5-ADA7-5570E97DB4A9}"/>
              </a:ext>
            </a:extLst>
          </p:cNvPr>
          <p:cNvGrpSpPr/>
          <p:nvPr/>
        </p:nvGrpSpPr>
        <p:grpSpPr>
          <a:xfrm>
            <a:off x="379984" y="1478663"/>
            <a:ext cx="2039734" cy="2961508"/>
            <a:chOff x="1029147" y="2052281"/>
            <a:chExt cx="2481669" cy="4046719"/>
          </a:xfrm>
        </p:grpSpPr>
        <p:sp>
          <p:nvSpPr>
            <p:cNvPr id="73" name="object 20">
              <a:extLst>
                <a:ext uri="{FF2B5EF4-FFF2-40B4-BE49-F238E27FC236}">
                  <a16:creationId xmlns:a16="http://schemas.microsoft.com/office/drawing/2014/main" id="{FE6FE6D2-4541-4612-B136-CBE57612031B}"/>
                </a:ext>
              </a:extLst>
            </p:cNvPr>
            <p:cNvSpPr/>
            <p:nvPr/>
          </p:nvSpPr>
          <p:spPr>
            <a:xfrm>
              <a:off x="1029147" y="2493925"/>
              <a:ext cx="2464968" cy="3605075"/>
            </a:xfrm>
            <a:custGeom>
              <a:avLst/>
              <a:gdLst/>
              <a:ahLst/>
              <a:cxnLst/>
              <a:rect l="l" t="t" r="r" b="b"/>
              <a:pathLst>
                <a:path w="2313305" h="1547495">
                  <a:moveTo>
                    <a:pt x="2240991" y="0"/>
                  </a:moveTo>
                  <a:lnTo>
                    <a:pt x="71996" y="0"/>
                  </a:lnTo>
                  <a:lnTo>
                    <a:pt x="43971" y="5657"/>
                  </a:lnTo>
                  <a:lnTo>
                    <a:pt x="21086" y="21086"/>
                  </a:lnTo>
                  <a:lnTo>
                    <a:pt x="5657" y="43971"/>
                  </a:lnTo>
                  <a:lnTo>
                    <a:pt x="0" y="71996"/>
                  </a:lnTo>
                  <a:lnTo>
                    <a:pt x="0" y="1475282"/>
                  </a:lnTo>
                  <a:lnTo>
                    <a:pt x="5657" y="1503307"/>
                  </a:lnTo>
                  <a:lnTo>
                    <a:pt x="21086" y="1526192"/>
                  </a:lnTo>
                  <a:lnTo>
                    <a:pt x="43971" y="1541621"/>
                  </a:lnTo>
                  <a:lnTo>
                    <a:pt x="71996" y="1547279"/>
                  </a:lnTo>
                  <a:lnTo>
                    <a:pt x="2240991" y="1547279"/>
                  </a:lnTo>
                  <a:lnTo>
                    <a:pt x="2269017" y="1541621"/>
                  </a:lnTo>
                  <a:lnTo>
                    <a:pt x="2291907" y="1526192"/>
                  </a:lnTo>
                  <a:lnTo>
                    <a:pt x="2307340" y="1503307"/>
                  </a:lnTo>
                  <a:lnTo>
                    <a:pt x="2313000" y="1475282"/>
                  </a:lnTo>
                  <a:lnTo>
                    <a:pt x="2313000" y="71996"/>
                  </a:lnTo>
                  <a:lnTo>
                    <a:pt x="2307340" y="43971"/>
                  </a:lnTo>
                  <a:lnTo>
                    <a:pt x="2291907" y="21086"/>
                  </a:lnTo>
                  <a:lnTo>
                    <a:pt x="2269017" y="5657"/>
                  </a:lnTo>
                  <a:lnTo>
                    <a:pt x="2240991" y="0"/>
                  </a:lnTo>
                  <a:close/>
                </a:path>
              </a:pathLst>
            </a:custGeom>
            <a:solidFill>
              <a:srgbClr val="D8F1FA"/>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74" name="object 17">
              <a:extLst>
                <a:ext uri="{FF2B5EF4-FFF2-40B4-BE49-F238E27FC236}">
                  <a16:creationId xmlns:a16="http://schemas.microsoft.com/office/drawing/2014/main" id="{7B378A25-1049-467B-98BF-3276B1CEBFB3}"/>
                </a:ext>
              </a:extLst>
            </p:cNvPr>
            <p:cNvSpPr/>
            <p:nvPr/>
          </p:nvSpPr>
          <p:spPr>
            <a:xfrm>
              <a:off x="1044816" y="2052281"/>
              <a:ext cx="2466000" cy="510857"/>
            </a:xfrm>
            <a:custGeom>
              <a:avLst/>
              <a:gdLst/>
              <a:ahLst/>
              <a:cxnLst/>
              <a:rect l="l" t="t" r="r" b="b"/>
              <a:pathLst>
                <a:path w="2287905" h="479425">
                  <a:moveTo>
                    <a:pt x="2071344" y="0"/>
                  </a:moveTo>
                  <a:lnTo>
                    <a:pt x="216001" y="0"/>
                  </a:lnTo>
                  <a:lnTo>
                    <a:pt x="166475" y="5704"/>
                  </a:lnTo>
                  <a:lnTo>
                    <a:pt x="121011" y="21955"/>
                  </a:lnTo>
                  <a:lnTo>
                    <a:pt x="80904" y="47454"/>
                  </a:lnTo>
                  <a:lnTo>
                    <a:pt x="47454" y="80904"/>
                  </a:lnTo>
                  <a:lnTo>
                    <a:pt x="21955" y="121011"/>
                  </a:lnTo>
                  <a:lnTo>
                    <a:pt x="5704" y="166475"/>
                  </a:lnTo>
                  <a:lnTo>
                    <a:pt x="0" y="216001"/>
                  </a:lnTo>
                  <a:lnTo>
                    <a:pt x="0" y="407200"/>
                  </a:lnTo>
                  <a:lnTo>
                    <a:pt x="5657" y="435232"/>
                  </a:lnTo>
                  <a:lnTo>
                    <a:pt x="21086" y="458120"/>
                  </a:lnTo>
                  <a:lnTo>
                    <a:pt x="43971" y="473551"/>
                  </a:lnTo>
                  <a:lnTo>
                    <a:pt x="71996" y="479209"/>
                  </a:lnTo>
                  <a:lnTo>
                    <a:pt x="2215337" y="479209"/>
                  </a:lnTo>
                  <a:lnTo>
                    <a:pt x="2243363" y="473551"/>
                  </a:lnTo>
                  <a:lnTo>
                    <a:pt x="2266253" y="458120"/>
                  </a:lnTo>
                  <a:lnTo>
                    <a:pt x="2281686" y="435232"/>
                  </a:lnTo>
                  <a:lnTo>
                    <a:pt x="2287346" y="407200"/>
                  </a:lnTo>
                  <a:lnTo>
                    <a:pt x="2287346" y="216001"/>
                  </a:lnTo>
                  <a:lnTo>
                    <a:pt x="2281641" y="166475"/>
                  </a:lnTo>
                  <a:lnTo>
                    <a:pt x="2265390" y="121011"/>
                  </a:lnTo>
                  <a:lnTo>
                    <a:pt x="2239892" y="80904"/>
                  </a:lnTo>
                  <a:lnTo>
                    <a:pt x="2206441" y="47454"/>
                  </a:lnTo>
                  <a:lnTo>
                    <a:pt x="2166335" y="21955"/>
                  </a:lnTo>
                  <a:lnTo>
                    <a:pt x="2120870" y="5704"/>
                  </a:lnTo>
                  <a:lnTo>
                    <a:pt x="2071344" y="0"/>
                  </a:lnTo>
                  <a:close/>
                </a:path>
              </a:pathLst>
            </a:custGeom>
            <a:solidFill>
              <a:srgbClr val="00A9D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75" name="object 23">
              <a:extLst>
                <a:ext uri="{FF2B5EF4-FFF2-40B4-BE49-F238E27FC236}">
                  <a16:creationId xmlns:a16="http://schemas.microsoft.com/office/drawing/2014/main" id="{58095F17-3F01-4494-9D84-B3C3E3D23990}"/>
                </a:ext>
              </a:extLst>
            </p:cNvPr>
            <p:cNvSpPr txBox="1"/>
            <p:nvPr/>
          </p:nvSpPr>
          <p:spPr>
            <a:xfrm>
              <a:off x="1166050" y="2651711"/>
              <a:ext cx="2191962" cy="1917647"/>
            </a:xfrm>
            <a:prstGeom prst="rect">
              <a:avLst/>
            </a:prstGeom>
          </p:spPr>
          <p:txBody>
            <a:bodyPr vert="horz" wrap="square" lIns="0" tIns="11516" rIns="0" bIns="0" rtlCol="0" anchor="t">
              <a:spAutoFit/>
            </a:bodyPr>
            <a:lstStyle/>
            <a:p>
              <a:pPr marL="11430" marR="4445" defTabSz="829178">
                <a:lnSpc>
                  <a:spcPct val="113999"/>
                </a:lnSpc>
                <a:spcBef>
                  <a:spcPts val="91"/>
                </a:spcBef>
                <a:defRPr/>
              </a:pPr>
              <a:r>
                <a:rPr lang="en-AU" sz="900" kern="0" spc="-9">
                  <a:ea typeface="+mn-lt"/>
                  <a:cs typeface="+mn-lt"/>
                </a:rPr>
                <a:t>Understands </a:t>
              </a:r>
              <a:r>
                <a:rPr kumimoji="0" lang="en-AU" sz="900" b="0" i="0" u="none" strike="noStrike" kern="0" cap="none" spc="-9" normalizeH="0" baseline="0" noProof="0">
                  <a:ln>
                    <a:noFill/>
                  </a:ln>
                  <a:effectLst/>
                  <a:uLnTx/>
                  <a:uFillTx/>
                  <a:ea typeface="+mn-lt"/>
                  <a:cs typeface="+mn-lt"/>
                </a:rPr>
                <a:t>and </a:t>
              </a:r>
              <a:r>
                <a:rPr lang="en-AU" sz="900" kern="0" spc="-9">
                  <a:ea typeface="+mn-lt"/>
                  <a:cs typeface="+mn-lt"/>
                </a:rPr>
                <a:t>identifies </a:t>
              </a:r>
              <a:r>
                <a:rPr kumimoji="0" lang="en-AU" sz="900" b="0" i="0" u="none" strike="noStrike" kern="0" cap="none" spc="-9" normalizeH="0" baseline="0" noProof="0">
                  <a:ln>
                    <a:noFill/>
                  </a:ln>
                  <a:effectLst/>
                  <a:uLnTx/>
                  <a:uFillTx/>
                  <a:ea typeface="+mn-lt"/>
                  <a:cs typeface="+mn-lt"/>
                </a:rPr>
                <a:t>the </a:t>
              </a:r>
              <a:r>
                <a:rPr lang="en-AU" sz="900" kern="0" spc="-9">
                  <a:ea typeface="+mn-lt"/>
                  <a:cs typeface="+mn-lt"/>
                </a:rPr>
                <a:t>fundamental </a:t>
              </a:r>
              <a:r>
                <a:rPr kumimoji="0" lang="en-AU" sz="900" b="0" i="0" u="none" strike="noStrike" kern="0" cap="none" spc="-9" normalizeH="0" baseline="0" noProof="0">
                  <a:ln>
                    <a:noFill/>
                  </a:ln>
                  <a:effectLst/>
                  <a:uLnTx/>
                  <a:uFillTx/>
                  <a:ea typeface="+mn-lt"/>
                  <a:cs typeface="+mn-lt"/>
                </a:rPr>
                <a:t>concepts and competencies in case management</a:t>
              </a:r>
              <a:r>
                <a:rPr lang="en-AU" sz="900" kern="0" spc="-9">
                  <a:ea typeface="+mn-lt"/>
                  <a:cs typeface="+mn-lt"/>
                </a:rPr>
                <a:t>.</a:t>
              </a:r>
              <a:endParaRPr lang="en-AU" sz="900">
                <a:ea typeface="+mn-lt"/>
                <a:cs typeface="+mn-lt"/>
              </a:endParaRPr>
            </a:p>
            <a:p>
              <a:pPr marL="11430" marR="4445" lvl="0" indent="0" algn="l" defTabSz="829178" rtl="0" eaLnBrk="1" fontAlgn="auto" latinLnBrk="0" hangingPunct="1">
                <a:lnSpc>
                  <a:spcPct val="113999"/>
                </a:lnSpc>
                <a:spcBef>
                  <a:spcPts val="91"/>
                </a:spcBef>
                <a:spcAft>
                  <a:spcPts val="0"/>
                </a:spcAft>
                <a:buClrTx/>
                <a:buSzTx/>
                <a:buFontTx/>
                <a:buNone/>
                <a:tabLst/>
                <a:defRPr/>
              </a:pPr>
              <a:endParaRPr lang="en-AU" sz="900" kern="0" spc="-9">
                <a:solidFill>
                  <a:sysClr val="windowText" lastClr="000000"/>
                </a:solidFill>
                <a:latin typeface="Arial" panose="020B0604020202020204" pitchFamily="34" charset="0"/>
                <a:cs typeface="Arial" panose="020B0604020202020204" pitchFamily="34" charset="0"/>
              </a:endParaRPr>
            </a:p>
            <a:p>
              <a:pPr marL="11430" marR="4445" defTabSz="829178">
                <a:lnSpc>
                  <a:spcPct val="113999"/>
                </a:lnSpc>
                <a:spcBef>
                  <a:spcPts val="91"/>
                </a:spcBef>
              </a:pPr>
              <a:r>
                <a:rPr lang="en-AU" sz="900" kern="0" spc="-18">
                  <a:solidFill>
                    <a:sysClr val="windowText" lastClr="000000"/>
                  </a:solidFill>
                  <a:latin typeface="Arial" panose="020B0604020202020204" pitchFamily="34" charset="0"/>
                  <a:cs typeface="Arial" panose="020B0604020202020204" pitchFamily="34" charset="0"/>
                </a:rPr>
                <a:t>Identifies </a:t>
              </a:r>
              <a:r>
                <a:rPr lang="en-AU" sz="900" kern="0">
                  <a:solidFill>
                    <a:sysClr val="windowText" lastClr="000000"/>
                  </a:solidFill>
                  <a:latin typeface="Arial" panose="020B0604020202020204" pitchFamily="34" charset="0"/>
                  <a:cs typeface="Arial" panose="020B0604020202020204" pitchFamily="34" charset="0"/>
                </a:rPr>
                <a:t>when</a:t>
              </a:r>
              <a:r>
                <a:rPr lang="en-AU" sz="900" kern="0" spc="-14">
                  <a:solidFill>
                    <a:sysClr val="windowText" lastClr="000000"/>
                  </a:solidFill>
                  <a:latin typeface="Arial" panose="020B0604020202020204" pitchFamily="34" charset="0"/>
                  <a:cs typeface="Arial" panose="020B0604020202020204" pitchFamily="34" charset="0"/>
                </a:rPr>
                <a:t> </a:t>
              </a:r>
              <a:r>
                <a:rPr lang="en-AU" sz="900" kern="0">
                  <a:solidFill>
                    <a:sysClr val="windowText" lastClr="000000"/>
                  </a:solidFill>
                  <a:latin typeface="Arial" panose="020B0604020202020204" pitchFamily="34" charset="0"/>
                  <a:cs typeface="Arial" panose="020B0604020202020204" pitchFamily="34" charset="0"/>
                </a:rPr>
                <a:t>support</a:t>
              </a:r>
              <a:r>
                <a:rPr lang="en-AU" sz="900" kern="0" spc="-14">
                  <a:solidFill>
                    <a:sysClr val="windowText" lastClr="000000"/>
                  </a:solidFill>
                  <a:latin typeface="Arial" panose="020B0604020202020204" pitchFamily="34" charset="0"/>
                  <a:cs typeface="Arial" panose="020B0604020202020204" pitchFamily="34" charset="0"/>
                </a:rPr>
                <a:t> </a:t>
              </a:r>
              <a:r>
                <a:rPr lang="en-AU" sz="900" kern="0" spc="-23">
                  <a:solidFill>
                    <a:sysClr val="windowText" lastClr="000000"/>
                  </a:solidFill>
                  <a:latin typeface="Arial" panose="020B0604020202020204" pitchFamily="34" charset="0"/>
                  <a:cs typeface="Arial" panose="020B0604020202020204" pitchFamily="34" charset="0"/>
                </a:rPr>
                <a:t>is required, </a:t>
              </a:r>
              <a:r>
                <a:rPr lang="en-AU" sz="900" kern="0" spc="-9">
                  <a:solidFill>
                    <a:sysClr val="windowText" lastClr="000000"/>
                  </a:solidFill>
                  <a:latin typeface="Arial" panose="020B0604020202020204" pitchFamily="34" charset="0"/>
                  <a:cs typeface="Arial" panose="020B0604020202020204" pitchFamily="34" charset="0"/>
                </a:rPr>
                <a:t>particularly</a:t>
              </a:r>
              <a:r>
                <a:rPr lang="en-AU" sz="900" kern="0" spc="-18">
                  <a:solidFill>
                    <a:sysClr val="windowText" lastClr="000000"/>
                  </a:solidFill>
                  <a:latin typeface="Arial" panose="020B0604020202020204" pitchFamily="34" charset="0"/>
                  <a:cs typeface="Arial" panose="020B0604020202020204" pitchFamily="34" charset="0"/>
                </a:rPr>
                <a:t> </a:t>
              </a:r>
              <a:r>
                <a:rPr lang="en-AU" sz="900" kern="0" spc="-9">
                  <a:solidFill>
                    <a:sysClr val="windowText" lastClr="000000"/>
                  </a:solidFill>
                  <a:latin typeface="Arial" panose="020B0604020202020204" pitchFamily="34" charset="0"/>
                  <a:cs typeface="Arial" panose="020B0604020202020204" pitchFamily="34" charset="0"/>
                </a:rPr>
                <a:t>in</a:t>
              </a:r>
              <a:r>
                <a:rPr lang="en-AU" sz="900" kern="0" spc="-23">
                  <a:solidFill>
                    <a:sysClr val="windowText" lastClr="000000"/>
                  </a:solidFill>
                  <a:latin typeface="Arial" panose="020B0604020202020204" pitchFamily="34" charset="0"/>
                  <a:cs typeface="Arial" panose="020B0604020202020204" pitchFamily="34" charset="0"/>
                </a:rPr>
                <a:t> </a:t>
              </a:r>
              <a:r>
                <a:rPr lang="en-AU" sz="900" kern="0" spc="-9">
                  <a:solidFill>
                    <a:sysClr val="windowText" lastClr="000000"/>
                  </a:solidFill>
                  <a:latin typeface="Arial" panose="020B0604020202020204" pitchFamily="34" charset="0"/>
                  <a:cs typeface="Arial" panose="020B0604020202020204" pitchFamily="34" charset="0"/>
                </a:rPr>
                <a:t>regards </a:t>
              </a:r>
              <a:r>
                <a:rPr lang="en-AU" sz="900" kern="0">
                  <a:solidFill>
                    <a:sysClr val="windowText" lastClr="000000"/>
                  </a:solidFill>
                  <a:latin typeface="Arial" panose="020B0604020202020204" pitchFamily="34" charset="0"/>
                  <a:cs typeface="Arial" panose="020B0604020202020204" pitchFamily="34" charset="0"/>
                </a:rPr>
                <a:t>to</a:t>
              </a:r>
              <a:r>
                <a:rPr lang="en-AU" sz="900" kern="0" spc="-32">
                  <a:solidFill>
                    <a:sysClr val="windowText" lastClr="000000"/>
                  </a:solidFill>
                  <a:latin typeface="Arial" panose="020B0604020202020204" pitchFamily="34" charset="0"/>
                  <a:cs typeface="Arial" panose="020B0604020202020204" pitchFamily="34" charset="0"/>
                </a:rPr>
                <a:t> </a:t>
              </a:r>
              <a:r>
                <a:rPr lang="en-AU" sz="900" kern="0">
                  <a:solidFill>
                    <a:sysClr val="windowText" lastClr="000000"/>
                  </a:solidFill>
                  <a:latin typeface="Arial" panose="020B0604020202020204" pitchFamily="34" charset="0"/>
                  <a:cs typeface="Arial" panose="020B0604020202020204" pitchFamily="34" charset="0"/>
                </a:rPr>
                <a:t>complex</a:t>
              </a:r>
              <a:r>
                <a:rPr lang="en-AU" sz="900" kern="0" spc="-32">
                  <a:solidFill>
                    <a:sysClr val="windowText" lastClr="000000"/>
                  </a:solidFill>
                  <a:latin typeface="Arial" panose="020B0604020202020204" pitchFamily="34" charset="0"/>
                  <a:cs typeface="Arial" panose="020B0604020202020204" pitchFamily="34" charset="0"/>
                </a:rPr>
                <a:t> </a:t>
              </a:r>
              <a:r>
                <a:rPr lang="en-AU" sz="900" kern="0" spc="-9">
                  <a:solidFill>
                    <a:sysClr val="windowText" lastClr="000000"/>
                  </a:solidFill>
                  <a:latin typeface="Arial" panose="020B0604020202020204" pitchFamily="34" charset="0"/>
                  <a:cs typeface="Arial" panose="020B0604020202020204" pitchFamily="34" charset="0"/>
                </a:rPr>
                <a:t>tasks.</a:t>
              </a:r>
              <a:endParaRPr lang="en-AU" sz="900" kern="0">
                <a:solidFill>
                  <a:sysClr val="windowText" lastClr="000000"/>
                </a:solidFill>
                <a:latin typeface="Arial" panose="020B0604020202020204" pitchFamily="34" charset="0"/>
                <a:cs typeface="Arial" panose="020B0604020202020204" pitchFamily="34" charset="0"/>
              </a:endParaRPr>
            </a:p>
            <a:p>
              <a:pPr marL="11430" marR="4445" lvl="0" indent="0" algn="l" defTabSz="829178" rtl="0" eaLnBrk="1" fontAlgn="auto" latinLnBrk="0" hangingPunct="1">
                <a:lnSpc>
                  <a:spcPct val="113999"/>
                </a:lnSpc>
                <a:spcBef>
                  <a:spcPts val="91"/>
                </a:spcBef>
                <a:spcAft>
                  <a:spcPts val="0"/>
                </a:spcAft>
                <a:buClrTx/>
                <a:buSzTx/>
                <a:buFontTx/>
                <a:buNone/>
                <a:tabLst/>
                <a:defRPr/>
              </a:pPr>
              <a:endParaRPr sz="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6" name="object 38">
              <a:extLst>
                <a:ext uri="{FF2B5EF4-FFF2-40B4-BE49-F238E27FC236}">
                  <a16:creationId xmlns:a16="http://schemas.microsoft.com/office/drawing/2014/main" id="{C61D8A9D-B1B0-4608-BBA7-4F238D622323}"/>
                </a:ext>
              </a:extLst>
            </p:cNvPr>
            <p:cNvSpPr txBox="1"/>
            <p:nvPr/>
          </p:nvSpPr>
          <p:spPr>
            <a:xfrm>
              <a:off x="1044816" y="2173598"/>
              <a:ext cx="2437902" cy="268224"/>
            </a:xfrm>
            <a:prstGeom prst="rect">
              <a:avLst/>
            </a:prstGeom>
          </p:spPr>
          <p:txBody>
            <a:bodyPr vert="horz" wrap="square" lIns="0" tIns="11516" rIns="0" bIns="0" rtlCol="0">
              <a:spAutoFit/>
            </a:bodyPr>
            <a:lstStyle/>
            <a:p>
              <a:pPr marL="11516" marR="0" lvl="0" indent="0" algn="ctr" defTabSz="829178" rtl="0" eaLnBrk="1" fontAlgn="auto" latinLnBrk="0" hangingPunct="1">
                <a:lnSpc>
                  <a:spcPct val="100000"/>
                </a:lnSpc>
                <a:spcBef>
                  <a:spcPts val="91"/>
                </a:spcBef>
                <a:spcAft>
                  <a:spcPts val="0"/>
                </a:spcAft>
                <a:buClrTx/>
                <a:buSzTx/>
                <a:buFontTx/>
                <a:buNone/>
                <a:tabLst/>
                <a:defRPr/>
              </a:pPr>
              <a:r>
                <a:rPr kumimoji="0" lang="en-AU" sz="1200" b="1" i="0" u="none" strike="noStrike" kern="0" cap="none" spc="-9"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Foundational</a:t>
              </a:r>
              <a:endParaRPr kumimoji="0" sz="1200" b="1"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pSp>
      <p:grpSp>
        <p:nvGrpSpPr>
          <p:cNvPr id="77" name="Group 76">
            <a:extLst>
              <a:ext uri="{FF2B5EF4-FFF2-40B4-BE49-F238E27FC236}">
                <a16:creationId xmlns:a16="http://schemas.microsoft.com/office/drawing/2014/main" id="{8638D381-6478-4BC6-AD9F-27A5B8E048AB}"/>
              </a:ext>
            </a:extLst>
          </p:cNvPr>
          <p:cNvGrpSpPr/>
          <p:nvPr/>
        </p:nvGrpSpPr>
        <p:grpSpPr>
          <a:xfrm>
            <a:off x="2518692" y="1478663"/>
            <a:ext cx="2026855" cy="2961508"/>
            <a:chOff x="3572098" y="2034779"/>
            <a:chExt cx="2466000" cy="4046720"/>
          </a:xfrm>
        </p:grpSpPr>
        <p:sp>
          <p:nvSpPr>
            <p:cNvPr id="78" name="object 20">
              <a:extLst>
                <a:ext uri="{FF2B5EF4-FFF2-40B4-BE49-F238E27FC236}">
                  <a16:creationId xmlns:a16="http://schemas.microsoft.com/office/drawing/2014/main" id="{790286C2-2A72-47D9-B932-8EA8811A1A5F}"/>
                </a:ext>
              </a:extLst>
            </p:cNvPr>
            <p:cNvSpPr/>
            <p:nvPr/>
          </p:nvSpPr>
          <p:spPr>
            <a:xfrm>
              <a:off x="3572099" y="2413902"/>
              <a:ext cx="2464968" cy="3667597"/>
            </a:xfrm>
            <a:custGeom>
              <a:avLst/>
              <a:gdLst/>
              <a:ahLst/>
              <a:cxnLst/>
              <a:rect l="l" t="t" r="r" b="b"/>
              <a:pathLst>
                <a:path w="2313305" h="1547495">
                  <a:moveTo>
                    <a:pt x="2240991" y="0"/>
                  </a:moveTo>
                  <a:lnTo>
                    <a:pt x="71996" y="0"/>
                  </a:lnTo>
                  <a:lnTo>
                    <a:pt x="43971" y="5657"/>
                  </a:lnTo>
                  <a:lnTo>
                    <a:pt x="21086" y="21086"/>
                  </a:lnTo>
                  <a:lnTo>
                    <a:pt x="5657" y="43971"/>
                  </a:lnTo>
                  <a:lnTo>
                    <a:pt x="0" y="71996"/>
                  </a:lnTo>
                  <a:lnTo>
                    <a:pt x="0" y="1475282"/>
                  </a:lnTo>
                  <a:lnTo>
                    <a:pt x="5657" y="1503307"/>
                  </a:lnTo>
                  <a:lnTo>
                    <a:pt x="21086" y="1526192"/>
                  </a:lnTo>
                  <a:lnTo>
                    <a:pt x="43971" y="1541621"/>
                  </a:lnTo>
                  <a:lnTo>
                    <a:pt x="71996" y="1547279"/>
                  </a:lnTo>
                  <a:lnTo>
                    <a:pt x="2240991" y="1547279"/>
                  </a:lnTo>
                  <a:lnTo>
                    <a:pt x="2269017" y="1541621"/>
                  </a:lnTo>
                  <a:lnTo>
                    <a:pt x="2291907" y="1526192"/>
                  </a:lnTo>
                  <a:lnTo>
                    <a:pt x="2307340" y="1503307"/>
                  </a:lnTo>
                  <a:lnTo>
                    <a:pt x="2313000" y="1475282"/>
                  </a:lnTo>
                  <a:lnTo>
                    <a:pt x="2313000" y="71996"/>
                  </a:lnTo>
                  <a:lnTo>
                    <a:pt x="2307340" y="43971"/>
                  </a:lnTo>
                  <a:lnTo>
                    <a:pt x="2291907" y="21086"/>
                  </a:lnTo>
                  <a:lnTo>
                    <a:pt x="2269017" y="5657"/>
                  </a:lnTo>
                  <a:lnTo>
                    <a:pt x="2240991" y="0"/>
                  </a:lnTo>
                  <a:close/>
                </a:path>
              </a:pathLst>
            </a:custGeom>
            <a:solidFill>
              <a:srgbClr val="AC75D5">
                <a:alpha val="50588"/>
              </a:srgbClr>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3" name="object 33">
              <a:extLst>
                <a:ext uri="{FF2B5EF4-FFF2-40B4-BE49-F238E27FC236}">
                  <a16:creationId xmlns:a16="http://schemas.microsoft.com/office/drawing/2014/main" id="{9C0ED78A-809F-4DC9-8EE2-F599F0B0877C}"/>
                </a:ext>
              </a:extLst>
            </p:cNvPr>
            <p:cNvSpPr txBox="1"/>
            <p:nvPr/>
          </p:nvSpPr>
          <p:spPr>
            <a:xfrm>
              <a:off x="3694633" y="2726121"/>
              <a:ext cx="2263205" cy="1485418"/>
            </a:xfrm>
            <a:prstGeom prst="rect">
              <a:avLst/>
            </a:prstGeom>
          </p:spPr>
          <p:txBody>
            <a:bodyPr vert="horz" wrap="square" lIns="0" tIns="11516" rIns="0" bIns="0" rtlCol="0">
              <a:spAutoFit/>
            </a:bodyPr>
            <a:lstStyle/>
            <a:p>
              <a:pPr marL="11516" marR="4607" lvl="0" indent="0" algn="l" defTabSz="829178" rtl="0" eaLnBrk="1" fontAlgn="auto" latinLnBrk="0" hangingPunct="1">
                <a:lnSpc>
                  <a:spcPct val="113999"/>
                </a:lnSpc>
                <a:spcBef>
                  <a:spcPts val="91"/>
                </a:spcBef>
                <a:spcAft>
                  <a:spcPts val="0"/>
                </a:spcAft>
                <a:buClrTx/>
                <a:buSzTx/>
                <a:buFontTx/>
                <a:buNone/>
                <a:tabLst/>
                <a:defRPr/>
              </a:pP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Applies</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the</a:t>
              </a:r>
              <a:r>
                <a:rPr kumimoji="0" sz="900" b="0" i="0" u="none" strike="noStrike" kern="0" cap="none" spc="14"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concepts</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23"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and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competencies</a:t>
              </a:r>
              <a:r>
                <a:rPr kumimoji="0" sz="900" b="0" i="0" u="none" strike="noStrike" kern="0" cap="none" spc="-45"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in</a:t>
              </a:r>
              <a:r>
                <a:rPr kumimoji="0" sz="900" b="0" i="0" u="none" strike="noStrike" kern="0" cap="none" spc="-45"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18"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case management</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for</a:t>
              </a:r>
              <a:r>
                <a:rPr kumimoji="0" sz="900" b="0" i="0" u="none" strike="noStrike" kern="0" cap="none" spc="-5"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complex situations.</a:t>
              </a:r>
              <a:endParaRPr kumimoji="0" lang="en-AU"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1516" marR="4607" lvl="0" indent="0" algn="l" defTabSz="829178" rtl="0" eaLnBrk="1" fontAlgn="auto" latinLnBrk="0" hangingPunct="1">
                <a:lnSpc>
                  <a:spcPct val="113999"/>
                </a:lnSpc>
                <a:spcBef>
                  <a:spcPts val="91"/>
                </a:spcBef>
                <a:spcAft>
                  <a:spcPts val="0"/>
                </a:spcAft>
                <a:buClrTx/>
                <a:buSzTx/>
                <a:buFontTx/>
                <a:buNone/>
                <a:tabLst/>
                <a:defRPr/>
              </a:pPr>
              <a:endParaRPr lang="en-AU" sz="900" kern="0" spc="-9">
                <a:solidFill>
                  <a:sysClr val="windowText" lastClr="000000"/>
                </a:solidFill>
                <a:latin typeface="Arial" panose="020B0604020202020204" pitchFamily="34" charset="0"/>
                <a:cs typeface="Arial" panose="020B0604020202020204" pitchFamily="34" charset="0"/>
              </a:endParaRPr>
            </a:p>
            <a:p>
              <a:pPr marL="11516" marR="4607" defTabSz="829178">
                <a:lnSpc>
                  <a:spcPct val="113999"/>
                </a:lnSpc>
                <a:spcBef>
                  <a:spcPts val="91"/>
                </a:spcBef>
              </a:pPr>
              <a:r>
                <a:rPr lang="en-AU" sz="900" kern="0" spc="-9">
                  <a:solidFill>
                    <a:sysClr val="windowText" lastClr="000000"/>
                  </a:solidFill>
                  <a:latin typeface="Arial" panose="020B0604020202020204" pitchFamily="34" charset="0"/>
                  <a:cs typeface="Arial" panose="020B0604020202020204" pitchFamily="34" charset="0"/>
                </a:rPr>
                <a:t>Requires</a:t>
              </a:r>
              <a:r>
                <a:rPr lang="en-AU" sz="900" kern="0" spc="-32">
                  <a:solidFill>
                    <a:sysClr val="windowText" lastClr="000000"/>
                  </a:solidFill>
                  <a:latin typeface="Arial" panose="020B0604020202020204" pitchFamily="34" charset="0"/>
                  <a:cs typeface="Arial" panose="020B0604020202020204" pitchFamily="34" charset="0"/>
                </a:rPr>
                <a:t> </a:t>
              </a:r>
              <a:r>
                <a:rPr lang="en-AU" sz="900" kern="0">
                  <a:solidFill>
                    <a:sysClr val="windowText" lastClr="000000"/>
                  </a:solidFill>
                  <a:latin typeface="Arial" panose="020B0604020202020204" pitchFamily="34" charset="0"/>
                  <a:cs typeface="Arial" panose="020B0604020202020204" pitchFamily="34" charset="0"/>
                </a:rPr>
                <a:t>occasional</a:t>
              </a:r>
              <a:r>
                <a:rPr lang="en-AU" sz="900" kern="0" spc="-32">
                  <a:solidFill>
                    <a:sysClr val="windowText" lastClr="000000"/>
                  </a:solidFill>
                  <a:latin typeface="Arial" panose="020B0604020202020204" pitchFamily="34" charset="0"/>
                  <a:cs typeface="Arial" panose="020B0604020202020204" pitchFamily="34" charset="0"/>
                </a:rPr>
                <a:t> </a:t>
              </a:r>
              <a:r>
                <a:rPr lang="en-AU" sz="900" kern="0" spc="-9">
                  <a:solidFill>
                    <a:sysClr val="windowText" lastClr="000000"/>
                  </a:solidFill>
                  <a:latin typeface="Arial" panose="020B0604020202020204" pitchFamily="34" charset="0"/>
                  <a:cs typeface="Arial" panose="020B0604020202020204" pitchFamily="34" charset="0"/>
                </a:rPr>
                <a:t>support, particularly</a:t>
              </a:r>
              <a:r>
                <a:rPr lang="en-AU" sz="900" kern="0" spc="-36">
                  <a:solidFill>
                    <a:sysClr val="windowText" lastClr="000000"/>
                  </a:solidFill>
                  <a:latin typeface="Arial" panose="020B0604020202020204" pitchFamily="34" charset="0"/>
                  <a:cs typeface="Arial" panose="020B0604020202020204" pitchFamily="34" charset="0"/>
                </a:rPr>
                <a:t> </a:t>
              </a:r>
              <a:r>
                <a:rPr lang="en-AU" sz="900" kern="0" spc="-9">
                  <a:solidFill>
                    <a:sysClr val="windowText" lastClr="000000"/>
                  </a:solidFill>
                  <a:latin typeface="Arial" panose="020B0604020202020204" pitchFamily="34" charset="0"/>
                  <a:cs typeface="Arial" panose="020B0604020202020204" pitchFamily="34" charset="0"/>
                </a:rPr>
                <a:t>in</a:t>
              </a:r>
              <a:r>
                <a:rPr lang="en-AU" sz="900" kern="0" spc="-32">
                  <a:solidFill>
                    <a:sysClr val="windowText" lastClr="000000"/>
                  </a:solidFill>
                  <a:latin typeface="Arial" panose="020B0604020202020204" pitchFamily="34" charset="0"/>
                  <a:cs typeface="Arial" panose="020B0604020202020204" pitchFamily="34" charset="0"/>
                </a:rPr>
                <a:t> </a:t>
              </a:r>
              <a:r>
                <a:rPr lang="en-AU" sz="900" kern="0" spc="-9">
                  <a:solidFill>
                    <a:sysClr val="windowText" lastClr="000000"/>
                  </a:solidFill>
                  <a:latin typeface="Arial" panose="020B0604020202020204" pitchFamily="34" charset="0"/>
                  <a:cs typeface="Arial" panose="020B0604020202020204" pitchFamily="34" charset="0"/>
                </a:rPr>
                <a:t>regards</a:t>
              </a:r>
              <a:r>
                <a:rPr lang="en-AU" sz="900" kern="0" spc="-36">
                  <a:solidFill>
                    <a:sysClr val="windowText" lastClr="000000"/>
                  </a:solidFill>
                  <a:latin typeface="Arial" panose="020B0604020202020204" pitchFamily="34" charset="0"/>
                  <a:cs typeface="Arial" panose="020B0604020202020204" pitchFamily="34" charset="0"/>
                </a:rPr>
                <a:t> </a:t>
              </a:r>
              <a:r>
                <a:rPr lang="en-AU" sz="900" kern="0" spc="-23">
                  <a:solidFill>
                    <a:sysClr val="windowText" lastClr="000000"/>
                  </a:solidFill>
                  <a:latin typeface="Arial" panose="020B0604020202020204" pitchFamily="34" charset="0"/>
                  <a:cs typeface="Arial" panose="020B0604020202020204" pitchFamily="34" charset="0"/>
                </a:rPr>
                <a:t>to </a:t>
              </a:r>
              <a:r>
                <a:rPr lang="en-AU" sz="900" kern="0">
                  <a:solidFill>
                    <a:sysClr val="windowText" lastClr="000000"/>
                  </a:solidFill>
                  <a:latin typeface="Arial" panose="020B0604020202020204" pitchFamily="34" charset="0"/>
                  <a:cs typeface="Arial" panose="020B0604020202020204" pitchFamily="34" charset="0"/>
                </a:rPr>
                <a:t>complex</a:t>
              </a:r>
              <a:r>
                <a:rPr lang="en-AU" sz="900" kern="0" spc="-41">
                  <a:solidFill>
                    <a:sysClr val="windowText" lastClr="000000"/>
                  </a:solidFill>
                  <a:latin typeface="Arial" panose="020B0604020202020204" pitchFamily="34" charset="0"/>
                  <a:cs typeface="Arial" panose="020B0604020202020204" pitchFamily="34" charset="0"/>
                </a:rPr>
                <a:t> </a:t>
              </a:r>
              <a:r>
                <a:rPr lang="en-AU" sz="900" kern="0" spc="-9">
                  <a:solidFill>
                    <a:sysClr val="windowText" lastClr="000000"/>
                  </a:solidFill>
                  <a:latin typeface="Arial" panose="020B0604020202020204" pitchFamily="34" charset="0"/>
                  <a:cs typeface="Arial" panose="020B0604020202020204" pitchFamily="34" charset="0"/>
                </a:rPr>
                <a:t>tasks.</a:t>
              </a:r>
              <a:endParaRPr lang="en-AU" sz="900" kern="0">
                <a:solidFill>
                  <a:sysClr val="windowText" lastClr="000000"/>
                </a:solidFill>
                <a:latin typeface="Arial" panose="020B0604020202020204" pitchFamily="34" charset="0"/>
                <a:cs typeface="Arial" panose="020B0604020202020204" pitchFamily="34" charset="0"/>
              </a:endParaRPr>
            </a:p>
          </p:txBody>
        </p:sp>
        <p:sp>
          <p:nvSpPr>
            <p:cNvPr id="144" name="object 17">
              <a:extLst>
                <a:ext uri="{FF2B5EF4-FFF2-40B4-BE49-F238E27FC236}">
                  <a16:creationId xmlns:a16="http://schemas.microsoft.com/office/drawing/2014/main" id="{A8080760-B1C3-4E7A-BE82-DFEBEE9E1C05}"/>
                </a:ext>
              </a:extLst>
            </p:cNvPr>
            <p:cNvSpPr/>
            <p:nvPr/>
          </p:nvSpPr>
          <p:spPr>
            <a:xfrm>
              <a:off x="3572098" y="2034779"/>
              <a:ext cx="2466000" cy="510857"/>
            </a:xfrm>
            <a:custGeom>
              <a:avLst/>
              <a:gdLst/>
              <a:ahLst/>
              <a:cxnLst/>
              <a:rect l="l" t="t" r="r" b="b"/>
              <a:pathLst>
                <a:path w="2287905" h="479425">
                  <a:moveTo>
                    <a:pt x="2071344" y="0"/>
                  </a:moveTo>
                  <a:lnTo>
                    <a:pt x="216001" y="0"/>
                  </a:lnTo>
                  <a:lnTo>
                    <a:pt x="166475" y="5704"/>
                  </a:lnTo>
                  <a:lnTo>
                    <a:pt x="121011" y="21955"/>
                  </a:lnTo>
                  <a:lnTo>
                    <a:pt x="80904" y="47454"/>
                  </a:lnTo>
                  <a:lnTo>
                    <a:pt x="47454" y="80904"/>
                  </a:lnTo>
                  <a:lnTo>
                    <a:pt x="21955" y="121011"/>
                  </a:lnTo>
                  <a:lnTo>
                    <a:pt x="5704" y="166475"/>
                  </a:lnTo>
                  <a:lnTo>
                    <a:pt x="0" y="216001"/>
                  </a:lnTo>
                  <a:lnTo>
                    <a:pt x="0" y="407200"/>
                  </a:lnTo>
                  <a:lnTo>
                    <a:pt x="5657" y="435232"/>
                  </a:lnTo>
                  <a:lnTo>
                    <a:pt x="21086" y="458120"/>
                  </a:lnTo>
                  <a:lnTo>
                    <a:pt x="43971" y="473551"/>
                  </a:lnTo>
                  <a:lnTo>
                    <a:pt x="71996" y="479209"/>
                  </a:lnTo>
                  <a:lnTo>
                    <a:pt x="2215337" y="479209"/>
                  </a:lnTo>
                  <a:lnTo>
                    <a:pt x="2243363" y="473551"/>
                  </a:lnTo>
                  <a:lnTo>
                    <a:pt x="2266253" y="458120"/>
                  </a:lnTo>
                  <a:lnTo>
                    <a:pt x="2281686" y="435232"/>
                  </a:lnTo>
                  <a:lnTo>
                    <a:pt x="2287346" y="407200"/>
                  </a:lnTo>
                  <a:lnTo>
                    <a:pt x="2287346" y="216001"/>
                  </a:lnTo>
                  <a:lnTo>
                    <a:pt x="2281641" y="166475"/>
                  </a:lnTo>
                  <a:lnTo>
                    <a:pt x="2265390" y="121011"/>
                  </a:lnTo>
                  <a:lnTo>
                    <a:pt x="2239892" y="80904"/>
                  </a:lnTo>
                  <a:lnTo>
                    <a:pt x="2206441" y="47454"/>
                  </a:lnTo>
                  <a:lnTo>
                    <a:pt x="2166335" y="21955"/>
                  </a:lnTo>
                  <a:lnTo>
                    <a:pt x="2120870" y="5704"/>
                  </a:lnTo>
                  <a:lnTo>
                    <a:pt x="2071344" y="0"/>
                  </a:lnTo>
                  <a:close/>
                </a:path>
              </a:pathLst>
            </a:custGeom>
            <a:solidFill>
              <a:srgbClr val="7030A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45" name="object 38">
              <a:extLst>
                <a:ext uri="{FF2B5EF4-FFF2-40B4-BE49-F238E27FC236}">
                  <a16:creationId xmlns:a16="http://schemas.microsoft.com/office/drawing/2014/main" id="{876C9999-3C3F-46E8-8E26-F22336AEB06F}"/>
                </a:ext>
              </a:extLst>
            </p:cNvPr>
            <p:cNvSpPr txBox="1"/>
            <p:nvPr/>
          </p:nvSpPr>
          <p:spPr>
            <a:xfrm>
              <a:off x="3572099" y="2156096"/>
              <a:ext cx="2437902" cy="268224"/>
            </a:xfrm>
            <a:prstGeom prst="rect">
              <a:avLst/>
            </a:prstGeom>
          </p:spPr>
          <p:txBody>
            <a:bodyPr vert="horz" wrap="square" lIns="0" tIns="11516" rIns="0" bIns="0" rtlCol="0">
              <a:spAutoFit/>
            </a:bodyPr>
            <a:lstStyle>
              <a:defPPr>
                <a:defRPr lang="en-US"/>
              </a:defPPr>
              <a:lvl1pPr marL="11516" marR="0" lvl="0" indent="0" algn="ctr" defTabSz="829178" fontAlgn="auto">
                <a:lnSpc>
                  <a:spcPct val="100000"/>
                </a:lnSpc>
                <a:spcBef>
                  <a:spcPts val="91"/>
                </a:spcBef>
                <a:spcAft>
                  <a:spcPts val="0"/>
                </a:spcAft>
                <a:buClrTx/>
                <a:buSzTx/>
                <a:buFontTx/>
                <a:buNone/>
                <a:tabLst/>
                <a:defRPr kumimoji="0" sz="1200" b="1" i="0" u="none" strike="noStrike" kern="0" cap="none" spc="-9"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en-AU"/>
                <a:t>Intermediate</a:t>
              </a:r>
              <a:endParaRPr/>
            </a:p>
          </p:txBody>
        </p:sp>
      </p:grpSp>
      <p:grpSp>
        <p:nvGrpSpPr>
          <p:cNvPr id="146" name="Group 145">
            <a:extLst>
              <a:ext uri="{FF2B5EF4-FFF2-40B4-BE49-F238E27FC236}">
                <a16:creationId xmlns:a16="http://schemas.microsoft.com/office/drawing/2014/main" id="{DC2496E5-182D-4065-A9A1-0B2A2B030C90}"/>
              </a:ext>
            </a:extLst>
          </p:cNvPr>
          <p:cNvGrpSpPr/>
          <p:nvPr/>
        </p:nvGrpSpPr>
        <p:grpSpPr>
          <a:xfrm>
            <a:off x="4644521" y="1461344"/>
            <a:ext cx="2032652" cy="2978827"/>
            <a:chOff x="6030189" y="2029500"/>
            <a:chExt cx="2473052" cy="3912666"/>
          </a:xfrm>
        </p:grpSpPr>
        <p:sp>
          <p:nvSpPr>
            <p:cNvPr id="147" name="object 20">
              <a:extLst>
                <a:ext uri="{FF2B5EF4-FFF2-40B4-BE49-F238E27FC236}">
                  <a16:creationId xmlns:a16="http://schemas.microsoft.com/office/drawing/2014/main" id="{51C33D9A-CAAA-4658-9A8D-17FEAD05BC62}"/>
                </a:ext>
              </a:extLst>
            </p:cNvPr>
            <p:cNvSpPr/>
            <p:nvPr/>
          </p:nvSpPr>
          <p:spPr>
            <a:xfrm>
              <a:off x="6037241" y="2284928"/>
              <a:ext cx="2466000" cy="3657238"/>
            </a:xfrm>
            <a:custGeom>
              <a:avLst/>
              <a:gdLst/>
              <a:ahLst/>
              <a:cxnLst/>
              <a:rect l="l" t="t" r="r" b="b"/>
              <a:pathLst>
                <a:path w="2313305" h="1547495">
                  <a:moveTo>
                    <a:pt x="2240991" y="0"/>
                  </a:moveTo>
                  <a:lnTo>
                    <a:pt x="71996" y="0"/>
                  </a:lnTo>
                  <a:lnTo>
                    <a:pt x="43971" y="5657"/>
                  </a:lnTo>
                  <a:lnTo>
                    <a:pt x="21086" y="21086"/>
                  </a:lnTo>
                  <a:lnTo>
                    <a:pt x="5657" y="43971"/>
                  </a:lnTo>
                  <a:lnTo>
                    <a:pt x="0" y="71996"/>
                  </a:lnTo>
                  <a:lnTo>
                    <a:pt x="0" y="1475282"/>
                  </a:lnTo>
                  <a:lnTo>
                    <a:pt x="5657" y="1503307"/>
                  </a:lnTo>
                  <a:lnTo>
                    <a:pt x="21086" y="1526192"/>
                  </a:lnTo>
                  <a:lnTo>
                    <a:pt x="43971" y="1541621"/>
                  </a:lnTo>
                  <a:lnTo>
                    <a:pt x="71996" y="1547279"/>
                  </a:lnTo>
                  <a:lnTo>
                    <a:pt x="2240991" y="1547279"/>
                  </a:lnTo>
                  <a:lnTo>
                    <a:pt x="2269017" y="1541621"/>
                  </a:lnTo>
                  <a:lnTo>
                    <a:pt x="2291907" y="1526192"/>
                  </a:lnTo>
                  <a:lnTo>
                    <a:pt x="2307340" y="1503307"/>
                  </a:lnTo>
                  <a:lnTo>
                    <a:pt x="2313000" y="1475282"/>
                  </a:lnTo>
                  <a:lnTo>
                    <a:pt x="2313000" y="71996"/>
                  </a:lnTo>
                  <a:lnTo>
                    <a:pt x="2307340" y="43971"/>
                  </a:lnTo>
                  <a:lnTo>
                    <a:pt x="2291907" y="21086"/>
                  </a:lnTo>
                  <a:lnTo>
                    <a:pt x="2269017" y="5657"/>
                  </a:lnTo>
                  <a:lnTo>
                    <a:pt x="2240991" y="0"/>
                  </a:lnTo>
                  <a:close/>
                </a:path>
              </a:pathLst>
            </a:custGeom>
            <a:solidFill>
              <a:srgbClr val="D8EBEC"/>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48" name="object 43">
              <a:extLst>
                <a:ext uri="{FF2B5EF4-FFF2-40B4-BE49-F238E27FC236}">
                  <a16:creationId xmlns:a16="http://schemas.microsoft.com/office/drawing/2014/main" id="{A814D1F1-6D7E-4F44-A475-10913300FD2A}"/>
                </a:ext>
              </a:extLst>
            </p:cNvPr>
            <p:cNvSpPr txBox="1"/>
            <p:nvPr/>
          </p:nvSpPr>
          <p:spPr>
            <a:xfrm>
              <a:off x="6128365" y="2727253"/>
              <a:ext cx="2222503" cy="1277738"/>
            </a:xfrm>
            <a:prstGeom prst="rect">
              <a:avLst/>
            </a:prstGeom>
          </p:spPr>
          <p:txBody>
            <a:bodyPr vert="horz" wrap="square" lIns="0" tIns="11516" rIns="0" bIns="0" rtlCol="0">
              <a:spAutoFit/>
            </a:bodyPr>
            <a:lstStyle/>
            <a:p>
              <a:pPr marL="11516" marR="4607" lvl="0" indent="0" algn="l" defTabSz="829178" rtl="0" eaLnBrk="1" fontAlgn="auto" latinLnBrk="0" hangingPunct="1">
                <a:lnSpc>
                  <a:spcPct val="113999"/>
                </a:lnSpc>
                <a:spcBef>
                  <a:spcPts val="91"/>
                </a:spcBef>
                <a:spcAft>
                  <a:spcPts val="0"/>
                </a:spcAft>
                <a:buClrTx/>
                <a:buSzTx/>
                <a:buFontTx/>
                <a:buNone/>
                <a:tabLst/>
                <a:defRPr/>
              </a:pP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Independently</a:t>
              </a:r>
              <a:r>
                <a:rPr kumimoji="0" sz="900" b="0" i="0" u="none" strike="noStrike" kern="0" cap="none" spc="-18"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applies</a:t>
              </a:r>
              <a:r>
                <a:rPr kumimoji="0" sz="900" b="0" i="0" u="none" strike="noStrike" kern="0" cap="none" spc="-18"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23"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the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concepts</a:t>
              </a:r>
              <a:r>
                <a:rPr kumimoji="0" sz="900" b="0" i="0" u="none" strike="noStrike" kern="0" cap="none" spc="-14"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and</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competencies</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23"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in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case</a:t>
              </a:r>
              <a:r>
                <a:rPr kumimoji="0" sz="900" b="0" i="0" u="none" strike="noStrike" kern="0" cap="none" spc="-32"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18"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management</a:t>
              </a:r>
              <a:r>
                <a:rPr kumimoji="0" sz="900" b="0" i="0" u="none" strike="noStrike" kern="0" cap="none" spc="-32"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with</a:t>
              </a:r>
              <a:r>
                <a:rPr kumimoji="0" sz="900" b="0" i="0" u="none" strike="noStrike" kern="0" cap="none" spc="-32"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ability</a:t>
              </a:r>
              <a:r>
                <a:rPr kumimoji="0" sz="900" b="0" i="0" u="none" strike="noStrike" kern="0" cap="none" spc="-27"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23"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to </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influence</a:t>
              </a:r>
              <a:r>
                <a:rPr kumimoji="0" sz="900" b="0" i="0" u="none" strike="noStrike" kern="0" cap="none" spc="-18"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others.</a:t>
              </a:r>
              <a:endParaRPr kumimoji="0" lang="en-AU"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1516" marR="4607" lvl="0" indent="0" algn="l" defTabSz="829178" rtl="0" eaLnBrk="1" fontAlgn="auto" latinLnBrk="0" hangingPunct="1">
                <a:lnSpc>
                  <a:spcPct val="113999"/>
                </a:lnSpc>
                <a:spcBef>
                  <a:spcPts val="91"/>
                </a:spcBef>
                <a:spcAft>
                  <a:spcPts val="0"/>
                </a:spcAft>
                <a:buClrTx/>
                <a:buSzTx/>
                <a:buFontTx/>
                <a:buNone/>
                <a:tabLst/>
                <a:defRPr/>
              </a:pPr>
              <a:endParaRPr lang="en-AU" sz="900" kern="0" spc="-9">
                <a:solidFill>
                  <a:sysClr val="windowText" lastClr="000000"/>
                </a:solidFill>
                <a:latin typeface="Arial" panose="020B0604020202020204" pitchFamily="34" charset="0"/>
                <a:cs typeface="Arial" panose="020B0604020202020204" pitchFamily="34" charset="0"/>
              </a:endParaRPr>
            </a:p>
            <a:p>
              <a:pPr marL="11516" marR="4607" defTabSz="829178">
                <a:lnSpc>
                  <a:spcPct val="113999"/>
                </a:lnSpc>
                <a:spcBef>
                  <a:spcPts val="91"/>
                </a:spcBef>
              </a:pPr>
              <a:r>
                <a:rPr lang="en-AU" sz="900" kern="0">
                  <a:solidFill>
                    <a:sysClr val="windowText" lastClr="000000"/>
                  </a:solidFill>
                  <a:latin typeface="Arial" panose="020B0604020202020204" pitchFamily="34" charset="0"/>
                  <a:cs typeface="Arial" panose="020B0604020202020204" pitchFamily="34" charset="0"/>
                </a:rPr>
                <a:t>Supports</a:t>
              </a:r>
              <a:r>
                <a:rPr lang="en-AU" sz="900" kern="0" spc="-45">
                  <a:solidFill>
                    <a:sysClr val="windowText" lastClr="000000"/>
                  </a:solidFill>
                  <a:latin typeface="Arial" panose="020B0604020202020204" pitchFamily="34" charset="0"/>
                  <a:cs typeface="Arial" panose="020B0604020202020204" pitchFamily="34" charset="0"/>
                </a:rPr>
                <a:t> </a:t>
              </a:r>
              <a:r>
                <a:rPr lang="en-AU" sz="900" kern="0">
                  <a:solidFill>
                    <a:sysClr val="windowText" lastClr="000000"/>
                  </a:solidFill>
                  <a:latin typeface="Arial" panose="020B0604020202020204" pitchFamily="34" charset="0"/>
                  <a:cs typeface="Arial" panose="020B0604020202020204" pitchFamily="34" charset="0"/>
                </a:rPr>
                <a:t>and</a:t>
              </a:r>
              <a:r>
                <a:rPr lang="en-AU" sz="900" kern="0" spc="-45">
                  <a:solidFill>
                    <a:sysClr val="windowText" lastClr="000000"/>
                  </a:solidFill>
                  <a:latin typeface="Arial" panose="020B0604020202020204" pitchFamily="34" charset="0"/>
                  <a:cs typeface="Arial" panose="020B0604020202020204" pitchFamily="34" charset="0"/>
                </a:rPr>
                <a:t> </a:t>
              </a:r>
              <a:r>
                <a:rPr lang="en-AU" sz="900" kern="0">
                  <a:solidFill>
                    <a:sysClr val="windowText" lastClr="000000"/>
                  </a:solidFill>
                  <a:latin typeface="Arial" panose="020B0604020202020204" pitchFamily="34" charset="0"/>
                  <a:cs typeface="Arial" panose="020B0604020202020204" pitchFamily="34" charset="0"/>
                </a:rPr>
                <a:t>guides</a:t>
              </a:r>
              <a:r>
                <a:rPr lang="en-AU" sz="900" kern="0" spc="-45">
                  <a:solidFill>
                    <a:sysClr val="windowText" lastClr="000000"/>
                  </a:solidFill>
                  <a:latin typeface="Arial" panose="020B0604020202020204" pitchFamily="34" charset="0"/>
                  <a:cs typeface="Arial" panose="020B0604020202020204" pitchFamily="34" charset="0"/>
                </a:rPr>
                <a:t> </a:t>
              </a:r>
              <a:r>
                <a:rPr lang="en-AU" sz="900" kern="0" spc="-9">
                  <a:solidFill>
                    <a:sysClr val="windowText" lastClr="000000"/>
                  </a:solidFill>
                  <a:latin typeface="Arial" panose="020B0604020202020204" pitchFamily="34" charset="0"/>
                  <a:cs typeface="Arial" panose="020B0604020202020204" pitchFamily="34" charset="0"/>
                </a:rPr>
                <a:t>others.</a:t>
              </a:r>
              <a:endParaRPr lang="en-AU" sz="900" kern="0">
                <a:solidFill>
                  <a:sysClr val="windowText" lastClr="000000"/>
                </a:solidFill>
                <a:latin typeface="Arial" panose="020B0604020202020204" pitchFamily="34" charset="0"/>
                <a:cs typeface="Arial" panose="020B0604020202020204" pitchFamily="34" charset="0"/>
              </a:endParaRPr>
            </a:p>
          </p:txBody>
        </p:sp>
        <p:sp>
          <p:nvSpPr>
            <p:cNvPr id="149" name="object 17">
              <a:extLst>
                <a:ext uri="{FF2B5EF4-FFF2-40B4-BE49-F238E27FC236}">
                  <a16:creationId xmlns:a16="http://schemas.microsoft.com/office/drawing/2014/main" id="{40F8DC5C-E78D-431A-99CE-4B1C5053E671}"/>
                </a:ext>
              </a:extLst>
            </p:cNvPr>
            <p:cNvSpPr/>
            <p:nvPr/>
          </p:nvSpPr>
          <p:spPr>
            <a:xfrm>
              <a:off x="6030189" y="2029500"/>
              <a:ext cx="2466000" cy="510857"/>
            </a:xfrm>
            <a:custGeom>
              <a:avLst/>
              <a:gdLst/>
              <a:ahLst/>
              <a:cxnLst/>
              <a:rect l="l" t="t" r="r" b="b"/>
              <a:pathLst>
                <a:path w="2287905" h="479425">
                  <a:moveTo>
                    <a:pt x="2071344" y="0"/>
                  </a:moveTo>
                  <a:lnTo>
                    <a:pt x="216001" y="0"/>
                  </a:lnTo>
                  <a:lnTo>
                    <a:pt x="166475" y="5704"/>
                  </a:lnTo>
                  <a:lnTo>
                    <a:pt x="121011" y="21955"/>
                  </a:lnTo>
                  <a:lnTo>
                    <a:pt x="80904" y="47454"/>
                  </a:lnTo>
                  <a:lnTo>
                    <a:pt x="47454" y="80904"/>
                  </a:lnTo>
                  <a:lnTo>
                    <a:pt x="21955" y="121011"/>
                  </a:lnTo>
                  <a:lnTo>
                    <a:pt x="5704" y="166475"/>
                  </a:lnTo>
                  <a:lnTo>
                    <a:pt x="0" y="216001"/>
                  </a:lnTo>
                  <a:lnTo>
                    <a:pt x="0" y="407200"/>
                  </a:lnTo>
                  <a:lnTo>
                    <a:pt x="5657" y="435232"/>
                  </a:lnTo>
                  <a:lnTo>
                    <a:pt x="21086" y="458120"/>
                  </a:lnTo>
                  <a:lnTo>
                    <a:pt x="43971" y="473551"/>
                  </a:lnTo>
                  <a:lnTo>
                    <a:pt x="71996" y="479209"/>
                  </a:lnTo>
                  <a:lnTo>
                    <a:pt x="2215337" y="479209"/>
                  </a:lnTo>
                  <a:lnTo>
                    <a:pt x="2243363" y="473551"/>
                  </a:lnTo>
                  <a:lnTo>
                    <a:pt x="2266253" y="458120"/>
                  </a:lnTo>
                  <a:lnTo>
                    <a:pt x="2281686" y="435232"/>
                  </a:lnTo>
                  <a:lnTo>
                    <a:pt x="2287346" y="407200"/>
                  </a:lnTo>
                  <a:lnTo>
                    <a:pt x="2287346" y="216001"/>
                  </a:lnTo>
                  <a:lnTo>
                    <a:pt x="2281641" y="166475"/>
                  </a:lnTo>
                  <a:lnTo>
                    <a:pt x="2265390" y="121011"/>
                  </a:lnTo>
                  <a:lnTo>
                    <a:pt x="2239892" y="80904"/>
                  </a:lnTo>
                  <a:lnTo>
                    <a:pt x="2206441" y="47454"/>
                  </a:lnTo>
                  <a:lnTo>
                    <a:pt x="2166335" y="21955"/>
                  </a:lnTo>
                  <a:lnTo>
                    <a:pt x="2120870" y="5704"/>
                  </a:lnTo>
                  <a:lnTo>
                    <a:pt x="2071344" y="0"/>
                  </a:lnTo>
                  <a:close/>
                </a:path>
              </a:pathLst>
            </a:custGeom>
            <a:solidFill>
              <a:srgbClr val="009999"/>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50" name="object 38">
              <a:extLst>
                <a:ext uri="{FF2B5EF4-FFF2-40B4-BE49-F238E27FC236}">
                  <a16:creationId xmlns:a16="http://schemas.microsoft.com/office/drawing/2014/main" id="{C0836827-FB36-41F6-BCFA-B3EE47A70229}"/>
                </a:ext>
              </a:extLst>
            </p:cNvPr>
            <p:cNvSpPr txBox="1"/>
            <p:nvPr/>
          </p:nvSpPr>
          <p:spPr>
            <a:xfrm>
              <a:off x="6051112" y="2150817"/>
              <a:ext cx="2395720" cy="268224"/>
            </a:xfrm>
            <a:prstGeom prst="rect">
              <a:avLst/>
            </a:prstGeom>
          </p:spPr>
          <p:txBody>
            <a:bodyPr vert="horz" wrap="square" lIns="0" tIns="11516" rIns="0" bIns="0" rtlCol="0">
              <a:spAutoFit/>
            </a:bodyPr>
            <a:lstStyle/>
            <a:p>
              <a:pPr marL="11516" marR="0" lvl="0" indent="0" algn="ctr" defTabSz="829178" rtl="0" eaLnBrk="1" fontAlgn="auto" latinLnBrk="0" hangingPunct="1">
                <a:lnSpc>
                  <a:spcPct val="100000"/>
                </a:lnSpc>
                <a:spcBef>
                  <a:spcPts val="91"/>
                </a:spcBef>
                <a:spcAft>
                  <a:spcPts val="0"/>
                </a:spcAft>
                <a:buClrTx/>
                <a:buSzTx/>
                <a:buFontTx/>
                <a:buNone/>
                <a:tabLst/>
                <a:defRPr/>
              </a:pPr>
              <a:r>
                <a:rPr lang="en-AU" sz="1200" b="1" kern="0" spc="-9">
                  <a:solidFill>
                    <a:srgbClr val="FFFFFF"/>
                  </a:solidFill>
                  <a:latin typeface="Arial" panose="020B0604020202020204" pitchFamily="34" charset="0"/>
                  <a:cs typeface="Arial" panose="020B0604020202020204" pitchFamily="34" charset="0"/>
                </a:rPr>
                <a:t>Advanced</a:t>
              </a:r>
              <a:endParaRPr sz="1200" b="1" kern="0" spc="-9">
                <a:solidFill>
                  <a:srgbClr val="FFFFFF"/>
                </a:solidFill>
                <a:latin typeface="Arial" panose="020B0604020202020204" pitchFamily="34" charset="0"/>
                <a:cs typeface="Arial" panose="020B0604020202020204" pitchFamily="34" charset="0"/>
              </a:endParaRPr>
            </a:p>
          </p:txBody>
        </p:sp>
      </p:grpSp>
      <p:grpSp>
        <p:nvGrpSpPr>
          <p:cNvPr id="151" name="Group 150">
            <a:extLst>
              <a:ext uri="{FF2B5EF4-FFF2-40B4-BE49-F238E27FC236}">
                <a16:creationId xmlns:a16="http://schemas.microsoft.com/office/drawing/2014/main" id="{9EFE2E45-CADD-488D-90AC-BB2FFB1C4457}"/>
              </a:ext>
            </a:extLst>
          </p:cNvPr>
          <p:cNvGrpSpPr/>
          <p:nvPr/>
        </p:nvGrpSpPr>
        <p:grpSpPr>
          <a:xfrm>
            <a:off x="6776148" y="1446502"/>
            <a:ext cx="2035940" cy="3109852"/>
            <a:chOff x="8498150" y="2009120"/>
            <a:chExt cx="2477054" cy="4061394"/>
          </a:xfrm>
        </p:grpSpPr>
        <p:sp>
          <p:nvSpPr>
            <p:cNvPr id="152" name="object 50">
              <a:extLst>
                <a:ext uri="{FF2B5EF4-FFF2-40B4-BE49-F238E27FC236}">
                  <a16:creationId xmlns:a16="http://schemas.microsoft.com/office/drawing/2014/main" id="{92B7C834-51C0-4D95-A164-C82D138EE686}"/>
                </a:ext>
              </a:extLst>
            </p:cNvPr>
            <p:cNvSpPr/>
            <p:nvPr/>
          </p:nvSpPr>
          <p:spPr>
            <a:xfrm>
              <a:off x="8498150" y="2365933"/>
              <a:ext cx="2464968" cy="3552850"/>
            </a:xfrm>
            <a:custGeom>
              <a:avLst/>
              <a:gdLst/>
              <a:ahLst/>
              <a:cxnLst/>
              <a:rect l="l" t="t" r="r" b="b"/>
              <a:pathLst>
                <a:path w="2313304" h="3569334">
                  <a:moveTo>
                    <a:pt x="2240991" y="0"/>
                  </a:moveTo>
                  <a:lnTo>
                    <a:pt x="71996" y="0"/>
                  </a:lnTo>
                  <a:lnTo>
                    <a:pt x="43971" y="5657"/>
                  </a:lnTo>
                  <a:lnTo>
                    <a:pt x="21086" y="21086"/>
                  </a:lnTo>
                  <a:lnTo>
                    <a:pt x="5657" y="43971"/>
                  </a:lnTo>
                  <a:lnTo>
                    <a:pt x="0" y="71996"/>
                  </a:lnTo>
                  <a:lnTo>
                    <a:pt x="0" y="3497300"/>
                  </a:lnTo>
                  <a:lnTo>
                    <a:pt x="5657" y="3525325"/>
                  </a:lnTo>
                  <a:lnTo>
                    <a:pt x="21086" y="3548210"/>
                  </a:lnTo>
                  <a:lnTo>
                    <a:pt x="43971" y="3563639"/>
                  </a:lnTo>
                  <a:lnTo>
                    <a:pt x="71996" y="3569296"/>
                  </a:lnTo>
                  <a:lnTo>
                    <a:pt x="2240991" y="3569296"/>
                  </a:lnTo>
                  <a:lnTo>
                    <a:pt x="2269017" y="3563639"/>
                  </a:lnTo>
                  <a:lnTo>
                    <a:pt x="2291907" y="3548210"/>
                  </a:lnTo>
                  <a:lnTo>
                    <a:pt x="2307340" y="3525325"/>
                  </a:lnTo>
                  <a:lnTo>
                    <a:pt x="2313000" y="3497300"/>
                  </a:lnTo>
                  <a:lnTo>
                    <a:pt x="2313000" y="71996"/>
                  </a:lnTo>
                  <a:lnTo>
                    <a:pt x="2307340" y="43971"/>
                  </a:lnTo>
                  <a:lnTo>
                    <a:pt x="2291907" y="21086"/>
                  </a:lnTo>
                  <a:lnTo>
                    <a:pt x="2269017" y="5657"/>
                  </a:lnTo>
                  <a:lnTo>
                    <a:pt x="2240991" y="0"/>
                  </a:lnTo>
                  <a:close/>
                </a:path>
              </a:pathLst>
            </a:custGeom>
            <a:solidFill>
              <a:srgbClr val="FCEDD8"/>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53" name="object 55">
              <a:extLst>
                <a:ext uri="{FF2B5EF4-FFF2-40B4-BE49-F238E27FC236}">
                  <a16:creationId xmlns:a16="http://schemas.microsoft.com/office/drawing/2014/main" id="{A6CB2567-AFD4-4F49-BD48-3DDF2A770EA1}"/>
                </a:ext>
              </a:extLst>
            </p:cNvPr>
            <p:cNvSpPr txBox="1"/>
            <p:nvPr/>
          </p:nvSpPr>
          <p:spPr>
            <a:xfrm>
              <a:off x="8566550" y="2610255"/>
              <a:ext cx="2396567" cy="3460259"/>
            </a:xfrm>
            <a:prstGeom prst="rect">
              <a:avLst/>
            </a:prstGeom>
          </p:spPr>
          <p:txBody>
            <a:bodyPr vert="horz" wrap="square" lIns="0" tIns="11516" rIns="0" bIns="0" rtlCol="0">
              <a:spAutoFit/>
            </a:bodyPr>
            <a:lstStyle/>
            <a:p>
              <a:pPr marL="11516" marR="50672" lvl="0" indent="0" algn="l" defTabSz="829178" rtl="0" eaLnBrk="1" fontAlgn="auto" latinLnBrk="0" hangingPunct="1">
                <a:lnSpc>
                  <a:spcPct val="113999"/>
                </a:lnSpc>
                <a:spcBef>
                  <a:spcPts val="91"/>
                </a:spcBef>
                <a:spcAft>
                  <a:spcPts val="0"/>
                </a:spcAft>
                <a:buClrTx/>
                <a:buSzTx/>
                <a:buFontTx/>
                <a:buNone/>
                <a:tabLst/>
                <a:defRPr/>
              </a:pP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Applies</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concepts</a:t>
              </a:r>
              <a:r>
                <a:rPr kumimoji="0" sz="900" b="0" i="0" u="none" strike="noStrike" kern="0" cap="none" spc="-5"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and</a:t>
              </a:r>
              <a:r>
                <a:rPr kumimoji="0" sz="900" b="0" i="0" u="none" strike="noStrike" kern="0" cap="none" spc="-5"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ideas</a:t>
              </a:r>
              <a:r>
                <a:rPr kumimoji="0" sz="900" b="0" i="0" u="none" strike="noStrike" kern="0" cap="none" spc="-5"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23"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to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respond</a:t>
              </a:r>
              <a:r>
                <a:rPr kumimoji="0" sz="900" b="0" i="0" u="none" strike="noStrike" kern="0" cap="none" spc="-41"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to</a:t>
              </a:r>
              <a:r>
                <a:rPr kumimoji="0" sz="900" b="0" i="0" u="none" strike="noStrike" kern="0" cap="none" spc="-36"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new</a:t>
              </a:r>
              <a:r>
                <a:rPr kumimoji="0" sz="900" b="0" i="0" u="none" strike="noStrike" kern="0" cap="none" spc="-36"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and</a:t>
              </a:r>
              <a:r>
                <a:rPr kumimoji="0" sz="900" b="0" i="0" u="none" strike="noStrike" kern="0" cap="none" spc="-36"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emerging </a:t>
              </a:r>
              <a:r>
                <a:rPr kumimoji="0" sz="900" b="0" i="0" u="none" strike="noStrike" kern="0" cap="none" spc="-23"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situations,</a:t>
              </a:r>
              <a:r>
                <a:rPr kumimoji="0" sz="900" b="0" i="0" u="none" strike="noStrike" kern="0" cap="none" spc="14"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understands </a:t>
              </a:r>
              <a:r>
                <a:rPr kumimoji="0" lang="en-AU"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organisational </a:t>
              </a:r>
              <a:r>
                <a:rPr kumimoji="0" sz="900" b="0" i="0" u="none" strike="noStrike" kern="0" cap="none" spc="-18"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issues</a:t>
              </a:r>
              <a:r>
                <a:rPr kumimoji="0" sz="900" b="0" i="0" u="none" strike="noStrike" kern="0" cap="none" spc="-27"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23"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and</a:t>
              </a:r>
              <a:r>
                <a:rPr kumimoji="0" sz="900" b="0" i="0" u="none" strike="noStrike" kern="0" cap="none" spc="453"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trends</a:t>
              </a:r>
              <a:r>
                <a:rPr kumimoji="0" sz="900" b="0" i="0" u="none" strike="noStrike" kern="0" cap="none" spc="-54"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and</a:t>
              </a:r>
              <a:r>
                <a:rPr kumimoji="0" sz="900" b="0" i="0" u="none" strike="noStrike" kern="0" cap="none" spc="-5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proactively</a:t>
              </a:r>
              <a:r>
                <a:rPr kumimoji="0" sz="900" b="0" i="0" u="none" strike="noStrike" kern="0" cap="none" spc="-5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devises </a:t>
              </a:r>
              <a:r>
                <a:rPr kumimoji="0" sz="900" b="0" i="0" u="none" strike="noStrike" kern="0" cap="none" spc="-18"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strategies</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to</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mitigate impacts</a:t>
              </a:r>
              <a:r>
                <a:rPr kumimoji="0" sz="900" b="0" i="0" u="none" strike="noStrike" kern="0" cap="none" spc="453"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to</a:t>
              </a:r>
              <a:r>
                <a:rPr kumimoji="0" sz="900" b="0" i="0" u="none" strike="noStrike" kern="0" cap="none" spc="-32"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18"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ensure</a:t>
              </a:r>
              <a:r>
                <a:rPr kumimoji="0" sz="900" b="0" i="0" u="none" strike="noStrike" kern="0" cap="none" spc="-32"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optimal</a:t>
              </a:r>
              <a:r>
                <a:rPr kumimoji="0" sz="900" b="0" i="0" u="none" strike="noStrike" kern="0" cap="none" spc="-27"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lang="en-AU" sz="900" kern="0" spc="-9">
                  <a:solidFill>
                    <a:sysClr val="windowText" lastClr="000000"/>
                  </a:solidFill>
                  <a:latin typeface="Arial" panose="020B0604020202020204" pitchFamily="34" charset="0"/>
                  <a:cs typeface="Arial" panose="020B0604020202020204" pitchFamily="34" charset="0"/>
                </a:rPr>
                <a:t>recovery, return to work </a:t>
              </a:r>
              <a:r>
                <a:rPr kumimoji="0" sz="900" b="0" i="0" u="none" strike="noStrike" kern="0" cap="none" spc="-23"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and</a:t>
              </a:r>
              <a:r>
                <a:rPr kumimoji="0" lang="en-AU"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18"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business</a:t>
              </a:r>
              <a:r>
                <a:rPr kumimoji="0" sz="900" b="0" i="0" u="none" strike="noStrike" kern="0" cap="none" spc="-32"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outcomes</a:t>
              </a:r>
              <a:r>
                <a:rPr kumimoji="0" sz="900" b="0" i="0" u="none" strike="noStrike" kern="0" cap="none" spc="-27"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23"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are</a:t>
              </a:r>
              <a:r>
                <a:rPr kumimoji="0" sz="900" b="0" i="0" u="none" strike="noStrike" kern="0" cap="none" spc="-32"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achieved.</a:t>
              </a:r>
              <a:endParaRPr kumimoji="0" lang="en-AU" sz="9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1516" marR="50672" lvl="0" indent="0" algn="l" defTabSz="829178" rtl="0" eaLnBrk="1" fontAlgn="auto" latinLnBrk="0" hangingPunct="1">
                <a:lnSpc>
                  <a:spcPct val="113999"/>
                </a:lnSpc>
                <a:spcBef>
                  <a:spcPts val="91"/>
                </a:spcBef>
                <a:spcAft>
                  <a:spcPts val="0"/>
                </a:spcAft>
                <a:buClrTx/>
                <a:buSzTx/>
                <a:buFontTx/>
                <a:buNone/>
                <a:tabLst/>
                <a:defRPr/>
              </a:pPr>
              <a:endParaRPr kumimoji="0" lang="en-AU" sz="400" b="0" i="0" u="none" strike="noStrike" kern="0" cap="none" spc="-9"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1516" marR="274665" lvl="0" defTabSz="829178">
                <a:lnSpc>
                  <a:spcPct val="113999"/>
                </a:lnSpc>
                <a:spcBef>
                  <a:spcPts val="91"/>
                </a:spcBef>
                <a:defRPr/>
              </a:pPr>
              <a:r>
                <a:rPr lang="en-AU" sz="900" kern="0">
                  <a:solidFill>
                    <a:sysClr val="windowText" lastClr="000000"/>
                  </a:solidFill>
                  <a:latin typeface="Arial" panose="020B0604020202020204" pitchFamily="34" charset="0"/>
                  <a:cs typeface="Arial" panose="020B0604020202020204" pitchFamily="34" charset="0"/>
                </a:rPr>
                <a:t>Coaches</a:t>
              </a:r>
              <a:r>
                <a:rPr lang="en-AU" sz="900" kern="0" spc="-41">
                  <a:solidFill>
                    <a:sysClr val="windowText" lastClr="000000"/>
                  </a:solidFill>
                  <a:latin typeface="Arial" panose="020B0604020202020204" pitchFamily="34" charset="0"/>
                  <a:cs typeface="Arial" panose="020B0604020202020204" pitchFamily="34" charset="0"/>
                </a:rPr>
                <a:t> </a:t>
              </a:r>
              <a:r>
                <a:rPr lang="en-AU" sz="900" kern="0">
                  <a:solidFill>
                    <a:sysClr val="windowText" lastClr="000000"/>
                  </a:solidFill>
                  <a:latin typeface="Arial" panose="020B0604020202020204" pitchFamily="34" charset="0"/>
                  <a:cs typeface="Arial" panose="020B0604020202020204" pitchFamily="34" charset="0"/>
                </a:rPr>
                <a:t>and</a:t>
              </a:r>
              <a:r>
                <a:rPr lang="en-AU" sz="900" kern="0" spc="-36">
                  <a:solidFill>
                    <a:sysClr val="windowText" lastClr="000000"/>
                  </a:solidFill>
                  <a:latin typeface="Arial" panose="020B0604020202020204" pitchFamily="34" charset="0"/>
                  <a:cs typeface="Arial" panose="020B0604020202020204" pitchFamily="34" charset="0"/>
                </a:rPr>
                <a:t> </a:t>
              </a:r>
              <a:r>
                <a:rPr lang="en-AU" sz="900" kern="0">
                  <a:solidFill>
                    <a:sysClr val="windowText" lastClr="000000"/>
                  </a:solidFill>
                  <a:latin typeface="Arial" panose="020B0604020202020204" pitchFamily="34" charset="0"/>
                  <a:cs typeface="Arial" panose="020B0604020202020204" pitchFamily="34" charset="0"/>
                </a:rPr>
                <a:t>guides</a:t>
              </a:r>
              <a:r>
                <a:rPr lang="en-AU" sz="900" kern="0" spc="-36">
                  <a:solidFill>
                    <a:sysClr val="windowText" lastClr="000000"/>
                  </a:solidFill>
                  <a:latin typeface="Arial" panose="020B0604020202020204" pitchFamily="34" charset="0"/>
                  <a:cs typeface="Arial" panose="020B0604020202020204" pitchFamily="34" charset="0"/>
                </a:rPr>
                <a:t> </a:t>
              </a:r>
              <a:r>
                <a:rPr lang="en-AU" sz="900" kern="0" spc="-9">
                  <a:solidFill>
                    <a:sysClr val="windowText" lastClr="000000"/>
                  </a:solidFill>
                  <a:latin typeface="Arial" panose="020B0604020202020204" pitchFamily="34" charset="0"/>
                  <a:cs typeface="Arial" panose="020B0604020202020204" pitchFamily="34" charset="0"/>
                </a:rPr>
                <a:t>others </a:t>
              </a:r>
              <a:r>
                <a:rPr lang="en-AU" sz="900" kern="0">
                  <a:solidFill>
                    <a:sysClr val="windowText" lastClr="000000"/>
                  </a:solidFill>
                  <a:latin typeface="Arial" panose="020B0604020202020204" pitchFamily="34" charset="0"/>
                  <a:cs typeface="Arial" panose="020B0604020202020204" pitchFamily="34" charset="0"/>
                </a:rPr>
                <a:t>on</a:t>
              </a:r>
              <a:r>
                <a:rPr lang="en-AU" sz="900" kern="0" spc="-27">
                  <a:solidFill>
                    <a:sysClr val="windowText" lastClr="000000"/>
                  </a:solidFill>
                  <a:latin typeface="Arial" panose="020B0604020202020204" pitchFamily="34" charset="0"/>
                  <a:cs typeface="Arial" panose="020B0604020202020204" pitchFamily="34" charset="0"/>
                </a:rPr>
                <a:t> </a:t>
              </a:r>
              <a:r>
                <a:rPr lang="en-AU" sz="900" kern="0">
                  <a:solidFill>
                    <a:sysClr val="windowText" lastClr="000000"/>
                  </a:solidFill>
                  <a:latin typeface="Arial" panose="020B0604020202020204" pitchFamily="34" charset="0"/>
                  <a:cs typeface="Arial" panose="020B0604020202020204" pitchFamily="34" charset="0"/>
                </a:rPr>
                <a:t>the</a:t>
              </a:r>
              <a:r>
                <a:rPr lang="en-AU" sz="900" kern="0" spc="-27">
                  <a:solidFill>
                    <a:sysClr val="windowText" lastClr="000000"/>
                  </a:solidFill>
                  <a:latin typeface="Arial" panose="020B0604020202020204" pitchFamily="34" charset="0"/>
                  <a:cs typeface="Arial" panose="020B0604020202020204" pitchFamily="34" charset="0"/>
                </a:rPr>
                <a:t> </a:t>
              </a:r>
              <a:r>
                <a:rPr lang="en-AU" sz="900" kern="0">
                  <a:solidFill>
                    <a:sysClr val="windowText" lastClr="000000"/>
                  </a:solidFill>
                  <a:latin typeface="Arial" panose="020B0604020202020204" pitchFamily="34" charset="0"/>
                  <a:cs typeface="Arial" panose="020B0604020202020204" pitchFamily="34" charset="0"/>
                </a:rPr>
                <a:t>application</a:t>
              </a:r>
              <a:r>
                <a:rPr lang="en-AU" sz="900" kern="0" spc="-23">
                  <a:solidFill>
                    <a:sysClr val="windowText" lastClr="000000"/>
                  </a:solidFill>
                  <a:latin typeface="Arial" panose="020B0604020202020204" pitchFamily="34" charset="0"/>
                  <a:cs typeface="Arial" panose="020B0604020202020204" pitchFamily="34" charset="0"/>
                </a:rPr>
                <a:t> </a:t>
              </a:r>
              <a:r>
                <a:rPr lang="en-AU" sz="900" kern="0">
                  <a:solidFill>
                    <a:sysClr val="windowText" lastClr="000000"/>
                  </a:solidFill>
                  <a:latin typeface="Arial" panose="020B0604020202020204" pitchFamily="34" charset="0"/>
                  <a:cs typeface="Arial" panose="020B0604020202020204" pitchFamily="34" charset="0"/>
                </a:rPr>
                <a:t>of</a:t>
              </a:r>
              <a:r>
                <a:rPr lang="en-AU" sz="900" kern="0" spc="-27">
                  <a:solidFill>
                    <a:sysClr val="windowText" lastClr="000000"/>
                  </a:solidFill>
                  <a:latin typeface="Arial" panose="020B0604020202020204" pitchFamily="34" charset="0"/>
                  <a:cs typeface="Arial" panose="020B0604020202020204" pitchFamily="34" charset="0"/>
                </a:rPr>
                <a:t> </a:t>
              </a:r>
              <a:r>
                <a:rPr lang="en-AU" sz="900" kern="0" spc="-23">
                  <a:solidFill>
                    <a:sysClr val="windowText" lastClr="000000"/>
                  </a:solidFill>
                  <a:latin typeface="Arial" panose="020B0604020202020204" pitchFamily="34" charset="0"/>
                  <a:cs typeface="Arial" panose="020B0604020202020204" pitchFamily="34" charset="0"/>
                </a:rPr>
                <a:t>all</a:t>
              </a:r>
              <a:endParaRPr lang="en-AU" sz="900" kern="0">
                <a:solidFill>
                  <a:sysClr val="windowText" lastClr="000000"/>
                </a:solidFill>
                <a:latin typeface="Arial" panose="020B0604020202020204" pitchFamily="34" charset="0"/>
                <a:cs typeface="Arial" panose="020B0604020202020204" pitchFamily="34" charset="0"/>
              </a:endParaRPr>
            </a:p>
            <a:p>
              <a:pPr marL="11516" marR="4607" lvl="0" defTabSz="829178">
                <a:lnSpc>
                  <a:spcPct val="113999"/>
                </a:lnSpc>
                <a:defRPr/>
              </a:pPr>
              <a:r>
                <a:rPr lang="en-AU" sz="900" kern="0">
                  <a:solidFill>
                    <a:sysClr val="windowText" lastClr="000000"/>
                  </a:solidFill>
                  <a:latin typeface="Arial" panose="020B0604020202020204" pitchFamily="34" charset="0"/>
                  <a:cs typeface="Arial" panose="020B0604020202020204" pitchFamily="34" charset="0"/>
                </a:rPr>
                <a:t>competencies</a:t>
              </a:r>
              <a:r>
                <a:rPr lang="en-AU" sz="900" kern="0" spc="-50">
                  <a:solidFill>
                    <a:sysClr val="windowText" lastClr="000000"/>
                  </a:solidFill>
                  <a:latin typeface="Arial" panose="020B0604020202020204" pitchFamily="34" charset="0"/>
                  <a:cs typeface="Arial" panose="020B0604020202020204" pitchFamily="34" charset="0"/>
                </a:rPr>
                <a:t> </a:t>
              </a:r>
              <a:r>
                <a:rPr lang="en-AU" sz="900" kern="0">
                  <a:solidFill>
                    <a:sysClr val="windowText" lastClr="000000"/>
                  </a:solidFill>
                  <a:latin typeface="Arial" panose="020B0604020202020204" pitchFamily="34" charset="0"/>
                  <a:cs typeface="Arial" panose="020B0604020202020204" pitchFamily="34" charset="0"/>
                </a:rPr>
                <a:t>and</a:t>
              </a:r>
              <a:r>
                <a:rPr lang="en-AU" sz="900" kern="0" spc="-45">
                  <a:solidFill>
                    <a:sysClr val="windowText" lastClr="000000"/>
                  </a:solidFill>
                  <a:latin typeface="Arial" panose="020B0604020202020204" pitchFamily="34" charset="0"/>
                  <a:cs typeface="Arial" panose="020B0604020202020204" pitchFamily="34" charset="0"/>
                </a:rPr>
                <a:t> </a:t>
              </a:r>
              <a:r>
                <a:rPr lang="en-AU" sz="900" kern="0" spc="-9">
                  <a:solidFill>
                    <a:sysClr val="windowText" lastClr="000000"/>
                  </a:solidFill>
                  <a:latin typeface="Arial" panose="020B0604020202020204" pitchFamily="34" charset="0"/>
                  <a:cs typeface="Arial" panose="020B0604020202020204" pitchFamily="34" charset="0"/>
                </a:rPr>
                <a:t>is</a:t>
              </a:r>
              <a:r>
                <a:rPr lang="en-AU" sz="900" kern="0" spc="-45">
                  <a:solidFill>
                    <a:sysClr val="windowText" lastClr="000000"/>
                  </a:solidFill>
                  <a:latin typeface="Arial" panose="020B0604020202020204" pitchFamily="34" charset="0"/>
                  <a:cs typeface="Arial" panose="020B0604020202020204" pitchFamily="34" charset="0"/>
                </a:rPr>
                <a:t> </a:t>
              </a:r>
              <a:r>
                <a:rPr lang="en-AU" sz="900" kern="0" spc="-9">
                  <a:solidFill>
                    <a:sysClr val="windowText" lastClr="000000"/>
                  </a:solidFill>
                  <a:latin typeface="Arial" panose="020B0604020202020204" pitchFamily="34" charset="0"/>
                  <a:cs typeface="Arial" panose="020B0604020202020204" pitchFamily="34" charset="0"/>
                </a:rPr>
                <a:t>recognised as</a:t>
              </a:r>
              <a:r>
                <a:rPr lang="en-AU" sz="900" kern="0" spc="-32">
                  <a:solidFill>
                    <a:sysClr val="windowText" lastClr="000000"/>
                  </a:solidFill>
                  <a:latin typeface="Arial" panose="020B0604020202020204" pitchFamily="34" charset="0"/>
                  <a:cs typeface="Arial" panose="020B0604020202020204" pitchFamily="34" charset="0"/>
                </a:rPr>
                <a:t> </a:t>
              </a:r>
              <a:r>
                <a:rPr lang="en-AU" sz="900" kern="0" spc="-9">
                  <a:solidFill>
                    <a:sysClr val="windowText" lastClr="000000"/>
                  </a:solidFill>
                  <a:latin typeface="Arial" panose="020B0604020202020204" pitchFamily="34" charset="0"/>
                  <a:cs typeface="Arial" panose="020B0604020202020204" pitchFamily="34" charset="0"/>
                </a:rPr>
                <a:t>specialist</a:t>
              </a:r>
              <a:r>
                <a:rPr lang="en-AU" sz="900" kern="0" spc="-27">
                  <a:solidFill>
                    <a:sysClr val="windowText" lastClr="000000"/>
                  </a:solidFill>
                  <a:latin typeface="Arial" panose="020B0604020202020204" pitchFamily="34" charset="0"/>
                  <a:cs typeface="Arial" panose="020B0604020202020204" pitchFamily="34" charset="0"/>
                </a:rPr>
                <a:t> </a:t>
              </a:r>
              <a:r>
                <a:rPr lang="en-AU" sz="900" kern="0" spc="-9">
                  <a:solidFill>
                    <a:sysClr val="windowText" lastClr="000000"/>
                  </a:solidFill>
                  <a:latin typeface="Arial" panose="020B0604020202020204" pitchFamily="34" charset="0"/>
                  <a:cs typeface="Arial" panose="020B0604020202020204" pitchFamily="34" charset="0"/>
                </a:rPr>
                <a:t>in</a:t>
              </a:r>
              <a:r>
                <a:rPr lang="en-AU" sz="900" kern="0" spc="-32">
                  <a:solidFill>
                    <a:sysClr val="windowText" lastClr="000000"/>
                  </a:solidFill>
                  <a:latin typeface="Arial" panose="020B0604020202020204" pitchFamily="34" charset="0"/>
                  <a:cs typeface="Arial" panose="020B0604020202020204" pitchFamily="34" charset="0"/>
                </a:rPr>
                <a:t> </a:t>
              </a:r>
              <a:r>
                <a:rPr lang="en-AU" sz="900" kern="0" spc="-18">
                  <a:solidFill>
                    <a:sysClr val="windowText" lastClr="000000"/>
                  </a:solidFill>
                  <a:latin typeface="Arial" panose="020B0604020202020204" pitchFamily="34" charset="0"/>
                  <a:cs typeface="Arial" panose="020B0604020202020204" pitchFamily="34" charset="0"/>
                </a:rPr>
                <a:t>exercising</a:t>
              </a:r>
              <a:r>
                <a:rPr lang="en-AU" sz="900" kern="0" spc="-27">
                  <a:solidFill>
                    <a:sysClr val="windowText" lastClr="000000"/>
                  </a:solidFill>
                  <a:latin typeface="Arial" panose="020B0604020202020204" pitchFamily="34" charset="0"/>
                  <a:cs typeface="Arial" panose="020B0604020202020204" pitchFamily="34" charset="0"/>
                </a:rPr>
                <a:t> </a:t>
              </a:r>
              <a:r>
                <a:rPr lang="en-AU" sz="900" kern="0" spc="-23">
                  <a:solidFill>
                    <a:sysClr val="windowText" lastClr="000000"/>
                  </a:solidFill>
                  <a:latin typeface="Arial" panose="020B0604020202020204" pitchFamily="34" charset="0"/>
                  <a:cs typeface="Arial" panose="020B0604020202020204" pitchFamily="34" charset="0"/>
                </a:rPr>
                <a:t>the </a:t>
              </a:r>
              <a:r>
                <a:rPr lang="en-AU" sz="900" kern="0" spc="-9">
                  <a:solidFill>
                    <a:sysClr val="windowText" lastClr="000000"/>
                  </a:solidFill>
                  <a:latin typeface="Arial" panose="020B0604020202020204" pitchFamily="34" charset="0"/>
                  <a:cs typeface="Arial" panose="020B0604020202020204" pitchFamily="34" charset="0"/>
                </a:rPr>
                <a:t>competencies.</a:t>
              </a:r>
            </a:p>
            <a:p>
              <a:pPr marL="11516" marR="4607" lvl="0" defTabSz="829178">
                <a:lnSpc>
                  <a:spcPct val="113999"/>
                </a:lnSpc>
                <a:defRPr/>
              </a:pPr>
              <a:endParaRPr lang="en-AU" sz="400" kern="0" spc="-9">
                <a:solidFill>
                  <a:sysClr val="windowText" lastClr="000000"/>
                </a:solidFill>
                <a:latin typeface="Arial" panose="020B0604020202020204" pitchFamily="34" charset="0"/>
                <a:cs typeface="Arial" panose="020B0604020202020204" pitchFamily="34" charset="0"/>
              </a:endParaRPr>
            </a:p>
            <a:p>
              <a:pPr marL="11516" marR="4607" defTabSz="829178">
                <a:lnSpc>
                  <a:spcPct val="113999"/>
                </a:lnSpc>
                <a:defRPr/>
              </a:pPr>
              <a:r>
                <a:rPr lang="en-AU" sz="900" kern="0" spc="-18">
                  <a:solidFill>
                    <a:sysClr val="windowText" lastClr="000000"/>
                  </a:solidFill>
                  <a:latin typeface="Arial" panose="020B0604020202020204" pitchFamily="34" charset="0"/>
                  <a:cs typeface="Arial" panose="020B0604020202020204" pitchFamily="34" charset="0"/>
                </a:rPr>
                <a:t>Makes</a:t>
              </a:r>
              <a:r>
                <a:rPr lang="en-AU" sz="900" kern="0" spc="-27">
                  <a:solidFill>
                    <a:sysClr val="windowText" lastClr="000000"/>
                  </a:solidFill>
                  <a:latin typeface="Arial" panose="020B0604020202020204" pitchFamily="34" charset="0"/>
                  <a:cs typeface="Arial" panose="020B0604020202020204" pitchFamily="34" charset="0"/>
                </a:rPr>
                <a:t> </a:t>
              </a:r>
              <a:r>
                <a:rPr lang="en-AU" sz="900" kern="0" spc="-9">
                  <a:solidFill>
                    <a:sysClr val="windowText" lastClr="000000"/>
                  </a:solidFill>
                  <a:latin typeface="Arial" panose="020B0604020202020204" pitchFamily="34" charset="0"/>
                  <a:cs typeface="Arial" panose="020B0604020202020204" pitchFamily="34" charset="0"/>
                </a:rPr>
                <a:t>strategic</a:t>
              </a:r>
              <a:r>
                <a:rPr lang="en-AU" sz="900" kern="0" spc="-27">
                  <a:solidFill>
                    <a:sysClr val="windowText" lastClr="000000"/>
                  </a:solidFill>
                  <a:latin typeface="Arial" panose="020B0604020202020204" pitchFamily="34" charset="0"/>
                  <a:cs typeface="Arial" panose="020B0604020202020204" pitchFamily="34" charset="0"/>
                </a:rPr>
                <a:t> </a:t>
              </a:r>
              <a:r>
                <a:rPr lang="en-AU" sz="900" kern="0">
                  <a:solidFill>
                    <a:sysClr val="windowText" lastClr="000000"/>
                  </a:solidFill>
                  <a:latin typeface="Arial" panose="020B0604020202020204" pitchFamily="34" charset="0"/>
                  <a:cs typeface="Arial" panose="020B0604020202020204" pitchFamily="34" charset="0"/>
                </a:rPr>
                <a:t>decisions</a:t>
              </a:r>
              <a:r>
                <a:rPr lang="en-AU" sz="900" kern="0" spc="-27">
                  <a:solidFill>
                    <a:sysClr val="windowText" lastClr="000000"/>
                  </a:solidFill>
                  <a:latin typeface="Arial" panose="020B0604020202020204" pitchFamily="34" charset="0"/>
                  <a:cs typeface="Arial" panose="020B0604020202020204" pitchFamily="34" charset="0"/>
                </a:rPr>
                <a:t> </a:t>
              </a:r>
              <a:r>
                <a:rPr lang="en-AU" sz="900" kern="0" spc="-23">
                  <a:solidFill>
                    <a:sysClr val="windowText" lastClr="000000"/>
                  </a:solidFill>
                  <a:latin typeface="Arial" panose="020B0604020202020204" pitchFamily="34" charset="0"/>
                  <a:cs typeface="Arial" panose="020B0604020202020204" pitchFamily="34" charset="0"/>
                </a:rPr>
                <a:t>to </a:t>
              </a:r>
              <a:r>
                <a:rPr lang="en-AU" sz="900" kern="0">
                  <a:solidFill>
                    <a:sysClr val="windowText" lastClr="000000"/>
                  </a:solidFill>
                  <a:latin typeface="Arial" panose="020B0604020202020204" pitchFamily="34" charset="0"/>
                  <a:cs typeface="Arial" panose="020B0604020202020204" pitchFamily="34" charset="0"/>
                </a:rPr>
                <a:t>support</a:t>
              </a:r>
              <a:r>
                <a:rPr lang="en-AU" sz="900" kern="0" spc="-9">
                  <a:solidFill>
                    <a:sysClr val="windowText" lastClr="000000"/>
                  </a:solidFill>
                  <a:latin typeface="Arial" panose="020B0604020202020204" pitchFamily="34" charset="0"/>
                  <a:cs typeface="Arial" panose="020B0604020202020204" pitchFamily="34" charset="0"/>
                </a:rPr>
                <a:t> </a:t>
              </a:r>
              <a:r>
                <a:rPr lang="en-AU" sz="900" kern="0" spc="-18">
                  <a:solidFill>
                    <a:sysClr val="windowText" lastClr="000000"/>
                  </a:solidFill>
                  <a:latin typeface="Arial" panose="020B0604020202020204" pitchFamily="34" charset="0"/>
                  <a:cs typeface="Arial" panose="020B0604020202020204" pitchFamily="34" charset="0"/>
                </a:rPr>
                <a:t>business</a:t>
              </a:r>
              <a:r>
                <a:rPr lang="en-AU" sz="900" kern="0" spc="-5">
                  <a:solidFill>
                    <a:sysClr val="windowText" lastClr="000000"/>
                  </a:solidFill>
                  <a:latin typeface="Arial" panose="020B0604020202020204" pitchFamily="34" charset="0"/>
                  <a:cs typeface="Arial" panose="020B0604020202020204" pitchFamily="34" charset="0"/>
                </a:rPr>
                <a:t> </a:t>
              </a:r>
              <a:r>
                <a:rPr lang="en-AU" sz="900" kern="0" spc="-18">
                  <a:solidFill>
                    <a:sysClr val="windowText" lastClr="000000"/>
                  </a:solidFill>
                  <a:latin typeface="Arial" panose="020B0604020202020204" pitchFamily="34" charset="0"/>
                  <a:cs typeface="Arial" panose="020B0604020202020204" pitchFamily="34" charset="0"/>
                </a:rPr>
                <a:t>objectives.</a:t>
              </a:r>
              <a:endParaRPr lang="en-AU" sz="900" kern="0">
                <a:solidFill>
                  <a:sysClr val="windowText" lastClr="000000"/>
                </a:solidFill>
                <a:latin typeface="Arial" panose="020B0604020202020204" pitchFamily="34" charset="0"/>
                <a:cs typeface="Arial" panose="020B0604020202020204" pitchFamily="34" charset="0"/>
              </a:endParaRPr>
            </a:p>
          </p:txBody>
        </p:sp>
        <p:sp>
          <p:nvSpPr>
            <p:cNvPr id="154" name="object 17">
              <a:extLst>
                <a:ext uri="{FF2B5EF4-FFF2-40B4-BE49-F238E27FC236}">
                  <a16:creationId xmlns:a16="http://schemas.microsoft.com/office/drawing/2014/main" id="{6A61A45B-E76B-4DF8-9F92-7F1898551B3F}"/>
                </a:ext>
              </a:extLst>
            </p:cNvPr>
            <p:cNvSpPr/>
            <p:nvPr/>
          </p:nvSpPr>
          <p:spPr>
            <a:xfrm>
              <a:off x="8509205" y="2009120"/>
              <a:ext cx="2465999" cy="510857"/>
            </a:xfrm>
            <a:custGeom>
              <a:avLst/>
              <a:gdLst/>
              <a:ahLst/>
              <a:cxnLst/>
              <a:rect l="l" t="t" r="r" b="b"/>
              <a:pathLst>
                <a:path w="2287905" h="479425">
                  <a:moveTo>
                    <a:pt x="2071344" y="0"/>
                  </a:moveTo>
                  <a:lnTo>
                    <a:pt x="216001" y="0"/>
                  </a:lnTo>
                  <a:lnTo>
                    <a:pt x="166475" y="5704"/>
                  </a:lnTo>
                  <a:lnTo>
                    <a:pt x="121011" y="21955"/>
                  </a:lnTo>
                  <a:lnTo>
                    <a:pt x="80904" y="47454"/>
                  </a:lnTo>
                  <a:lnTo>
                    <a:pt x="47454" y="80904"/>
                  </a:lnTo>
                  <a:lnTo>
                    <a:pt x="21955" y="121011"/>
                  </a:lnTo>
                  <a:lnTo>
                    <a:pt x="5704" y="166475"/>
                  </a:lnTo>
                  <a:lnTo>
                    <a:pt x="0" y="216001"/>
                  </a:lnTo>
                  <a:lnTo>
                    <a:pt x="0" y="407200"/>
                  </a:lnTo>
                  <a:lnTo>
                    <a:pt x="5657" y="435232"/>
                  </a:lnTo>
                  <a:lnTo>
                    <a:pt x="21086" y="458120"/>
                  </a:lnTo>
                  <a:lnTo>
                    <a:pt x="43971" y="473551"/>
                  </a:lnTo>
                  <a:lnTo>
                    <a:pt x="71996" y="479209"/>
                  </a:lnTo>
                  <a:lnTo>
                    <a:pt x="2215337" y="479209"/>
                  </a:lnTo>
                  <a:lnTo>
                    <a:pt x="2243363" y="473551"/>
                  </a:lnTo>
                  <a:lnTo>
                    <a:pt x="2266253" y="458120"/>
                  </a:lnTo>
                  <a:lnTo>
                    <a:pt x="2281686" y="435232"/>
                  </a:lnTo>
                  <a:lnTo>
                    <a:pt x="2287346" y="407200"/>
                  </a:lnTo>
                  <a:lnTo>
                    <a:pt x="2287346" y="216001"/>
                  </a:lnTo>
                  <a:lnTo>
                    <a:pt x="2281641" y="166475"/>
                  </a:lnTo>
                  <a:lnTo>
                    <a:pt x="2265390" y="121011"/>
                  </a:lnTo>
                  <a:lnTo>
                    <a:pt x="2239892" y="80904"/>
                  </a:lnTo>
                  <a:lnTo>
                    <a:pt x="2206441" y="47454"/>
                  </a:lnTo>
                  <a:lnTo>
                    <a:pt x="2166335" y="21955"/>
                  </a:lnTo>
                  <a:lnTo>
                    <a:pt x="2120870" y="5704"/>
                  </a:lnTo>
                  <a:lnTo>
                    <a:pt x="2071344" y="0"/>
                  </a:lnTo>
                  <a:close/>
                </a:path>
              </a:pathLst>
            </a:custGeom>
            <a:solidFill>
              <a:srgbClr val="EC8A00"/>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55" name="object 38">
              <a:extLst>
                <a:ext uri="{FF2B5EF4-FFF2-40B4-BE49-F238E27FC236}">
                  <a16:creationId xmlns:a16="http://schemas.microsoft.com/office/drawing/2014/main" id="{B9360C71-F1FE-4787-86DB-58B6865FFDC7}"/>
                </a:ext>
              </a:extLst>
            </p:cNvPr>
            <p:cNvSpPr txBox="1"/>
            <p:nvPr/>
          </p:nvSpPr>
          <p:spPr>
            <a:xfrm>
              <a:off x="8508132" y="2130437"/>
              <a:ext cx="2437903" cy="268224"/>
            </a:xfrm>
            <a:prstGeom prst="rect">
              <a:avLst/>
            </a:prstGeom>
          </p:spPr>
          <p:txBody>
            <a:bodyPr vert="horz" wrap="square" lIns="0" tIns="11516" rIns="0" bIns="0" rtlCol="0">
              <a:spAutoFit/>
            </a:bodyPr>
            <a:lstStyle/>
            <a:p>
              <a:pPr marL="11516" marR="0" lvl="0" indent="0" algn="ctr" defTabSz="829178" rtl="0" eaLnBrk="1" fontAlgn="auto" latinLnBrk="0" hangingPunct="1">
                <a:lnSpc>
                  <a:spcPct val="100000"/>
                </a:lnSpc>
                <a:spcBef>
                  <a:spcPts val="91"/>
                </a:spcBef>
                <a:spcAft>
                  <a:spcPts val="0"/>
                </a:spcAft>
                <a:buClrTx/>
                <a:buSzTx/>
                <a:buFontTx/>
                <a:buNone/>
                <a:tabLst/>
                <a:defRPr/>
              </a:pPr>
              <a:r>
                <a:rPr lang="en-AU" sz="1200" b="1" kern="0" spc="-9">
                  <a:solidFill>
                    <a:srgbClr val="FFFFFF"/>
                  </a:solidFill>
                  <a:latin typeface="Arial" panose="020B0604020202020204" pitchFamily="34" charset="0"/>
                  <a:cs typeface="Arial" panose="020B0604020202020204" pitchFamily="34" charset="0"/>
                </a:rPr>
                <a:t>Expert</a:t>
              </a:r>
              <a:endParaRPr sz="1200" b="1" kern="0" spc="-9">
                <a:solidFill>
                  <a:srgbClr val="FFFFFF"/>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94518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7EE072F-BAEF-474F-BAB5-BA211A8BA9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75554" y="1203598"/>
            <a:ext cx="18764378" cy="2095663"/>
          </a:xfrm>
          <a:prstGeom prst="rect">
            <a:avLst/>
          </a:prstGeom>
        </p:spPr>
      </p:pic>
      <p:sp>
        <p:nvSpPr>
          <p:cNvPr id="7" name="Subtitle 2">
            <a:extLst>
              <a:ext uri="{FF2B5EF4-FFF2-40B4-BE49-F238E27FC236}">
                <a16:creationId xmlns:a16="http://schemas.microsoft.com/office/drawing/2014/main" id="{79026029-8F5C-41E3-AD8B-B47ADFDAF3A3}"/>
              </a:ext>
            </a:extLst>
          </p:cNvPr>
          <p:cNvSpPr txBox="1">
            <a:spLocks/>
          </p:cNvSpPr>
          <p:nvPr/>
        </p:nvSpPr>
        <p:spPr>
          <a:xfrm>
            <a:off x="4728490" y="3368095"/>
            <a:ext cx="4228886" cy="1147872"/>
          </a:xfrm>
          <a:prstGeom prst="rect">
            <a:avLst/>
          </a:prstGeom>
          <a:noFill/>
        </p:spPr>
        <p:txBody>
          <a:bodyPr>
            <a:noAutofit/>
          </a:bodyPr>
          <a:lstStyle>
            <a:lvl1pPr marL="0" indent="0" algn="l" defTabSz="914400" rtl="0" eaLnBrk="1" latinLnBrk="0" hangingPunct="1">
              <a:spcBef>
                <a:spcPts val="0"/>
              </a:spcBef>
              <a:buClr>
                <a:schemeClr val="tx2"/>
              </a:buClr>
              <a:buFont typeface="Arial" panose="020B0604020202020204" pitchFamily="34" charset="0"/>
              <a:buNone/>
              <a:defRPr sz="1400" b="0" i="0" kern="1200">
                <a:solidFill>
                  <a:schemeClr val="tx1">
                    <a:lumMod val="85000"/>
                    <a:lumOff val="15000"/>
                  </a:schemeClr>
                </a:solidFill>
                <a:latin typeface="Gotham Book" pitchFamily="2" charset="0"/>
                <a:ea typeface="+mn-ea"/>
                <a:cs typeface="+mn-cs"/>
              </a:defRPr>
            </a:lvl1pPr>
            <a:lvl2pPr marL="457200" indent="0" algn="ctr" defTabSz="914400" rtl="0" eaLnBrk="1" latinLnBrk="0" hangingPunct="1">
              <a:spcBef>
                <a:spcPts val="400"/>
              </a:spcBef>
              <a:buClr>
                <a:schemeClr val="tx2"/>
              </a:buClr>
              <a:buFont typeface="Arial" panose="020B0604020202020204" pitchFamily="34" charset="0"/>
              <a:buNone/>
              <a:defRPr sz="1400" kern="1200">
                <a:solidFill>
                  <a:schemeClr val="tx1">
                    <a:tint val="75000"/>
                  </a:schemeClr>
                </a:solidFill>
                <a:latin typeface="+mn-lt"/>
                <a:ea typeface="+mn-ea"/>
                <a:cs typeface="+mn-cs"/>
              </a:defRPr>
            </a:lvl2pPr>
            <a:lvl3pPr marL="914400" indent="0" algn="ctr" defTabSz="914400" rtl="0" eaLnBrk="1" latinLnBrk="0" hangingPunct="1">
              <a:spcBef>
                <a:spcPts val="200"/>
              </a:spcBef>
              <a:buClr>
                <a:schemeClr val="tx2"/>
              </a:buClr>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0"/>
              </a:spcBef>
              <a:buClr>
                <a:schemeClr val="tx2"/>
              </a:buClr>
              <a:buFont typeface="Arial" panose="020B0604020202020204" pitchFamily="34" charset="0"/>
              <a:buNone/>
              <a:defRPr sz="1400" kern="1200">
                <a:solidFill>
                  <a:schemeClr val="tx1">
                    <a:tint val="75000"/>
                  </a:schemeClr>
                </a:solidFill>
                <a:latin typeface="+mn-lt"/>
                <a:ea typeface="+mn-ea"/>
                <a:cs typeface="+mn-cs"/>
              </a:defRPr>
            </a:lvl9pPr>
          </a:lstStyle>
          <a:p>
            <a:r>
              <a:rPr lang="en-AU" sz="1800" b="1">
                <a:solidFill>
                  <a:srgbClr val="007B83"/>
                </a:solidFill>
                <a:latin typeface="+mj-lt"/>
              </a:rPr>
              <a:t>We collaborate and communicate openly to create positive experiences.</a:t>
            </a:r>
          </a:p>
        </p:txBody>
      </p:sp>
      <p:pic>
        <p:nvPicPr>
          <p:cNvPr id="9" name="Graphic 8">
            <a:extLst>
              <a:ext uri="{FF2B5EF4-FFF2-40B4-BE49-F238E27FC236}">
                <a16:creationId xmlns:a16="http://schemas.microsoft.com/office/drawing/2014/main" id="{1ED3BC3F-7B40-4896-8876-180EC9FF8CB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3606" y="1821029"/>
            <a:ext cx="9881486" cy="1292879"/>
          </a:xfrm>
          <a:prstGeom prst="rect">
            <a:avLst/>
          </a:prstGeom>
        </p:spPr>
      </p:pic>
      <p:sp>
        <p:nvSpPr>
          <p:cNvPr id="10" name="TextBox 9">
            <a:extLst>
              <a:ext uri="{FF2B5EF4-FFF2-40B4-BE49-F238E27FC236}">
                <a16:creationId xmlns:a16="http://schemas.microsoft.com/office/drawing/2014/main" id="{41EC842D-45DD-4360-8E43-62158CAAF6BC}"/>
              </a:ext>
            </a:extLst>
          </p:cNvPr>
          <p:cNvSpPr txBox="1"/>
          <p:nvPr/>
        </p:nvSpPr>
        <p:spPr>
          <a:xfrm>
            <a:off x="3234032" y="2107019"/>
            <a:ext cx="5498145" cy="707886"/>
          </a:xfrm>
          <a:prstGeom prst="rect">
            <a:avLst/>
          </a:prstGeom>
          <a:noFill/>
        </p:spPr>
        <p:txBody>
          <a:bodyPr wrap="square" rtlCol="0">
            <a:spAutoFit/>
          </a:bodyPr>
          <a:lstStyle/>
          <a:p>
            <a:r>
              <a:rPr lang="en-US" sz="4000" b="1">
                <a:solidFill>
                  <a:schemeClr val="bg1"/>
                </a:solidFill>
                <a:latin typeface="+mj-lt"/>
              </a:rPr>
              <a:t>Positive Connections</a:t>
            </a:r>
          </a:p>
        </p:txBody>
      </p:sp>
      <p:cxnSp>
        <p:nvCxnSpPr>
          <p:cNvPr id="11" name="Straight Connector 10">
            <a:extLst>
              <a:ext uri="{FF2B5EF4-FFF2-40B4-BE49-F238E27FC236}">
                <a16:creationId xmlns:a16="http://schemas.microsoft.com/office/drawing/2014/main" id="{D1EBE1E9-2CF2-4BF8-8D13-0D2C87052B3B}"/>
              </a:ext>
            </a:extLst>
          </p:cNvPr>
          <p:cNvCxnSpPr/>
          <p:nvPr/>
        </p:nvCxnSpPr>
        <p:spPr>
          <a:xfrm>
            <a:off x="3061679" y="2181781"/>
            <a:ext cx="0" cy="5713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572BCEA-71C6-4410-B877-6E150A8E872C}"/>
              </a:ext>
            </a:extLst>
          </p:cNvPr>
          <p:cNvSpPr/>
          <p:nvPr/>
        </p:nvSpPr>
        <p:spPr>
          <a:xfrm>
            <a:off x="316523" y="3582124"/>
            <a:ext cx="3532916" cy="1318310"/>
          </a:xfrm>
          <a:prstGeom prst="rect">
            <a:avLst/>
          </a:prstGeom>
        </p:spPr>
        <p:txBody>
          <a:bodyPr wrap="square">
            <a:spAutoFit/>
          </a:bodyPr>
          <a:lstStyle/>
          <a:p>
            <a:pPr>
              <a:spcAft>
                <a:spcPts val="200"/>
              </a:spcAft>
            </a:pPr>
            <a:r>
              <a:rPr lang="en-AU" sz="1050" b="1">
                <a:latin typeface="Arial" panose="020B0604020202020204" pitchFamily="34" charset="0"/>
                <a:cs typeface="Arial" panose="020B0604020202020204" pitchFamily="34" charset="0"/>
              </a:rPr>
              <a:t>Core Competencies:</a:t>
            </a:r>
          </a:p>
          <a:p>
            <a:pPr marL="171450" indent="-171450">
              <a:spcBef>
                <a:spcPts val="200"/>
              </a:spcBef>
              <a:spcAft>
                <a:spcPts val="200"/>
              </a:spcAft>
              <a:buFont typeface="Arial" panose="020B0604020202020204" pitchFamily="34" charset="0"/>
              <a:buChar char="•"/>
            </a:pPr>
            <a:r>
              <a:rPr lang="en-AU" sz="1050">
                <a:latin typeface="Arial" panose="020B0604020202020204" pitchFamily="34" charset="0"/>
                <a:cs typeface="Arial" panose="020B0604020202020204" pitchFamily="34" charset="0"/>
              </a:rPr>
              <a:t>Effective Communication</a:t>
            </a:r>
          </a:p>
          <a:p>
            <a:pPr marL="171450" indent="-171450">
              <a:spcBef>
                <a:spcPts val="200"/>
              </a:spcBef>
              <a:spcAft>
                <a:spcPts val="200"/>
              </a:spcAft>
              <a:buFont typeface="Arial" panose="020B0604020202020204" pitchFamily="34" charset="0"/>
              <a:buChar char="•"/>
            </a:pPr>
            <a:r>
              <a:rPr lang="en-AU" sz="1050">
                <a:latin typeface="Arial" panose="020B0604020202020204" pitchFamily="34" charset="0"/>
                <a:cs typeface="Arial" panose="020B0604020202020204" pitchFamily="34" charset="0"/>
              </a:rPr>
              <a:t>Empowering People</a:t>
            </a:r>
          </a:p>
          <a:p>
            <a:pPr marL="171450" indent="-171450">
              <a:spcBef>
                <a:spcPts val="200"/>
              </a:spcBef>
              <a:spcAft>
                <a:spcPts val="200"/>
              </a:spcAft>
              <a:buFont typeface="Arial" panose="020B0604020202020204" pitchFamily="34" charset="0"/>
              <a:buChar char="•"/>
            </a:pPr>
            <a:r>
              <a:rPr lang="en-AU" sz="1050">
                <a:latin typeface="Arial" panose="020B0604020202020204" pitchFamily="34" charset="0"/>
                <a:cs typeface="Arial" panose="020B0604020202020204" pitchFamily="34" charset="0"/>
              </a:rPr>
              <a:t>Engagement and Collaboration </a:t>
            </a:r>
          </a:p>
          <a:p>
            <a:pPr marL="171450" indent="-171450">
              <a:spcBef>
                <a:spcPts val="200"/>
              </a:spcBef>
              <a:spcAft>
                <a:spcPts val="200"/>
              </a:spcAft>
              <a:buFont typeface="Arial" panose="020B0604020202020204" pitchFamily="34" charset="0"/>
              <a:buChar char="•"/>
            </a:pPr>
            <a:r>
              <a:rPr lang="en-AU" sz="1050">
                <a:latin typeface="Arial" panose="020B0604020202020204" pitchFamily="34" charset="0"/>
                <a:cs typeface="Arial" panose="020B0604020202020204" pitchFamily="34" charset="0"/>
              </a:rPr>
              <a:t>Conflict Resolution   </a:t>
            </a:r>
          </a:p>
          <a:p>
            <a:pPr marL="171450" indent="-171450">
              <a:spcBef>
                <a:spcPts val="200"/>
              </a:spcBef>
              <a:spcAft>
                <a:spcPts val="200"/>
              </a:spcAft>
              <a:buFont typeface="Arial" panose="020B0604020202020204" pitchFamily="34" charset="0"/>
              <a:buChar char="•"/>
            </a:pPr>
            <a:r>
              <a:rPr lang="en-AU" sz="1050">
                <a:latin typeface="Arial" panose="020B0604020202020204" pitchFamily="34" charset="0"/>
                <a:cs typeface="Arial" panose="020B0604020202020204" pitchFamily="34" charset="0"/>
              </a:rPr>
              <a:t>Ethical Conduct </a:t>
            </a:r>
          </a:p>
        </p:txBody>
      </p:sp>
      <p:pic>
        <p:nvPicPr>
          <p:cNvPr id="154" name="Graphic 153">
            <a:extLst>
              <a:ext uri="{FF2B5EF4-FFF2-40B4-BE49-F238E27FC236}">
                <a16:creationId xmlns:a16="http://schemas.microsoft.com/office/drawing/2014/main" id="{EC442238-273A-4F57-9EC6-8605EA577E4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99358" y="1897562"/>
            <a:ext cx="1081078" cy="1081078"/>
          </a:xfrm>
          <a:prstGeom prst="rect">
            <a:avLst/>
          </a:prstGeom>
        </p:spPr>
      </p:pic>
      <p:grpSp>
        <p:nvGrpSpPr>
          <p:cNvPr id="157" name="Group 156">
            <a:extLst>
              <a:ext uri="{FF2B5EF4-FFF2-40B4-BE49-F238E27FC236}">
                <a16:creationId xmlns:a16="http://schemas.microsoft.com/office/drawing/2014/main" id="{F9997AD6-8E0A-487C-AB33-536AB751AFD8}"/>
              </a:ext>
            </a:extLst>
          </p:cNvPr>
          <p:cNvGrpSpPr/>
          <p:nvPr/>
        </p:nvGrpSpPr>
        <p:grpSpPr>
          <a:xfrm>
            <a:off x="4932040" y="237295"/>
            <a:ext cx="3960441" cy="678271"/>
            <a:chOff x="429211" y="1142121"/>
            <a:chExt cx="8517108" cy="1431637"/>
          </a:xfrm>
        </p:grpSpPr>
        <p:grpSp>
          <p:nvGrpSpPr>
            <p:cNvPr id="158" name="Group 157">
              <a:extLst>
                <a:ext uri="{FF2B5EF4-FFF2-40B4-BE49-F238E27FC236}">
                  <a16:creationId xmlns:a16="http://schemas.microsoft.com/office/drawing/2014/main" id="{997512FB-C365-487F-9E77-6251B92F8E53}"/>
                </a:ext>
              </a:extLst>
            </p:cNvPr>
            <p:cNvGrpSpPr/>
            <p:nvPr/>
          </p:nvGrpSpPr>
          <p:grpSpPr>
            <a:xfrm>
              <a:off x="543535" y="1142121"/>
              <a:ext cx="8175771" cy="988887"/>
              <a:chOff x="1286770" y="1610703"/>
              <a:chExt cx="12350349" cy="1526660"/>
            </a:xfrm>
          </p:grpSpPr>
          <p:grpSp>
            <p:nvGrpSpPr>
              <p:cNvPr id="165" name="Group 164">
                <a:extLst>
                  <a:ext uri="{FF2B5EF4-FFF2-40B4-BE49-F238E27FC236}">
                    <a16:creationId xmlns:a16="http://schemas.microsoft.com/office/drawing/2014/main" id="{F3FCA66B-79F9-4C61-BB59-D60B04C98BBC}"/>
                  </a:ext>
                </a:extLst>
              </p:cNvPr>
              <p:cNvGrpSpPr/>
              <p:nvPr/>
            </p:nvGrpSpPr>
            <p:grpSpPr>
              <a:xfrm>
                <a:off x="2425550" y="2108645"/>
                <a:ext cx="10030748" cy="493317"/>
                <a:chOff x="2425550" y="2108645"/>
                <a:chExt cx="10030748" cy="493317"/>
              </a:xfrm>
            </p:grpSpPr>
            <p:grpSp>
              <p:nvGrpSpPr>
                <p:cNvPr id="183" name="Group 133">
                  <a:extLst>
                    <a:ext uri="{FF2B5EF4-FFF2-40B4-BE49-F238E27FC236}">
                      <a16:creationId xmlns:a16="http://schemas.microsoft.com/office/drawing/2014/main" id="{0C5A2AAB-41B8-4D69-8221-DF0AB6C5145E}"/>
                    </a:ext>
                  </a:extLst>
                </p:cNvPr>
                <p:cNvGrpSpPr>
                  <a:grpSpLocks/>
                </p:cNvGrpSpPr>
                <p:nvPr/>
              </p:nvGrpSpPr>
              <p:grpSpPr bwMode="auto">
                <a:xfrm>
                  <a:off x="9023931" y="2121387"/>
                  <a:ext cx="3432367" cy="480572"/>
                  <a:chOff x="3334198" y="3713783"/>
                  <a:chExt cx="3177496" cy="445102"/>
                </a:xfrm>
              </p:grpSpPr>
              <p:sp>
                <p:nvSpPr>
                  <p:cNvPr id="193" name="Chevron 8">
                    <a:extLst>
                      <a:ext uri="{FF2B5EF4-FFF2-40B4-BE49-F238E27FC236}">
                        <a16:creationId xmlns:a16="http://schemas.microsoft.com/office/drawing/2014/main" id="{1216F3AD-60A4-4602-8D95-7134E5725EED}"/>
                      </a:ext>
                    </a:extLst>
                  </p:cNvPr>
                  <p:cNvSpPr/>
                  <p:nvPr/>
                </p:nvSpPr>
                <p:spPr>
                  <a:xfrm>
                    <a:off x="3334198" y="3725578"/>
                    <a:ext cx="1168513"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bg1">
                      <a:lumMod val="75000"/>
                    </a:schemeClr>
                  </a:solidFill>
                  <a:ln w="12700" cap="flat" cmpd="sng" algn="ctr">
                    <a:solidFill>
                      <a:schemeClr val="bg1"/>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94" name="Freeform 61">
                    <a:extLst>
                      <a:ext uri="{FF2B5EF4-FFF2-40B4-BE49-F238E27FC236}">
                        <a16:creationId xmlns:a16="http://schemas.microsoft.com/office/drawing/2014/main" id="{2783F549-70E1-4C3B-833F-F456534E2837}"/>
                      </a:ext>
                    </a:extLst>
                  </p:cNvPr>
                  <p:cNvSpPr/>
                  <p:nvPr/>
                </p:nvSpPr>
                <p:spPr>
                  <a:xfrm>
                    <a:off x="3334198" y="3942232"/>
                    <a:ext cx="1168513"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95" name="Chevron 8">
                    <a:extLst>
                      <a:ext uri="{FF2B5EF4-FFF2-40B4-BE49-F238E27FC236}">
                        <a16:creationId xmlns:a16="http://schemas.microsoft.com/office/drawing/2014/main" id="{52AFD9A7-749E-4D1A-A5CE-1D04DD8FE444}"/>
                      </a:ext>
                    </a:extLst>
                  </p:cNvPr>
                  <p:cNvSpPr/>
                  <p:nvPr/>
                </p:nvSpPr>
                <p:spPr>
                  <a:xfrm>
                    <a:off x="5343181" y="3713783"/>
                    <a:ext cx="1168513"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bg1">
                      <a:lumMod val="75000"/>
                    </a:scheme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96" name="Freeform 61">
                    <a:extLst>
                      <a:ext uri="{FF2B5EF4-FFF2-40B4-BE49-F238E27FC236}">
                        <a16:creationId xmlns:a16="http://schemas.microsoft.com/office/drawing/2014/main" id="{191D3304-CEBE-4E6C-B666-DA89A425D845}"/>
                      </a:ext>
                    </a:extLst>
                  </p:cNvPr>
                  <p:cNvSpPr/>
                  <p:nvPr/>
                </p:nvSpPr>
                <p:spPr>
                  <a:xfrm>
                    <a:off x="5253975" y="3930437"/>
                    <a:ext cx="1168513" cy="216654"/>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184" name="Group 135">
                  <a:extLst>
                    <a:ext uri="{FF2B5EF4-FFF2-40B4-BE49-F238E27FC236}">
                      <a16:creationId xmlns:a16="http://schemas.microsoft.com/office/drawing/2014/main" id="{9C655BC7-A00B-4513-9C21-0E88285BFF3B}"/>
                    </a:ext>
                  </a:extLst>
                </p:cNvPr>
                <p:cNvGrpSpPr>
                  <a:grpSpLocks/>
                </p:cNvGrpSpPr>
                <p:nvPr/>
              </p:nvGrpSpPr>
              <p:grpSpPr bwMode="auto">
                <a:xfrm>
                  <a:off x="6740321" y="2134122"/>
                  <a:ext cx="1375724" cy="467837"/>
                  <a:chOff x="3266415" y="3725578"/>
                  <a:chExt cx="1273571" cy="433307"/>
                </a:xfrm>
              </p:grpSpPr>
              <p:sp>
                <p:nvSpPr>
                  <p:cNvPr id="191" name="Chevron 8">
                    <a:extLst>
                      <a:ext uri="{FF2B5EF4-FFF2-40B4-BE49-F238E27FC236}">
                        <a16:creationId xmlns:a16="http://schemas.microsoft.com/office/drawing/2014/main" id="{939C8D26-FAEC-4FB3-AFE2-5F2898EA989D}"/>
                      </a:ext>
                    </a:extLst>
                  </p:cNvPr>
                  <p:cNvSpPr/>
                  <p:nvPr/>
                </p:nvSpPr>
                <p:spPr>
                  <a:xfrm>
                    <a:off x="3266415" y="3725578"/>
                    <a:ext cx="1273571"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bg1">
                      <a:lumMod val="75000"/>
                    </a:scheme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92" name="Freeform 53">
                    <a:extLst>
                      <a:ext uri="{FF2B5EF4-FFF2-40B4-BE49-F238E27FC236}">
                        <a16:creationId xmlns:a16="http://schemas.microsoft.com/office/drawing/2014/main" id="{036F64DC-B7A4-4EE0-AE26-C19D3BAAA4EB}"/>
                      </a:ext>
                    </a:extLst>
                  </p:cNvPr>
                  <p:cNvSpPr/>
                  <p:nvPr/>
                </p:nvSpPr>
                <p:spPr>
                  <a:xfrm>
                    <a:off x="3266415" y="3942232"/>
                    <a:ext cx="1273571"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185" name="Group 137">
                  <a:extLst>
                    <a:ext uri="{FF2B5EF4-FFF2-40B4-BE49-F238E27FC236}">
                      <a16:creationId xmlns:a16="http://schemas.microsoft.com/office/drawing/2014/main" id="{9FF0FA66-3F7B-443E-9B1D-93B4DA17EAB5}"/>
                    </a:ext>
                  </a:extLst>
                </p:cNvPr>
                <p:cNvGrpSpPr>
                  <a:grpSpLocks/>
                </p:cNvGrpSpPr>
                <p:nvPr/>
              </p:nvGrpSpPr>
              <p:grpSpPr bwMode="auto">
                <a:xfrm>
                  <a:off x="4549352" y="2134124"/>
                  <a:ext cx="1378040" cy="467838"/>
                  <a:chOff x="3284383" y="3725578"/>
                  <a:chExt cx="1275716" cy="433307"/>
                </a:xfrm>
              </p:grpSpPr>
              <p:sp>
                <p:nvSpPr>
                  <p:cNvPr id="189" name="Chevron 8">
                    <a:extLst>
                      <a:ext uri="{FF2B5EF4-FFF2-40B4-BE49-F238E27FC236}">
                        <a16:creationId xmlns:a16="http://schemas.microsoft.com/office/drawing/2014/main" id="{4C646A79-4035-4A80-B00A-F6C3B2EAF6B1}"/>
                      </a:ext>
                    </a:extLst>
                  </p:cNvPr>
                  <p:cNvSpPr/>
                  <p:nvPr/>
                </p:nvSpPr>
                <p:spPr>
                  <a:xfrm>
                    <a:off x="3284383" y="3725578"/>
                    <a:ext cx="1275716" cy="433307"/>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chemeClr val="bg1">
                      <a:lumMod val="75000"/>
                    </a:scheme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90" name="Freeform 45">
                    <a:extLst>
                      <a:ext uri="{FF2B5EF4-FFF2-40B4-BE49-F238E27FC236}">
                        <a16:creationId xmlns:a16="http://schemas.microsoft.com/office/drawing/2014/main" id="{99E28F57-0911-4D7C-89A8-F99D709F3646}"/>
                      </a:ext>
                    </a:extLst>
                  </p:cNvPr>
                  <p:cNvSpPr/>
                  <p:nvPr/>
                </p:nvSpPr>
                <p:spPr>
                  <a:xfrm>
                    <a:off x="3284383" y="3942232"/>
                    <a:ext cx="1275716" cy="216653"/>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ysClr val="windowText" lastClr="000000">
                      <a:alpha val="20000"/>
                    </a:sys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186" name="Group 198">
                  <a:extLst>
                    <a:ext uri="{FF2B5EF4-FFF2-40B4-BE49-F238E27FC236}">
                      <a16:creationId xmlns:a16="http://schemas.microsoft.com/office/drawing/2014/main" id="{64A4186A-A9AA-4FB1-A6B1-E275B8D22379}"/>
                    </a:ext>
                  </a:extLst>
                </p:cNvPr>
                <p:cNvGrpSpPr>
                  <a:grpSpLocks/>
                </p:cNvGrpSpPr>
                <p:nvPr/>
              </p:nvGrpSpPr>
              <p:grpSpPr bwMode="auto">
                <a:xfrm>
                  <a:off x="2425550" y="2108645"/>
                  <a:ext cx="1276134" cy="493316"/>
                  <a:chOff x="1946395" y="3029051"/>
                  <a:chExt cx="990453" cy="458199"/>
                </a:xfrm>
              </p:grpSpPr>
              <p:sp>
                <p:nvSpPr>
                  <p:cNvPr id="187" name="Chevron 8">
                    <a:extLst>
                      <a:ext uri="{FF2B5EF4-FFF2-40B4-BE49-F238E27FC236}">
                        <a16:creationId xmlns:a16="http://schemas.microsoft.com/office/drawing/2014/main" id="{9E926DDC-7078-44AD-B248-EBC6E608A4AB}"/>
                      </a:ext>
                    </a:extLst>
                  </p:cNvPr>
                  <p:cNvSpPr/>
                  <p:nvPr/>
                </p:nvSpPr>
                <p:spPr>
                  <a:xfrm>
                    <a:off x="1946395" y="3029051"/>
                    <a:ext cx="990453" cy="458199"/>
                  </a:xfrm>
                  <a:custGeom>
                    <a:avLst/>
                    <a:gdLst>
                      <a:gd name="connsiteX0" fmla="*/ 0 w 898525"/>
                      <a:gd name="connsiteY0" fmla="*/ 0 h 434975"/>
                      <a:gd name="connsiteX1" fmla="*/ 681038 w 898525"/>
                      <a:gd name="connsiteY1" fmla="*/ 0 h 434975"/>
                      <a:gd name="connsiteX2" fmla="*/ 898525 w 898525"/>
                      <a:gd name="connsiteY2" fmla="*/ 217488 h 434975"/>
                      <a:gd name="connsiteX3" fmla="*/ 681038 w 898525"/>
                      <a:gd name="connsiteY3" fmla="*/ 434975 h 434975"/>
                      <a:gd name="connsiteX4" fmla="*/ 0 w 898525"/>
                      <a:gd name="connsiteY4" fmla="*/ 434975 h 434975"/>
                      <a:gd name="connsiteX5" fmla="*/ 217488 w 898525"/>
                      <a:gd name="connsiteY5" fmla="*/ 217488 h 434975"/>
                      <a:gd name="connsiteX6" fmla="*/ 0 w 898525"/>
                      <a:gd name="connsiteY6" fmla="*/ 0 h 434975"/>
                      <a:gd name="connsiteX0" fmla="*/ 0 w 803275"/>
                      <a:gd name="connsiteY0" fmla="*/ 0 h 434975"/>
                      <a:gd name="connsiteX1" fmla="*/ 681038 w 803275"/>
                      <a:gd name="connsiteY1" fmla="*/ 0 h 434975"/>
                      <a:gd name="connsiteX2" fmla="*/ 803275 w 803275"/>
                      <a:gd name="connsiteY2" fmla="*/ 219869 h 434975"/>
                      <a:gd name="connsiteX3" fmla="*/ 681038 w 803275"/>
                      <a:gd name="connsiteY3" fmla="*/ 434975 h 434975"/>
                      <a:gd name="connsiteX4" fmla="*/ 0 w 803275"/>
                      <a:gd name="connsiteY4" fmla="*/ 434975 h 434975"/>
                      <a:gd name="connsiteX5" fmla="*/ 217488 w 803275"/>
                      <a:gd name="connsiteY5" fmla="*/ 217488 h 434975"/>
                      <a:gd name="connsiteX6" fmla="*/ 0 w 803275"/>
                      <a:gd name="connsiteY6" fmla="*/ 0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275" h="434975">
                        <a:moveTo>
                          <a:pt x="0" y="0"/>
                        </a:moveTo>
                        <a:lnTo>
                          <a:pt x="681038" y="0"/>
                        </a:lnTo>
                        <a:lnTo>
                          <a:pt x="803275" y="219869"/>
                        </a:lnTo>
                        <a:lnTo>
                          <a:pt x="681038" y="434975"/>
                        </a:lnTo>
                        <a:lnTo>
                          <a:pt x="0" y="434975"/>
                        </a:lnTo>
                        <a:lnTo>
                          <a:pt x="217488" y="217488"/>
                        </a:lnTo>
                        <a:lnTo>
                          <a:pt x="0" y="0"/>
                        </a:lnTo>
                        <a:close/>
                      </a:path>
                    </a:pathLst>
                  </a:custGeom>
                  <a:solidFill>
                    <a:srgbClr val="007B83"/>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88" name="Freeform 28">
                    <a:extLst>
                      <a:ext uri="{FF2B5EF4-FFF2-40B4-BE49-F238E27FC236}">
                        <a16:creationId xmlns:a16="http://schemas.microsoft.com/office/drawing/2014/main" id="{1EC888C4-F9B5-4E54-90A5-E8D574076ECE}"/>
                      </a:ext>
                    </a:extLst>
                  </p:cNvPr>
                  <p:cNvSpPr/>
                  <p:nvPr/>
                </p:nvSpPr>
                <p:spPr>
                  <a:xfrm>
                    <a:off x="1946395" y="3269982"/>
                    <a:ext cx="990453" cy="217267"/>
                  </a:xfrm>
                  <a:custGeom>
                    <a:avLst/>
                    <a:gdLst>
                      <a:gd name="connsiteX0" fmla="*/ 216695 w 803275"/>
                      <a:gd name="connsiteY0" fmla="*/ 0 h 216694"/>
                      <a:gd name="connsiteX1" fmla="*/ 802392 w 803275"/>
                      <a:gd name="connsiteY1" fmla="*/ 0 h 216694"/>
                      <a:gd name="connsiteX2" fmla="*/ 803275 w 803275"/>
                      <a:gd name="connsiteY2" fmla="*/ 1588 h 216694"/>
                      <a:gd name="connsiteX3" fmla="*/ 681038 w 803275"/>
                      <a:gd name="connsiteY3" fmla="*/ 216694 h 216694"/>
                      <a:gd name="connsiteX4" fmla="*/ 0 w 803275"/>
                      <a:gd name="connsiteY4" fmla="*/ 216694 h 216694"/>
                      <a:gd name="connsiteX5" fmla="*/ 216695 w 803275"/>
                      <a:gd name="connsiteY5" fmla="*/ 0 h 21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216694">
                        <a:moveTo>
                          <a:pt x="216695" y="0"/>
                        </a:moveTo>
                        <a:lnTo>
                          <a:pt x="802392" y="0"/>
                        </a:lnTo>
                        <a:lnTo>
                          <a:pt x="803275" y="1588"/>
                        </a:lnTo>
                        <a:lnTo>
                          <a:pt x="681038" y="216694"/>
                        </a:lnTo>
                        <a:lnTo>
                          <a:pt x="0" y="216694"/>
                        </a:lnTo>
                        <a:lnTo>
                          <a:pt x="216695" y="0"/>
                        </a:lnTo>
                        <a:close/>
                      </a:path>
                    </a:pathLst>
                  </a:custGeom>
                  <a:solidFill>
                    <a:srgbClr val="007B83">
                      <a:alpha val="20000"/>
                    </a:srgbClr>
                  </a:solidFill>
                  <a:ln w="12700" cap="flat" cmpd="sng" algn="ctr">
                    <a:no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grpSp>
            <p:nvGrpSpPr>
              <p:cNvPr id="166" name="Group 165">
                <a:extLst>
                  <a:ext uri="{FF2B5EF4-FFF2-40B4-BE49-F238E27FC236}">
                    <a16:creationId xmlns:a16="http://schemas.microsoft.com/office/drawing/2014/main" id="{A205792C-6D20-40D7-BC36-A7D09A81E925}"/>
                  </a:ext>
                </a:extLst>
              </p:cNvPr>
              <p:cNvGrpSpPr/>
              <p:nvPr/>
            </p:nvGrpSpPr>
            <p:grpSpPr>
              <a:xfrm>
                <a:off x="1286770" y="1610703"/>
                <a:ext cx="12350349" cy="1526660"/>
                <a:chOff x="1286770" y="1610703"/>
                <a:chExt cx="12350349" cy="1526660"/>
              </a:xfrm>
            </p:grpSpPr>
            <p:grpSp>
              <p:nvGrpSpPr>
                <p:cNvPr id="167" name="Group 166">
                  <a:extLst>
                    <a:ext uri="{FF2B5EF4-FFF2-40B4-BE49-F238E27FC236}">
                      <a16:creationId xmlns:a16="http://schemas.microsoft.com/office/drawing/2014/main" id="{3A7C286B-2270-4C43-965D-03D3C7671603}"/>
                    </a:ext>
                  </a:extLst>
                </p:cNvPr>
                <p:cNvGrpSpPr/>
                <p:nvPr/>
              </p:nvGrpSpPr>
              <p:grpSpPr bwMode="auto">
                <a:xfrm>
                  <a:off x="5673224" y="1610879"/>
                  <a:ext cx="1513219" cy="1512494"/>
                  <a:chOff x="4955886" y="345787"/>
                  <a:chExt cx="914978" cy="914978"/>
                </a:xfrm>
                <a:gradFill flip="none" rotWithShape="1">
                  <a:gsLst>
                    <a:gs pos="0">
                      <a:srgbClr val="EAC18A"/>
                    </a:gs>
                    <a:gs pos="100000">
                      <a:srgbClr val="DA902F"/>
                    </a:gs>
                  </a:gsLst>
                  <a:lin ang="12600000" scaled="0"/>
                  <a:tileRect/>
                </a:gradFill>
                <a:effectLst/>
              </p:grpSpPr>
              <p:sp>
                <p:nvSpPr>
                  <p:cNvPr id="181" name="Oval 180">
                    <a:extLst>
                      <a:ext uri="{FF2B5EF4-FFF2-40B4-BE49-F238E27FC236}">
                        <a16:creationId xmlns:a16="http://schemas.microsoft.com/office/drawing/2014/main" id="{59D9D9F7-78E2-43FD-856C-0DC674BC185A}"/>
                      </a:ext>
                    </a:extLst>
                  </p:cNvPr>
                  <p:cNvSpPr/>
                  <p:nvPr/>
                </p:nvSpPr>
                <p:spPr>
                  <a:xfrm>
                    <a:off x="4955886" y="345787"/>
                    <a:ext cx="914978" cy="914978"/>
                  </a:xfrm>
                  <a:prstGeom prst="ellipse">
                    <a:avLst/>
                  </a:prstGeom>
                  <a:solidFill>
                    <a:schemeClr val="bg1">
                      <a:lumMod val="6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82" name="Oval 181">
                    <a:extLst>
                      <a:ext uri="{FF2B5EF4-FFF2-40B4-BE49-F238E27FC236}">
                        <a16:creationId xmlns:a16="http://schemas.microsoft.com/office/drawing/2014/main" id="{61FF946D-C1E3-47EA-B067-4B6FB36A28B5}"/>
                      </a:ext>
                    </a:extLst>
                  </p:cNvPr>
                  <p:cNvSpPr/>
                  <p:nvPr/>
                </p:nvSpPr>
                <p:spPr>
                  <a:xfrm>
                    <a:off x="5044584" y="435087"/>
                    <a:ext cx="737594" cy="744965"/>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168" name="Group 167">
                  <a:extLst>
                    <a:ext uri="{FF2B5EF4-FFF2-40B4-BE49-F238E27FC236}">
                      <a16:creationId xmlns:a16="http://schemas.microsoft.com/office/drawing/2014/main" id="{51B43DB8-764A-4302-9AB0-D65EDB04E130}"/>
                    </a:ext>
                  </a:extLst>
                </p:cNvPr>
                <p:cNvGrpSpPr/>
                <p:nvPr/>
              </p:nvGrpSpPr>
              <p:grpSpPr bwMode="auto">
                <a:xfrm>
                  <a:off x="7869117" y="1610879"/>
                  <a:ext cx="1513219" cy="1512494"/>
                  <a:chOff x="4955886" y="345787"/>
                  <a:chExt cx="914978" cy="914978"/>
                </a:xfrm>
                <a:gradFill flip="none" rotWithShape="1">
                  <a:gsLst>
                    <a:gs pos="0">
                      <a:srgbClr val="EAC18A"/>
                    </a:gs>
                    <a:gs pos="100000">
                      <a:srgbClr val="DA902F"/>
                    </a:gs>
                  </a:gsLst>
                  <a:lin ang="12600000" scaled="0"/>
                  <a:tileRect/>
                </a:gradFill>
                <a:effectLst/>
              </p:grpSpPr>
              <p:sp>
                <p:nvSpPr>
                  <p:cNvPr id="179" name="Oval 178">
                    <a:extLst>
                      <a:ext uri="{FF2B5EF4-FFF2-40B4-BE49-F238E27FC236}">
                        <a16:creationId xmlns:a16="http://schemas.microsoft.com/office/drawing/2014/main" id="{1C79D87C-3281-443F-BEE0-0B70D2B6C953}"/>
                      </a:ext>
                    </a:extLst>
                  </p:cNvPr>
                  <p:cNvSpPr/>
                  <p:nvPr/>
                </p:nvSpPr>
                <p:spPr>
                  <a:xfrm>
                    <a:off x="4955886" y="345787"/>
                    <a:ext cx="914978" cy="914978"/>
                  </a:xfrm>
                  <a:prstGeom prst="ellipse">
                    <a:avLst/>
                  </a:prstGeom>
                  <a:solidFill>
                    <a:schemeClr val="bg1">
                      <a:lumMod val="65000"/>
                    </a:schemeClr>
                  </a:solidFill>
                  <a:ln>
                    <a:solidFill>
                      <a:schemeClr val="bg1">
                        <a:lumMod val="6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80" name="Oval 179">
                    <a:extLst>
                      <a:ext uri="{FF2B5EF4-FFF2-40B4-BE49-F238E27FC236}">
                        <a16:creationId xmlns:a16="http://schemas.microsoft.com/office/drawing/2014/main" id="{5274A889-CEBF-4B9C-91C4-C28A24AE55CE}"/>
                      </a:ext>
                    </a:extLst>
                  </p:cNvPr>
                  <p:cNvSpPr/>
                  <p:nvPr/>
                </p:nvSpPr>
                <p:spPr>
                  <a:xfrm>
                    <a:off x="5045399" y="430915"/>
                    <a:ext cx="737594" cy="744965"/>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169" name="Group 168">
                  <a:extLst>
                    <a:ext uri="{FF2B5EF4-FFF2-40B4-BE49-F238E27FC236}">
                      <a16:creationId xmlns:a16="http://schemas.microsoft.com/office/drawing/2014/main" id="{AC1C9F5F-B8A3-46CE-ACC0-0D59B35FA786}"/>
                    </a:ext>
                  </a:extLst>
                </p:cNvPr>
                <p:cNvGrpSpPr/>
                <p:nvPr/>
              </p:nvGrpSpPr>
              <p:grpSpPr>
                <a:xfrm>
                  <a:off x="10065009" y="1610879"/>
                  <a:ext cx="3572110" cy="1519004"/>
                  <a:chOff x="10065009" y="1610880"/>
                  <a:chExt cx="3572110" cy="1519003"/>
                </a:xfrm>
              </p:grpSpPr>
              <p:sp>
                <p:nvSpPr>
                  <p:cNvPr id="176" name="Oval 175">
                    <a:extLst>
                      <a:ext uri="{FF2B5EF4-FFF2-40B4-BE49-F238E27FC236}">
                        <a16:creationId xmlns:a16="http://schemas.microsoft.com/office/drawing/2014/main" id="{024E2598-9572-43AF-A5F3-7F86EA0D40E3}"/>
                      </a:ext>
                    </a:extLst>
                  </p:cNvPr>
                  <p:cNvSpPr/>
                  <p:nvPr/>
                </p:nvSpPr>
                <p:spPr bwMode="auto">
                  <a:xfrm>
                    <a:off x="10065009" y="1610880"/>
                    <a:ext cx="1513219" cy="1512493"/>
                  </a:xfrm>
                  <a:prstGeom prst="ellipse">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77" name="Oval 176">
                    <a:extLst>
                      <a:ext uri="{FF2B5EF4-FFF2-40B4-BE49-F238E27FC236}">
                        <a16:creationId xmlns:a16="http://schemas.microsoft.com/office/drawing/2014/main" id="{85424EE1-B4BB-4F2D-A043-DEFA096C9E14}"/>
                      </a:ext>
                    </a:extLst>
                  </p:cNvPr>
                  <p:cNvSpPr/>
                  <p:nvPr/>
                </p:nvSpPr>
                <p:spPr bwMode="auto">
                  <a:xfrm>
                    <a:off x="10221557" y="1757857"/>
                    <a:ext cx="1220524" cy="1232726"/>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78" name="Oval 177">
                    <a:extLst>
                      <a:ext uri="{FF2B5EF4-FFF2-40B4-BE49-F238E27FC236}">
                        <a16:creationId xmlns:a16="http://schemas.microsoft.com/office/drawing/2014/main" id="{117E7C7F-CD2C-463B-A428-5EA43271A6BD}"/>
                      </a:ext>
                    </a:extLst>
                  </p:cNvPr>
                  <p:cNvSpPr/>
                  <p:nvPr/>
                </p:nvSpPr>
                <p:spPr bwMode="auto">
                  <a:xfrm>
                    <a:off x="12123900" y="1617390"/>
                    <a:ext cx="1513219" cy="1512493"/>
                  </a:xfrm>
                  <a:prstGeom prst="ellipse">
                    <a:avLst/>
                  </a:prstGeom>
                  <a:solidFill>
                    <a:schemeClr val="bg1">
                      <a:lumMod val="6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170" name="Group 169">
                  <a:extLst>
                    <a:ext uri="{FF2B5EF4-FFF2-40B4-BE49-F238E27FC236}">
                      <a16:creationId xmlns:a16="http://schemas.microsoft.com/office/drawing/2014/main" id="{5CF2A160-8475-4340-89A4-93CF4F0133B1}"/>
                    </a:ext>
                  </a:extLst>
                </p:cNvPr>
                <p:cNvGrpSpPr/>
                <p:nvPr/>
              </p:nvGrpSpPr>
              <p:grpSpPr bwMode="auto">
                <a:xfrm>
                  <a:off x="1286770" y="1624869"/>
                  <a:ext cx="1513220" cy="1512494"/>
                  <a:chOff x="4959114" y="354250"/>
                  <a:chExt cx="914978" cy="914978"/>
                </a:xfrm>
                <a:gradFill flip="none" rotWithShape="1">
                  <a:gsLst>
                    <a:gs pos="0">
                      <a:srgbClr val="EAC18A"/>
                    </a:gs>
                    <a:gs pos="100000">
                      <a:srgbClr val="DA902F"/>
                    </a:gs>
                  </a:gsLst>
                  <a:lin ang="12600000" scaled="0"/>
                  <a:tileRect/>
                </a:gradFill>
                <a:effectLst/>
              </p:grpSpPr>
              <p:sp>
                <p:nvSpPr>
                  <p:cNvPr id="174" name="Oval 173">
                    <a:extLst>
                      <a:ext uri="{FF2B5EF4-FFF2-40B4-BE49-F238E27FC236}">
                        <a16:creationId xmlns:a16="http://schemas.microsoft.com/office/drawing/2014/main" id="{F5D5415C-A5E8-463B-B001-337A905DE898}"/>
                      </a:ext>
                    </a:extLst>
                  </p:cNvPr>
                  <p:cNvSpPr/>
                  <p:nvPr/>
                </p:nvSpPr>
                <p:spPr>
                  <a:xfrm>
                    <a:off x="4959114" y="354250"/>
                    <a:ext cx="914978" cy="914978"/>
                  </a:xfrm>
                  <a:prstGeom prst="ellipse">
                    <a:avLst/>
                  </a:prstGeom>
                  <a:solidFill>
                    <a:srgbClr val="007B83"/>
                  </a:solidFill>
                  <a:ln>
                    <a:solidFill>
                      <a:srgbClr val="007B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75" name="Oval 174">
                    <a:extLst>
                      <a:ext uri="{FF2B5EF4-FFF2-40B4-BE49-F238E27FC236}">
                        <a16:creationId xmlns:a16="http://schemas.microsoft.com/office/drawing/2014/main" id="{D87A46D2-1175-49AB-9FD8-EB12FD6F2D84}"/>
                      </a:ext>
                    </a:extLst>
                  </p:cNvPr>
                  <p:cNvSpPr/>
                  <p:nvPr/>
                </p:nvSpPr>
                <p:spPr>
                  <a:xfrm>
                    <a:off x="5044578" y="439382"/>
                    <a:ext cx="737592" cy="744960"/>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nvGrpSpPr>
                <p:cNvPr id="171" name="Group 138">
                  <a:extLst>
                    <a:ext uri="{FF2B5EF4-FFF2-40B4-BE49-F238E27FC236}">
                      <a16:creationId xmlns:a16="http://schemas.microsoft.com/office/drawing/2014/main" id="{515E6404-38F0-4C67-A493-3DC8BC5CEED5}"/>
                    </a:ext>
                  </a:extLst>
                </p:cNvPr>
                <p:cNvGrpSpPr>
                  <a:grpSpLocks/>
                </p:cNvGrpSpPr>
                <p:nvPr/>
              </p:nvGrpSpPr>
              <p:grpSpPr bwMode="auto">
                <a:xfrm>
                  <a:off x="3459760" y="1610703"/>
                  <a:ext cx="1512368" cy="1512368"/>
                  <a:chOff x="1778368" y="3012418"/>
                  <a:chExt cx="1080396" cy="1080914"/>
                </a:xfrm>
              </p:grpSpPr>
              <p:sp>
                <p:nvSpPr>
                  <p:cNvPr id="172" name="Oval 171">
                    <a:extLst>
                      <a:ext uri="{FF2B5EF4-FFF2-40B4-BE49-F238E27FC236}">
                        <a16:creationId xmlns:a16="http://schemas.microsoft.com/office/drawing/2014/main" id="{F87A2DC0-5F24-4F06-8C43-9276019D78A3}"/>
                      </a:ext>
                    </a:extLst>
                  </p:cNvPr>
                  <p:cNvSpPr/>
                  <p:nvPr/>
                </p:nvSpPr>
                <p:spPr>
                  <a:xfrm>
                    <a:off x="1778368" y="3012418"/>
                    <a:ext cx="1080396" cy="1080914"/>
                  </a:xfrm>
                  <a:prstGeom prst="ellipse">
                    <a:avLst/>
                  </a:prstGeom>
                  <a:solidFill>
                    <a:schemeClr val="bg1">
                      <a:lumMod val="65000"/>
                    </a:schemeClr>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sp>
                <p:nvSpPr>
                  <p:cNvPr id="173" name="Oval 172">
                    <a:extLst>
                      <a:ext uri="{FF2B5EF4-FFF2-40B4-BE49-F238E27FC236}">
                        <a16:creationId xmlns:a16="http://schemas.microsoft.com/office/drawing/2014/main" id="{14455765-9080-41C7-9AB3-326A75295D93}"/>
                      </a:ext>
                    </a:extLst>
                  </p:cNvPr>
                  <p:cNvSpPr/>
                  <p:nvPr/>
                </p:nvSpPr>
                <p:spPr>
                  <a:xfrm>
                    <a:off x="1885391" y="3112903"/>
                    <a:ext cx="870815" cy="879947"/>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grpSp>
          </p:grpSp>
        </p:grpSp>
        <p:sp>
          <p:nvSpPr>
            <p:cNvPr id="159" name="Rectangle 158">
              <a:extLst>
                <a:ext uri="{FF2B5EF4-FFF2-40B4-BE49-F238E27FC236}">
                  <a16:creationId xmlns:a16="http://schemas.microsoft.com/office/drawing/2014/main" id="{9A8F3B21-B310-4447-AB7E-2C0385114F4A}"/>
                </a:ext>
              </a:extLst>
            </p:cNvPr>
            <p:cNvSpPr/>
            <p:nvPr/>
          </p:nvSpPr>
          <p:spPr>
            <a:xfrm>
              <a:off x="429211" y="2236025"/>
              <a:ext cx="1226675" cy="320034"/>
            </a:xfrm>
            <a:prstGeom prst="rect">
              <a:avLst/>
            </a:prstGeom>
            <a:solidFill>
              <a:srgbClr val="007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 b="1"/>
                <a:t>Positive Connections</a:t>
              </a:r>
            </a:p>
          </p:txBody>
        </p:sp>
        <p:sp>
          <p:nvSpPr>
            <p:cNvPr id="160" name="Rectangle 159">
              <a:extLst>
                <a:ext uri="{FF2B5EF4-FFF2-40B4-BE49-F238E27FC236}">
                  <a16:creationId xmlns:a16="http://schemas.microsoft.com/office/drawing/2014/main" id="{B966EC74-6D42-4972-9619-5AAFB950FADE}"/>
                </a:ext>
              </a:extLst>
            </p:cNvPr>
            <p:cNvSpPr/>
            <p:nvPr/>
          </p:nvSpPr>
          <p:spPr>
            <a:xfrm>
              <a:off x="1904981" y="2235324"/>
              <a:ext cx="1217031" cy="319544"/>
            </a:xfrm>
            <a:prstGeom prst="rect">
              <a:avLst/>
            </a:prstGeom>
            <a:solidFill>
              <a:schemeClr val="bg1">
                <a:lumMod val="6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00" b="1"/>
                <a:t>Empowered Leadership</a:t>
              </a:r>
            </a:p>
          </p:txBody>
        </p:sp>
        <p:sp>
          <p:nvSpPr>
            <p:cNvPr id="161" name="Rectangle 160">
              <a:extLst>
                <a:ext uri="{FF2B5EF4-FFF2-40B4-BE49-F238E27FC236}">
                  <a16:creationId xmlns:a16="http://schemas.microsoft.com/office/drawing/2014/main" id="{CC20417E-8543-491A-A2C5-D1B127F894DE}"/>
                </a:ext>
              </a:extLst>
            </p:cNvPr>
            <p:cNvSpPr/>
            <p:nvPr/>
          </p:nvSpPr>
          <p:spPr>
            <a:xfrm>
              <a:off x="3331568" y="2234533"/>
              <a:ext cx="1224195" cy="328596"/>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400" b="1"/>
                <a:t>Holistic Case Management</a:t>
              </a:r>
            </a:p>
          </p:txBody>
        </p:sp>
        <p:sp>
          <p:nvSpPr>
            <p:cNvPr id="162" name="Rectangle 161">
              <a:extLst>
                <a:ext uri="{FF2B5EF4-FFF2-40B4-BE49-F238E27FC236}">
                  <a16:creationId xmlns:a16="http://schemas.microsoft.com/office/drawing/2014/main" id="{6675A317-5270-45DD-B6CA-9C956403CD3B}"/>
                </a:ext>
              </a:extLst>
            </p:cNvPr>
            <p:cNvSpPr/>
            <p:nvPr/>
          </p:nvSpPr>
          <p:spPr>
            <a:xfrm>
              <a:off x="4765319" y="2237066"/>
              <a:ext cx="1262041" cy="334487"/>
            </a:xfrm>
            <a:prstGeom prst="rect">
              <a:avLst/>
            </a:prstGeom>
            <a:solidFill>
              <a:schemeClr val="bg1">
                <a:lumMod val="6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400" b="1"/>
                <a:t>Scheme Regulation</a:t>
              </a:r>
            </a:p>
          </p:txBody>
        </p:sp>
        <p:sp>
          <p:nvSpPr>
            <p:cNvPr id="163" name="Rectangle 162">
              <a:extLst>
                <a:ext uri="{FF2B5EF4-FFF2-40B4-BE49-F238E27FC236}">
                  <a16:creationId xmlns:a16="http://schemas.microsoft.com/office/drawing/2014/main" id="{E41BA02F-5142-4FC6-962C-A5BABA7F9611}"/>
                </a:ext>
              </a:extLst>
            </p:cNvPr>
            <p:cNvSpPr/>
            <p:nvPr/>
          </p:nvSpPr>
          <p:spPr>
            <a:xfrm>
              <a:off x="6231444" y="2239271"/>
              <a:ext cx="1217031" cy="334487"/>
            </a:xfrm>
            <a:prstGeom prst="rect">
              <a:avLst/>
            </a:pr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400" b="1"/>
                <a:t>Bringing Best Self</a:t>
              </a:r>
            </a:p>
          </p:txBody>
        </p:sp>
        <p:sp>
          <p:nvSpPr>
            <p:cNvPr id="164" name="Rectangle 163">
              <a:extLst>
                <a:ext uri="{FF2B5EF4-FFF2-40B4-BE49-F238E27FC236}">
                  <a16:creationId xmlns:a16="http://schemas.microsoft.com/office/drawing/2014/main" id="{4FC11CB5-06CC-45CA-B4DC-D1BAE7CC4E41}"/>
                </a:ext>
              </a:extLst>
            </p:cNvPr>
            <p:cNvSpPr/>
            <p:nvPr/>
          </p:nvSpPr>
          <p:spPr>
            <a:xfrm>
              <a:off x="7652559" y="2241360"/>
              <a:ext cx="1293760" cy="330193"/>
            </a:xfrm>
            <a:prstGeom prst="rect">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400" b="1"/>
                <a:t>Business Enablers</a:t>
              </a:r>
            </a:p>
          </p:txBody>
        </p:sp>
      </p:grpSp>
      <p:sp>
        <p:nvSpPr>
          <p:cNvPr id="200" name="Oval 199">
            <a:extLst>
              <a:ext uri="{FF2B5EF4-FFF2-40B4-BE49-F238E27FC236}">
                <a16:creationId xmlns:a16="http://schemas.microsoft.com/office/drawing/2014/main" id="{837C332F-4095-4E18-B9C6-A0D90BE69368}"/>
              </a:ext>
            </a:extLst>
          </p:cNvPr>
          <p:cNvSpPr/>
          <p:nvPr/>
        </p:nvSpPr>
        <p:spPr bwMode="auto">
          <a:xfrm>
            <a:off x="8366055" y="283370"/>
            <a:ext cx="375499" cy="377915"/>
          </a:xfrm>
          <a:prstGeom prst="ellipse">
            <a:avLst/>
          </a:prstGeom>
          <a:solidFill>
            <a:srgbClr val="FFFFFF"/>
          </a:solidFill>
          <a:ln w="12700" cap="flat" cmpd="sng" algn="ctr">
            <a:solidFill>
              <a:sysClr val="window" lastClr="FFFFFF"/>
            </a:solidFill>
            <a:prstDash val="solid"/>
            <a:miter lim="800000"/>
          </a:ln>
          <a:effectLst/>
        </p:spPr>
        <p:txBody>
          <a:bodyPr anchor="ctr"/>
          <a:lstStyle/>
          <a:p>
            <a:pPr algn="ctr" defTabSz="685800">
              <a:defRPr/>
            </a:pPr>
            <a:endParaRPr lang="en-US" sz="400" kern="0">
              <a:solidFill>
                <a:prstClr val="white"/>
              </a:solidFill>
              <a:latin typeface="Arial" panose="020B0604020202020204"/>
              <a:ea typeface="Arial Unicode MS" panose="020B0604020202020204" pitchFamily="34" charset="-128"/>
              <a:cs typeface="Arial" panose="020B0604020202020204" pitchFamily="34" charset="0"/>
            </a:endParaRPr>
          </a:p>
        </p:txBody>
      </p:sp>
      <p:pic>
        <p:nvPicPr>
          <p:cNvPr id="203" name="Graphic 202">
            <a:extLst>
              <a:ext uri="{FF2B5EF4-FFF2-40B4-BE49-F238E27FC236}">
                <a16:creationId xmlns:a16="http://schemas.microsoft.com/office/drawing/2014/main" id="{0602C5A4-F8C0-41A8-B578-74465695F3C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81698" y="255113"/>
            <a:ext cx="377831" cy="377831"/>
          </a:xfrm>
          <a:prstGeom prst="rect">
            <a:avLst/>
          </a:prstGeom>
        </p:spPr>
      </p:pic>
      <p:pic>
        <p:nvPicPr>
          <p:cNvPr id="58" name="Graphic 1">
            <a:extLst>
              <a:ext uri="{FF2B5EF4-FFF2-40B4-BE49-F238E27FC236}">
                <a16:creationId xmlns:a16="http://schemas.microsoft.com/office/drawing/2014/main" id="{F6B1F4B3-5A6F-4CDA-8227-D704A1CFDFB5}"/>
              </a:ext>
            </a:extLst>
          </p:cNvPr>
          <p:cNvPicPr/>
          <p:nvPr/>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r="2047" b="21592"/>
          <a:stretch/>
        </p:blipFill>
        <p:spPr bwMode="auto">
          <a:xfrm>
            <a:off x="5746198" y="341251"/>
            <a:ext cx="277835" cy="249101"/>
          </a:xfrm>
          <a:prstGeom prst="rect">
            <a:avLst/>
          </a:prstGeom>
          <a:ln>
            <a:noFill/>
          </a:ln>
          <a:extLst>
            <a:ext uri="{53640926-AAD7-44D8-BBD7-CCE9431645EC}">
              <a14:shadowObscured xmlns:a14="http://schemas.microsoft.com/office/drawing/2010/main"/>
            </a:ext>
          </a:extLst>
        </p:spPr>
      </p:pic>
      <p:pic>
        <p:nvPicPr>
          <p:cNvPr id="62" name="Graphic 8">
            <a:extLst>
              <a:ext uri="{FF2B5EF4-FFF2-40B4-BE49-F238E27FC236}">
                <a16:creationId xmlns:a16="http://schemas.microsoft.com/office/drawing/2014/main" id="{63E0453E-F684-4A26-9685-A22D6D2EEF1E}"/>
              </a:ext>
            </a:extLst>
          </p:cNvPr>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03246" y="356067"/>
            <a:ext cx="328936" cy="260699"/>
          </a:xfrm>
          <a:prstGeom prst="rect">
            <a:avLst/>
          </a:prstGeom>
        </p:spPr>
      </p:pic>
      <p:pic>
        <p:nvPicPr>
          <p:cNvPr id="56" name="Graphic 55" descr="Clipboard Checked with solid fill">
            <a:extLst>
              <a:ext uri="{FF2B5EF4-FFF2-40B4-BE49-F238E27FC236}">
                <a16:creationId xmlns:a16="http://schemas.microsoft.com/office/drawing/2014/main" id="{D5000989-1735-47E9-817A-D8FC2E0E17D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18531" y="340308"/>
            <a:ext cx="272622" cy="263746"/>
          </a:xfrm>
          <a:prstGeom prst="rect">
            <a:avLst/>
          </a:prstGeom>
        </p:spPr>
      </p:pic>
      <p:grpSp>
        <p:nvGrpSpPr>
          <p:cNvPr id="63" name="Group 62">
            <a:extLst>
              <a:ext uri="{FF2B5EF4-FFF2-40B4-BE49-F238E27FC236}">
                <a16:creationId xmlns:a16="http://schemas.microsoft.com/office/drawing/2014/main" id="{D5B0AD65-52EE-4C85-8C54-C7A576CE2F18}"/>
              </a:ext>
            </a:extLst>
          </p:cNvPr>
          <p:cNvGrpSpPr/>
          <p:nvPr/>
        </p:nvGrpSpPr>
        <p:grpSpPr>
          <a:xfrm>
            <a:off x="7755653" y="323948"/>
            <a:ext cx="325326" cy="301490"/>
            <a:chOff x="7654801" y="1868835"/>
            <a:chExt cx="1357734" cy="1041090"/>
          </a:xfrm>
        </p:grpSpPr>
        <p:pic>
          <p:nvPicPr>
            <p:cNvPr id="64" name="Graphic 63">
              <a:extLst>
                <a:ext uri="{FF2B5EF4-FFF2-40B4-BE49-F238E27FC236}">
                  <a16:creationId xmlns:a16="http://schemas.microsoft.com/office/drawing/2014/main" id="{296CC293-BFA2-4CC7-93AF-C8C8F5641E58}"/>
                </a:ext>
              </a:extLst>
            </p:cNvPr>
            <p:cNvPicPr>
              <a:picLocks noChangeAspect="1"/>
            </p:cNvPicPr>
            <p:nvPr/>
          </p:nvPicPr>
          <p:blipFill rotWithShape="1">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t="52824"/>
            <a:stretch/>
          </p:blipFill>
          <p:spPr>
            <a:xfrm>
              <a:off x="7654801" y="2222524"/>
              <a:ext cx="1357734" cy="687401"/>
            </a:xfrm>
            <a:prstGeom prst="rect">
              <a:avLst/>
            </a:prstGeom>
          </p:spPr>
        </p:pic>
        <p:sp>
          <p:nvSpPr>
            <p:cNvPr id="65" name="Isosceles Triangle 64">
              <a:extLst>
                <a:ext uri="{FF2B5EF4-FFF2-40B4-BE49-F238E27FC236}">
                  <a16:creationId xmlns:a16="http://schemas.microsoft.com/office/drawing/2014/main" id="{28A7B15D-A81C-450C-940B-16FC9F1A16A3}"/>
                </a:ext>
              </a:extLst>
            </p:cNvPr>
            <p:cNvSpPr/>
            <p:nvPr/>
          </p:nvSpPr>
          <p:spPr>
            <a:xfrm rot="19604573">
              <a:off x="8149612" y="2061707"/>
              <a:ext cx="123475" cy="12726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Isosceles Triangle 65">
              <a:extLst>
                <a:ext uri="{FF2B5EF4-FFF2-40B4-BE49-F238E27FC236}">
                  <a16:creationId xmlns:a16="http://schemas.microsoft.com/office/drawing/2014/main" id="{4C0ADB9B-9308-4DAC-B75B-EAD3549FBF58}"/>
                </a:ext>
              </a:extLst>
            </p:cNvPr>
            <p:cNvSpPr/>
            <p:nvPr/>
          </p:nvSpPr>
          <p:spPr>
            <a:xfrm>
              <a:off x="8284279" y="2033540"/>
              <a:ext cx="123475" cy="12726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Isosceles Triangle 66">
              <a:extLst>
                <a:ext uri="{FF2B5EF4-FFF2-40B4-BE49-F238E27FC236}">
                  <a16:creationId xmlns:a16="http://schemas.microsoft.com/office/drawing/2014/main" id="{232CB052-FEDE-473B-97CD-5D1A552B6F92}"/>
                </a:ext>
              </a:extLst>
            </p:cNvPr>
            <p:cNvSpPr/>
            <p:nvPr/>
          </p:nvSpPr>
          <p:spPr>
            <a:xfrm rot="1882843">
              <a:off x="8426275" y="2058001"/>
              <a:ext cx="123475" cy="127267"/>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a:extLst>
                <a:ext uri="{FF2B5EF4-FFF2-40B4-BE49-F238E27FC236}">
                  <a16:creationId xmlns:a16="http://schemas.microsoft.com/office/drawing/2014/main" id="{5DF5C543-0274-493D-BDAE-A18DB705AAA8}"/>
                </a:ext>
              </a:extLst>
            </p:cNvPr>
            <p:cNvSpPr/>
            <p:nvPr/>
          </p:nvSpPr>
          <p:spPr>
            <a:xfrm>
              <a:off x="8199001" y="2172095"/>
              <a:ext cx="311070" cy="3962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9" name="Straight Connector 68">
              <a:extLst>
                <a:ext uri="{FF2B5EF4-FFF2-40B4-BE49-F238E27FC236}">
                  <a16:creationId xmlns:a16="http://schemas.microsoft.com/office/drawing/2014/main" id="{94E3FFE3-7E85-4A52-B246-7F3D77A483EE}"/>
                </a:ext>
              </a:extLst>
            </p:cNvPr>
            <p:cNvCxnSpPr>
              <a:cxnSpLocks/>
            </p:cNvCxnSpPr>
            <p:nvPr/>
          </p:nvCxnSpPr>
          <p:spPr>
            <a:xfrm flipH="1" flipV="1">
              <a:off x="7964398" y="1946668"/>
              <a:ext cx="118129"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5C1AE54-DFDA-4706-BE42-CEB0859CDC15}"/>
                </a:ext>
              </a:extLst>
            </p:cNvPr>
            <p:cNvCxnSpPr>
              <a:cxnSpLocks/>
            </p:cNvCxnSpPr>
            <p:nvPr/>
          </p:nvCxnSpPr>
          <p:spPr>
            <a:xfrm flipH="1" flipV="1">
              <a:off x="8197798" y="1868835"/>
              <a:ext cx="39377"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D6C331B-5878-40E2-B917-4DD2769F4D30}"/>
                </a:ext>
              </a:extLst>
            </p:cNvPr>
            <p:cNvCxnSpPr>
              <a:cxnSpLocks/>
            </p:cNvCxnSpPr>
            <p:nvPr/>
          </p:nvCxnSpPr>
          <p:spPr>
            <a:xfrm flipV="1">
              <a:off x="8452008" y="1868835"/>
              <a:ext cx="45716"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BF730C0-890A-4252-A249-FC808439C396}"/>
                </a:ext>
              </a:extLst>
            </p:cNvPr>
            <p:cNvCxnSpPr>
              <a:cxnSpLocks/>
            </p:cNvCxnSpPr>
            <p:nvPr/>
          </p:nvCxnSpPr>
          <p:spPr>
            <a:xfrm flipV="1">
              <a:off x="8569310" y="1946668"/>
              <a:ext cx="143629" cy="122258"/>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73" name="Graphic 72" descr="Handshake">
            <a:extLst>
              <a:ext uri="{FF2B5EF4-FFF2-40B4-BE49-F238E27FC236}">
                <a16:creationId xmlns:a16="http://schemas.microsoft.com/office/drawing/2014/main" id="{15D4FA48-83DA-45E7-96F9-FA3A39671D3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015561" y="303724"/>
            <a:ext cx="390631" cy="377913"/>
          </a:xfrm>
          <a:prstGeom prst="rect">
            <a:avLst/>
          </a:prstGeom>
        </p:spPr>
      </p:pic>
    </p:spTree>
    <p:custDataLst>
      <p:tags r:id="rId1"/>
    </p:custDataLst>
    <p:extLst>
      <p:ext uri="{BB962C8B-B14F-4D97-AF65-F5344CB8AC3E}">
        <p14:creationId xmlns:p14="http://schemas.microsoft.com/office/powerpoint/2010/main" val="256325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336" y="193051"/>
            <a:ext cx="7395569" cy="491439"/>
          </a:xfrm>
          <a:prstGeom prst="rect">
            <a:avLst/>
          </a:prstGeom>
        </p:spPr>
      </p:pic>
      <p:sp>
        <p:nvSpPr>
          <p:cNvPr id="17" name="TextBox 16">
            <a:extLst>
              <a:ext uri="{FF2B5EF4-FFF2-40B4-BE49-F238E27FC236}">
                <a16:creationId xmlns:a16="http://schemas.microsoft.com/office/drawing/2014/main" id="{C606297D-33EC-4A31-BCFF-0C2DD07E58FA}"/>
              </a:ext>
            </a:extLst>
          </p:cNvPr>
          <p:cNvSpPr txBox="1"/>
          <p:nvPr/>
        </p:nvSpPr>
        <p:spPr>
          <a:xfrm>
            <a:off x="3059833" y="207937"/>
            <a:ext cx="5616623" cy="461665"/>
          </a:xfrm>
          <a:prstGeom prst="rect">
            <a:avLst/>
          </a:prstGeom>
          <a:solidFill>
            <a:srgbClr val="007B83"/>
          </a:solidFill>
        </p:spPr>
        <p:txBody>
          <a:bodyPr wrap="square" rtlCol="0">
            <a:spAutoFit/>
          </a:bodyPr>
          <a:lstStyle/>
          <a:p>
            <a:r>
              <a:rPr lang="en-US" sz="2400" b="0" i="0">
                <a:solidFill>
                  <a:schemeClr val="bg1"/>
                </a:solidFill>
                <a:latin typeface="+mj-lt"/>
              </a:rPr>
              <a:t>Positive Connections</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896402"/>
            <a:ext cx="8352929" cy="276999"/>
          </a:xfrm>
          <a:prstGeom prst="rect">
            <a:avLst/>
          </a:prstGeom>
          <a:noFill/>
        </p:spPr>
        <p:txBody>
          <a:bodyPr wrap="square" rtlCol="0">
            <a:spAutoFit/>
          </a:bodyPr>
          <a:lstStyle/>
          <a:p>
            <a:r>
              <a:rPr lang="en-AU" sz="1200" b="1">
                <a:solidFill>
                  <a:srgbClr val="4D9696"/>
                </a:solidFill>
              </a:rPr>
              <a:t>We collaborate and communicate openly to create positive experiences.</a:t>
            </a:r>
          </a:p>
        </p:txBody>
      </p:sp>
      <p:pic>
        <p:nvPicPr>
          <p:cNvPr id="20" name="Graphic 19">
            <a:extLst>
              <a:ext uri="{FF2B5EF4-FFF2-40B4-BE49-F238E27FC236}">
                <a16:creationId xmlns:a16="http://schemas.microsoft.com/office/drawing/2014/main" id="{7295E278-4EC1-4A1E-8F35-F89CA06D3B7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82144" y="200419"/>
            <a:ext cx="461666" cy="461666"/>
          </a:xfrm>
          <a:prstGeom prst="rect">
            <a:avLst/>
          </a:prstGeom>
        </p:spPr>
      </p:pic>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 name="Table 5">
            <a:extLst>
              <a:ext uri="{FF2B5EF4-FFF2-40B4-BE49-F238E27FC236}">
                <a16:creationId xmlns:a16="http://schemas.microsoft.com/office/drawing/2014/main" id="{152C2CFE-A6A0-4C69-9D52-2152D0044544}"/>
              </a:ext>
            </a:extLst>
          </p:cNvPr>
          <p:cNvGraphicFramePr>
            <a:graphicFrameLocks noGrp="1"/>
          </p:cNvGraphicFramePr>
          <p:nvPr>
            <p:extLst>
              <p:ext uri="{D42A27DB-BD31-4B8C-83A1-F6EECF244321}">
                <p14:modId xmlns:p14="http://schemas.microsoft.com/office/powerpoint/2010/main" val="1216515620"/>
              </p:ext>
            </p:extLst>
          </p:nvPr>
        </p:nvGraphicFramePr>
        <p:xfrm>
          <a:off x="404858" y="1448236"/>
          <a:ext cx="8352930" cy="2490193"/>
        </p:xfrm>
        <a:graphic>
          <a:graphicData uri="http://schemas.openxmlformats.org/drawingml/2006/table">
            <a:tbl>
              <a:tblPr firstRow="1" bandRow="1">
                <a:tableStyleId>{BC89EF96-8CEA-46FF-86C4-4CE0E7609802}</a:tableStyleId>
              </a:tblPr>
              <a:tblGrid>
                <a:gridCol w="1434353">
                  <a:extLst>
                    <a:ext uri="{9D8B030D-6E8A-4147-A177-3AD203B41FA5}">
                      <a16:colId xmlns:a16="http://schemas.microsoft.com/office/drawing/2014/main" val="2590302361"/>
                    </a:ext>
                  </a:extLst>
                </a:gridCol>
                <a:gridCol w="1349957">
                  <a:extLst>
                    <a:ext uri="{9D8B030D-6E8A-4147-A177-3AD203B41FA5}">
                      <a16:colId xmlns:a16="http://schemas.microsoft.com/office/drawing/2014/main" val="2103966572"/>
                    </a:ext>
                  </a:extLst>
                </a:gridCol>
                <a:gridCol w="1392155">
                  <a:extLst>
                    <a:ext uri="{9D8B030D-6E8A-4147-A177-3AD203B41FA5}">
                      <a16:colId xmlns:a16="http://schemas.microsoft.com/office/drawing/2014/main" val="2708070009"/>
                    </a:ext>
                  </a:extLst>
                </a:gridCol>
                <a:gridCol w="1392155">
                  <a:extLst>
                    <a:ext uri="{9D8B030D-6E8A-4147-A177-3AD203B41FA5}">
                      <a16:colId xmlns:a16="http://schemas.microsoft.com/office/drawing/2014/main" val="3485039511"/>
                    </a:ext>
                  </a:extLst>
                </a:gridCol>
                <a:gridCol w="1392155">
                  <a:extLst>
                    <a:ext uri="{9D8B030D-6E8A-4147-A177-3AD203B41FA5}">
                      <a16:colId xmlns:a16="http://schemas.microsoft.com/office/drawing/2014/main" val="3321253380"/>
                    </a:ext>
                  </a:extLst>
                </a:gridCol>
                <a:gridCol w="1392155">
                  <a:extLst>
                    <a:ext uri="{9D8B030D-6E8A-4147-A177-3AD203B41FA5}">
                      <a16:colId xmlns:a16="http://schemas.microsoft.com/office/drawing/2014/main" val="2682925825"/>
                    </a:ext>
                  </a:extLst>
                </a:gridCol>
              </a:tblGrid>
              <a:tr h="497045">
                <a:tc>
                  <a:txBody>
                    <a:bodyPr/>
                    <a:lstStyle/>
                    <a:p>
                      <a:pPr algn="l"/>
                      <a:endParaRPr lang="en-AU" sz="900"/>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r>
                        <a:rPr lang="en-AU" sz="1050">
                          <a:solidFill>
                            <a:schemeClr val="bg1"/>
                          </a:solidFill>
                        </a:rPr>
                        <a:t>Effective Communication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B83"/>
                    </a:solidFill>
                  </a:tcPr>
                </a:tc>
                <a:tc>
                  <a:txBody>
                    <a:bodyPr/>
                    <a:lstStyle/>
                    <a:p>
                      <a:pPr algn="ctr"/>
                      <a:r>
                        <a:rPr lang="en-AU" sz="1050">
                          <a:solidFill>
                            <a:schemeClr val="bg1"/>
                          </a:solidFill>
                        </a:rPr>
                        <a:t>Empowering People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B83"/>
                    </a:solidFill>
                  </a:tcPr>
                </a:tc>
                <a:tc>
                  <a:txBody>
                    <a:bodyPr/>
                    <a:lstStyle/>
                    <a:p>
                      <a:pPr algn="ctr"/>
                      <a:r>
                        <a:rPr lang="en-AU" sz="1050">
                          <a:solidFill>
                            <a:schemeClr val="bg1"/>
                          </a:solidFill>
                        </a:rPr>
                        <a:t>Engagement and Collaboration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B83"/>
                    </a:solidFill>
                  </a:tcPr>
                </a:tc>
                <a:tc>
                  <a:txBody>
                    <a:bodyPr/>
                    <a:lstStyle/>
                    <a:p>
                      <a:pPr algn="ctr"/>
                      <a:r>
                        <a:rPr lang="en-AU" sz="1050">
                          <a:solidFill>
                            <a:schemeClr val="bg1"/>
                          </a:solidFill>
                        </a:rPr>
                        <a:t>Conflict Resolution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B83"/>
                    </a:solidFill>
                  </a:tcPr>
                </a:tc>
                <a:tc>
                  <a:txBody>
                    <a:bodyPr/>
                    <a:lstStyle/>
                    <a:p>
                      <a:pPr algn="ctr"/>
                      <a:r>
                        <a:rPr lang="en-AU" sz="1050">
                          <a:solidFill>
                            <a:schemeClr val="bg1"/>
                          </a:solidFill>
                        </a:rPr>
                        <a:t>Ethical Conduct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B83"/>
                    </a:solidFill>
                  </a:tcPr>
                </a:tc>
                <a:extLst>
                  <a:ext uri="{0D108BD9-81ED-4DB2-BD59-A6C34878D82A}">
                    <a16:rowId xmlns:a16="http://schemas.microsoft.com/office/drawing/2014/main" val="3959601932"/>
                  </a:ext>
                </a:extLst>
              </a:tr>
              <a:tr h="497045">
                <a:tc>
                  <a:txBody>
                    <a:bodyPr/>
                    <a:lstStyle/>
                    <a:p>
                      <a:pPr algn="l"/>
                      <a:r>
                        <a:rPr lang="en-AU" sz="1050" b="1">
                          <a:solidFill>
                            <a:schemeClr val="bg1"/>
                          </a:solidFill>
                        </a:rPr>
                        <a:t>Case Manager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B83">
                        <a:alpha val="69804"/>
                      </a:srgbClr>
                    </a:solidFill>
                  </a:tcPr>
                </a:tc>
                <a:tc>
                  <a:txBody>
                    <a:bodyPr/>
                    <a:lstStyle/>
                    <a:p>
                      <a:pPr algn="ctr"/>
                      <a:r>
                        <a:rPr lang="en-AU" sz="1000" b="0"/>
                        <a:t>Foundational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b="0"/>
                        <a:t>Foundational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b="0"/>
                        <a:t>Foundational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b="0"/>
                        <a:t>Foundational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b="0"/>
                        <a:t>Foundational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extLst>
                  <a:ext uri="{0D108BD9-81ED-4DB2-BD59-A6C34878D82A}">
                    <a16:rowId xmlns:a16="http://schemas.microsoft.com/office/drawing/2014/main" val="628686922"/>
                  </a:ext>
                </a:extLst>
              </a:tr>
              <a:tr h="497045">
                <a:tc>
                  <a:txBody>
                    <a:bodyPr/>
                    <a:lstStyle/>
                    <a:p>
                      <a:pPr algn="l"/>
                      <a:r>
                        <a:rPr lang="en-AU" sz="1050" b="1">
                          <a:solidFill>
                            <a:schemeClr val="bg1"/>
                          </a:solidFill>
                        </a:rPr>
                        <a:t>Team Leader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B83">
                        <a:alpha val="69804"/>
                      </a:srgbClr>
                    </a:solidFill>
                  </a:tcPr>
                </a:tc>
                <a:tc>
                  <a:txBody>
                    <a:bodyPr/>
                    <a:lstStyle/>
                    <a:p>
                      <a:pPr algn="ctr"/>
                      <a:r>
                        <a:rPr lang="en-AU" sz="1000" b="0"/>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b="0"/>
                        <a:t>Intermediate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tc>
                  <a:txBody>
                    <a:bodyPr/>
                    <a:lstStyle/>
                    <a:p>
                      <a:pPr algn="ctr"/>
                      <a:r>
                        <a:rPr lang="en-AU" sz="1000" b="0"/>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b="0"/>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b="0"/>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extLst>
                  <a:ext uri="{0D108BD9-81ED-4DB2-BD59-A6C34878D82A}">
                    <a16:rowId xmlns:a16="http://schemas.microsoft.com/office/drawing/2014/main" val="2600422566"/>
                  </a:ext>
                </a:extLst>
              </a:tr>
              <a:tr h="502013">
                <a:tc>
                  <a:txBody>
                    <a:bodyPr/>
                    <a:lstStyle/>
                    <a:p>
                      <a:pPr algn="l"/>
                      <a:r>
                        <a:rPr lang="en-AU" sz="1050" b="1">
                          <a:solidFill>
                            <a:schemeClr val="bg1"/>
                          </a:solidFill>
                        </a:rPr>
                        <a:t>Technical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B83">
                        <a:alpha val="69804"/>
                      </a:srgbClr>
                    </a:solidFill>
                  </a:tcPr>
                </a:tc>
                <a:tc>
                  <a:txBody>
                    <a:bodyPr/>
                    <a:lstStyle/>
                    <a:p>
                      <a:pPr algn="ctr"/>
                      <a:r>
                        <a:rPr lang="en-AU" sz="1000" b="0"/>
                        <a:t>Intermediate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tc>
                  <a:txBody>
                    <a:bodyPr/>
                    <a:lstStyle/>
                    <a:p>
                      <a:pPr algn="ctr"/>
                      <a:r>
                        <a:rPr lang="en-AU" sz="1000" b="0"/>
                        <a:t>Foundational</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E1F2"/>
                    </a:solidFill>
                  </a:tcPr>
                </a:tc>
                <a:tc>
                  <a:txBody>
                    <a:bodyPr/>
                    <a:lstStyle/>
                    <a:p>
                      <a:pPr algn="ctr"/>
                      <a:r>
                        <a:rPr lang="en-AU" sz="1000" b="0"/>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b="0"/>
                        <a:t>Intermediate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tc>
                  <a:txBody>
                    <a:bodyPr/>
                    <a:lstStyle/>
                    <a:p>
                      <a:pPr algn="ctr"/>
                      <a:r>
                        <a:rPr lang="en-AU" sz="1000" b="0"/>
                        <a:t>Intermediate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extLst>
                  <a:ext uri="{0D108BD9-81ED-4DB2-BD59-A6C34878D82A}">
                    <a16:rowId xmlns:a16="http://schemas.microsoft.com/office/drawing/2014/main" val="3622903185"/>
                  </a:ext>
                </a:extLst>
              </a:tr>
              <a:tr h="497045">
                <a:tc>
                  <a:txBody>
                    <a:bodyPr/>
                    <a:lstStyle/>
                    <a:p>
                      <a:pPr algn="l"/>
                      <a:r>
                        <a:rPr lang="en-AU" sz="1050" b="1">
                          <a:solidFill>
                            <a:schemeClr val="bg1"/>
                          </a:solidFill>
                        </a:rPr>
                        <a:t>Injury Management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B83">
                        <a:alpha val="69804"/>
                      </a:srgbClr>
                    </a:solidFill>
                  </a:tcPr>
                </a:tc>
                <a:tc>
                  <a:txBody>
                    <a:bodyPr/>
                    <a:lstStyle/>
                    <a:p>
                      <a:pPr algn="ctr"/>
                      <a:r>
                        <a:rPr lang="en-AU" sz="1000" b="0"/>
                        <a:t>Intermediate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tc>
                  <a:txBody>
                    <a:bodyPr/>
                    <a:lstStyle/>
                    <a:p>
                      <a:pPr algn="ctr"/>
                      <a:r>
                        <a:rPr lang="en-AU" sz="1000" b="0"/>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b="0"/>
                        <a:t>Advanced</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2CC"/>
                    </a:solidFill>
                  </a:tcPr>
                </a:tc>
                <a:tc>
                  <a:txBody>
                    <a:bodyPr/>
                    <a:lstStyle/>
                    <a:p>
                      <a:pPr algn="ctr"/>
                      <a:r>
                        <a:rPr lang="en-AU" sz="1000" b="0"/>
                        <a:t>Intermediate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tc>
                  <a:txBody>
                    <a:bodyPr/>
                    <a:lstStyle/>
                    <a:p>
                      <a:pPr algn="ctr"/>
                      <a:r>
                        <a:rPr lang="en-AU" sz="1000" b="0"/>
                        <a:t>Intermediate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CE4D6"/>
                    </a:solidFill>
                  </a:tcPr>
                </a:tc>
                <a:extLst>
                  <a:ext uri="{0D108BD9-81ED-4DB2-BD59-A6C34878D82A}">
                    <a16:rowId xmlns:a16="http://schemas.microsoft.com/office/drawing/2014/main" val="2703460178"/>
                  </a:ext>
                </a:extLst>
              </a:tr>
            </a:tbl>
          </a:graphicData>
        </a:graphic>
      </p:graphicFrame>
      <p:sp>
        <p:nvSpPr>
          <p:cNvPr id="5" name="Rectangle 4">
            <a:extLst>
              <a:ext uri="{FF2B5EF4-FFF2-40B4-BE49-F238E27FC236}">
                <a16:creationId xmlns:a16="http://schemas.microsoft.com/office/drawing/2014/main" id="{877A5BF9-950C-498C-8931-41979CD83A78}"/>
              </a:ext>
            </a:extLst>
          </p:cNvPr>
          <p:cNvSpPr/>
          <p:nvPr/>
        </p:nvSpPr>
        <p:spPr>
          <a:xfrm>
            <a:off x="3142669" y="4764825"/>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a:cs typeface="Verdana"/>
              </a:rPr>
              <a:t>Professional</a:t>
            </a:r>
            <a:r>
              <a:rPr lang="en-AU" sz="640" kern="0" spc="-36">
                <a:solidFill>
                  <a:schemeClr val="bg1"/>
                </a:solidFill>
                <a:latin typeface="Verdana"/>
                <a:cs typeface="Verdana"/>
              </a:rPr>
              <a:t> </a:t>
            </a:r>
            <a:r>
              <a:rPr lang="en-AU" sz="640" kern="0" spc="-9">
                <a:solidFill>
                  <a:schemeClr val="bg1"/>
                </a:solidFill>
                <a:latin typeface="Verdana"/>
                <a:cs typeface="Verdana"/>
              </a:rPr>
              <a:t>Standards</a:t>
            </a:r>
            <a:r>
              <a:rPr lang="en-AU" sz="640" kern="0" spc="-32">
                <a:solidFill>
                  <a:schemeClr val="bg1"/>
                </a:solidFill>
                <a:latin typeface="Verdana"/>
                <a:cs typeface="Verdana"/>
              </a:rPr>
              <a:t> </a:t>
            </a:r>
            <a:r>
              <a:rPr lang="en-AU" sz="640" kern="0">
                <a:solidFill>
                  <a:schemeClr val="bg1"/>
                </a:solidFill>
                <a:latin typeface="Verdana"/>
                <a:cs typeface="Verdana"/>
              </a:rPr>
              <a:t>Framework</a:t>
            </a:r>
            <a:r>
              <a:rPr lang="en-AU" sz="640" kern="0" spc="159">
                <a:solidFill>
                  <a:schemeClr val="bg1"/>
                </a:solidFill>
                <a:latin typeface="Verdana"/>
                <a:cs typeface="Verdana"/>
              </a:rPr>
              <a:t> </a:t>
            </a:r>
            <a:r>
              <a:rPr lang="en-AU" sz="640" kern="0">
                <a:solidFill>
                  <a:schemeClr val="bg1"/>
                </a:solidFill>
                <a:latin typeface="Verdana"/>
                <a:cs typeface="Verdana"/>
              </a:rPr>
              <a:t>|</a:t>
            </a:r>
            <a:r>
              <a:rPr lang="en-AU" sz="640" kern="0" spc="163">
                <a:solidFill>
                  <a:schemeClr val="bg1"/>
                </a:solidFill>
                <a:latin typeface="Verdana"/>
                <a:cs typeface="Verdana"/>
              </a:rPr>
              <a:t> </a:t>
            </a:r>
            <a:r>
              <a:rPr lang="en-AU" sz="640" kern="0">
                <a:solidFill>
                  <a:schemeClr val="bg1"/>
                </a:solidFill>
                <a:latin typeface="Verdana"/>
                <a:cs typeface="Verdana"/>
              </a:rPr>
              <a:t>NSW</a:t>
            </a:r>
            <a:r>
              <a:rPr lang="en-AU" sz="640" kern="0" spc="-36">
                <a:solidFill>
                  <a:schemeClr val="bg1"/>
                </a:solidFill>
                <a:latin typeface="Verdana"/>
                <a:cs typeface="Verdana"/>
              </a:rPr>
              <a:t> </a:t>
            </a:r>
            <a:r>
              <a:rPr lang="en-AU" sz="640" kern="0" spc="-9">
                <a:solidFill>
                  <a:schemeClr val="bg1"/>
                </a:solidFill>
                <a:latin typeface="Verdana"/>
                <a:cs typeface="Verdana"/>
              </a:rPr>
              <a:t>Nominal</a:t>
            </a:r>
            <a:r>
              <a:rPr lang="en-AU" sz="640" kern="0" spc="-32">
                <a:solidFill>
                  <a:schemeClr val="bg1"/>
                </a:solidFill>
                <a:latin typeface="Verdana"/>
                <a:cs typeface="Verdana"/>
              </a:rPr>
              <a:t> </a:t>
            </a:r>
            <a:r>
              <a:rPr lang="en-AU" sz="640" kern="0" spc="-27">
                <a:solidFill>
                  <a:schemeClr val="bg1"/>
                </a:solidFill>
                <a:latin typeface="Verdana"/>
                <a:cs typeface="Verdana"/>
              </a:rPr>
              <a:t>Insurer</a:t>
            </a:r>
            <a:r>
              <a:rPr lang="en-AU" sz="640" kern="0" spc="-32">
                <a:solidFill>
                  <a:schemeClr val="bg1"/>
                </a:solidFill>
                <a:latin typeface="Verdana"/>
                <a:cs typeface="Verdana"/>
              </a:rPr>
              <a:t> </a:t>
            </a:r>
            <a:r>
              <a:rPr lang="en-AU" sz="640" kern="0" spc="-27">
                <a:solidFill>
                  <a:schemeClr val="bg1"/>
                </a:solidFill>
                <a:latin typeface="Verdana"/>
                <a:cs typeface="Verdana"/>
              </a:rPr>
              <a:t>&amp;</a:t>
            </a:r>
            <a:r>
              <a:rPr lang="en-AU" sz="640" kern="0" spc="-32">
                <a:solidFill>
                  <a:schemeClr val="bg1"/>
                </a:solidFill>
                <a:latin typeface="Verdana"/>
                <a:cs typeface="Verdana"/>
              </a:rPr>
              <a:t> </a:t>
            </a:r>
            <a:r>
              <a:rPr lang="en-AU" sz="640" kern="0" spc="-23">
                <a:solidFill>
                  <a:schemeClr val="bg1"/>
                </a:solidFill>
                <a:latin typeface="Verdana"/>
                <a:cs typeface="Verdana"/>
              </a:rPr>
              <a:t>Treasury</a:t>
            </a:r>
            <a:r>
              <a:rPr lang="en-AU" sz="640" kern="0" spc="-36">
                <a:solidFill>
                  <a:schemeClr val="bg1"/>
                </a:solidFill>
                <a:latin typeface="Verdana"/>
                <a:cs typeface="Verdana"/>
              </a:rPr>
              <a:t> </a:t>
            </a:r>
            <a:r>
              <a:rPr lang="en-AU" sz="640" kern="0">
                <a:solidFill>
                  <a:schemeClr val="bg1"/>
                </a:solidFill>
                <a:latin typeface="Verdana"/>
                <a:cs typeface="Verdana"/>
              </a:rPr>
              <a:t>Managed</a:t>
            </a:r>
            <a:r>
              <a:rPr lang="en-AU" sz="640" kern="0" spc="-32">
                <a:solidFill>
                  <a:schemeClr val="bg1"/>
                </a:solidFill>
                <a:latin typeface="Verdana"/>
                <a:cs typeface="Verdana"/>
              </a:rPr>
              <a:t> </a:t>
            </a:r>
            <a:r>
              <a:rPr lang="en-AU" sz="640" kern="0">
                <a:solidFill>
                  <a:schemeClr val="bg1"/>
                </a:solidFill>
                <a:latin typeface="Verdana"/>
                <a:cs typeface="Verdana"/>
              </a:rPr>
              <a:t>Fund</a:t>
            </a:r>
            <a:r>
              <a:rPr lang="en-AU" sz="640" kern="0" spc="159">
                <a:solidFill>
                  <a:schemeClr val="bg1"/>
                </a:solidFill>
                <a:latin typeface="Verdana"/>
                <a:cs typeface="Verdana"/>
              </a:rPr>
              <a:t> </a:t>
            </a:r>
            <a:r>
              <a:rPr lang="en-AU" sz="640" kern="0">
                <a:solidFill>
                  <a:schemeClr val="bg1"/>
                </a:solidFill>
                <a:latin typeface="Verdana"/>
                <a:cs typeface="Verdana"/>
              </a:rPr>
              <a:t>|</a:t>
            </a:r>
            <a:r>
              <a:rPr lang="en-AU" sz="640" kern="0" spc="163">
                <a:solidFill>
                  <a:schemeClr val="bg1"/>
                </a:solidFill>
                <a:latin typeface="Verdana"/>
                <a:cs typeface="Verdana"/>
              </a:rPr>
              <a:t> </a:t>
            </a:r>
            <a:r>
              <a:rPr lang="en-AU" sz="640" kern="0" spc="-9">
                <a:solidFill>
                  <a:schemeClr val="bg1"/>
                </a:solidFill>
                <a:latin typeface="Verdana"/>
                <a:cs typeface="Verdana"/>
              </a:rPr>
              <a:t>Workers</a:t>
            </a:r>
            <a:r>
              <a:rPr lang="en-AU" sz="640" kern="0" spc="-32">
                <a:solidFill>
                  <a:schemeClr val="bg1"/>
                </a:solidFill>
                <a:latin typeface="Verdana"/>
                <a:cs typeface="Verdana"/>
              </a:rPr>
              <a:t> </a:t>
            </a:r>
            <a:r>
              <a:rPr lang="en-AU" sz="640" kern="0" spc="-9">
                <a:solidFill>
                  <a:schemeClr val="bg1"/>
                </a:solidFill>
                <a:latin typeface="Verdana"/>
                <a:cs typeface="Verdana"/>
              </a:rPr>
              <a:t>Compensation</a:t>
            </a:r>
            <a:endParaRPr lang="en-AU" sz="640" kern="0">
              <a:solidFill>
                <a:schemeClr val="bg1"/>
              </a:solidFill>
              <a:latin typeface="Verdana"/>
              <a:cs typeface="Verdana"/>
            </a:endParaRPr>
          </a:p>
        </p:txBody>
      </p:sp>
      <p:sp>
        <p:nvSpPr>
          <p:cNvPr id="21" name="object 2">
            <a:extLst>
              <a:ext uri="{FF2B5EF4-FFF2-40B4-BE49-F238E27FC236}">
                <a16:creationId xmlns:a16="http://schemas.microsoft.com/office/drawing/2014/main" id="{A08779E1-6065-45DC-8EBD-A62D1446732A}"/>
              </a:ext>
            </a:extLst>
          </p:cNvPr>
          <p:cNvSpPr txBox="1"/>
          <p:nvPr/>
        </p:nvSpPr>
        <p:spPr>
          <a:xfrm>
            <a:off x="792716" y="4800187"/>
            <a:ext cx="1714788" cy="109348"/>
          </a:xfrm>
          <a:prstGeom prst="rect">
            <a:avLst/>
          </a:prstGeom>
        </p:spPr>
        <p:txBody>
          <a:bodyPr vert="horz" wrap="square" lIns="0" tIns="11516" rIns="0" bIns="0" rtlCol="0">
            <a:spAutoFit/>
          </a:bodyPr>
          <a:lstStyle/>
          <a:p>
            <a:pPr marL="34549" defTabSz="829178">
              <a:spcBef>
                <a:spcPts val="91"/>
              </a:spcBef>
            </a:pPr>
            <a:r>
              <a:rPr sz="640" kern="0" spc="-113">
                <a:solidFill>
                  <a:schemeClr val="bg1"/>
                </a:solidFill>
                <a:latin typeface="Verdana"/>
                <a:cs typeface="Verdana"/>
              </a:rPr>
              <a:t>©</a:t>
            </a:r>
            <a:r>
              <a:rPr sz="640" kern="0" spc="-23">
                <a:solidFill>
                  <a:schemeClr val="bg1"/>
                </a:solidFill>
                <a:latin typeface="Verdana"/>
                <a:cs typeface="Verdana"/>
              </a:rPr>
              <a:t> </a:t>
            </a:r>
            <a:r>
              <a:rPr sz="640" kern="0" err="1">
                <a:solidFill>
                  <a:schemeClr val="bg1"/>
                </a:solidFill>
                <a:latin typeface="Verdana"/>
                <a:cs typeface="Verdana"/>
              </a:rPr>
              <a:t>icare</a:t>
            </a:r>
            <a:r>
              <a:rPr sz="640" kern="0" baseline="34722" err="1">
                <a:solidFill>
                  <a:schemeClr val="bg1"/>
                </a:solidFill>
                <a:latin typeface="Verdana"/>
                <a:cs typeface="Verdana"/>
              </a:rPr>
              <a:t>TM</a:t>
            </a:r>
            <a:r>
              <a:rPr sz="640" kern="0" spc="109" baseline="34722">
                <a:solidFill>
                  <a:schemeClr val="bg1"/>
                </a:solidFill>
                <a:latin typeface="Verdana"/>
                <a:cs typeface="Verdana"/>
              </a:rPr>
              <a:t> </a:t>
            </a:r>
            <a:r>
              <a:rPr sz="640" kern="0" spc="-103">
                <a:solidFill>
                  <a:schemeClr val="bg1"/>
                </a:solidFill>
                <a:latin typeface="Verdana"/>
                <a:cs typeface="Verdana"/>
              </a:rPr>
              <a:t>|</a:t>
            </a:r>
            <a:r>
              <a:rPr sz="640" kern="0" spc="-23">
                <a:solidFill>
                  <a:schemeClr val="bg1"/>
                </a:solidFill>
                <a:latin typeface="Verdana"/>
                <a:cs typeface="Verdana"/>
              </a:rPr>
              <a:t> Insurance </a:t>
            </a:r>
            <a:r>
              <a:rPr sz="640" kern="0">
                <a:solidFill>
                  <a:schemeClr val="bg1"/>
                </a:solidFill>
                <a:latin typeface="Verdana"/>
                <a:cs typeface="Verdana"/>
              </a:rPr>
              <a:t>and</a:t>
            </a:r>
            <a:r>
              <a:rPr sz="640" kern="0" spc="-23">
                <a:solidFill>
                  <a:schemeClr val="bg1"/>
                </a:solidFill>
                <a:latin typeface="Verdana"/>
                <a:cs typeface="Verdana"/>
              </a:rPr>
              <a:t> </a:t>
            </a:r>
            <a:r>
              <a:rPr sz="640" kern="0" spc="-9">
                <a:solidFill>
                  <a:schemeClr val="bg1"/>
                </a:solidFill>
                <a:latin typeface="Verdana"/>
                <a:cs typeface="Verdana"/>
              </a:rPr>
              <a:t>Care</a:t>
            </a:r>
            <a:r>
              <a:rPr sz="640" kern="0" spc="-23">
                <a:solidFill>
                  <a:schemeClr val="bg1"/>
                </a:solidFill>
                <a:latin typeface="Verdana"/>
                <a:cs typeface="Verdana"/>
              </a:rPr>
              <a:t> </a:t>
            </a:r>
            <a:r>
              <a:rPr sz="640" kern="0">
                <a:solidFill>
                  <a:schemeClr val="bg1"/>
                </a:solidFill>
                <a:latin typeface="Verdana"/>
                <a:cs typeface="Verdana"/>
              </a:rPr>
              <a:t>NSW</a:t>
            </a:r>
            <a:r>
              <a:rPr sz="640" kern="0" spc="-23">
                <a:solidFill>
                  <a:schemeClr val="bg1"/>
                </a:solidFill>
                <a:latin typeface="Verdana"/>
                <a:cs typeface="Verdana"/>
              </a:rPr>
              <a:t> </a:t>
            </a:r>
            <a:r>
              <a:rPr sz="640" kern="0" spc="-18">
                <a:solidFill>
                  <a:schemeClr val="bg1"/>
                </a:solidFill>
                <a:latin typeface="Verdana"/>
                <a:cs typeface="Verdana"/>
              </a:rPr>
              <a:t>202</a:t>
            </a:r>
            <a:r>
              <a:rPr lang="en-AU" sz="640" kern="0" spc="-18">
                <a:solidFill>
                  <a:schemeClr val="bg1"/>
                </a:solidFill>
                <a:latin typeface="Verdana"/>
                <a:cs typeface="Verdana"/>
              </a:rPr>
              <a:t>3</a:t>
            </a:r>
            <a:endParaRPr sz="640" kern="0">
              <a:solidFill>
                <a:schemeClr val="bg1"/>
              </a:solidFill>
              <a:latin typeface="Verdana"/>
              <a:cs typeface="Verdana"/>
            </a:endParaRPr>
          </a:p>
        </p:txBody>
      </p:sp>
      <p:sp>
        <p:nvSpPr>
          <p:cNvPr id="15" name="TextBox 14">
            <a:extLst>
              <a:ext uri="{FF2B5EF4-FFF2-40B4-BE49-F238E27FC236}">
                <a16:creationId xmlns:a16="http://schemas.microsoft.com/office/drawing/2014/main" id="{B0FDFC2B-CB16-4A1A-8A49-B052DC1EF08D}"/>
              </a:ext>
            </a:extLst>
          </p:cNvPr>
          <p:cNvSpPr txBox="1"/>
          <p:nvPr/>
        </p:nvSpPr>
        <p:spPr>
          <a:xfrm>
            <a:off x="720000" y="4238889"/>
            <a:ext cx="7270597" cy="200055"/>
          </a:xfrm>
          <a:prstGeom prst="rect">
            <a:avLst/>
          </a:prstGeom>
          <a:noFill/>
        </p:spPr>
        <p:txBody>
          <a:bodyPr wrap="square" rtlCol="0">
            <a:spAutoFit/>
          </a:bodyPr>
          <a:lstStyle/>
          <a:p>
            <a:r>
              <a:rPr lang="en-AU" sz="700" b="1"/>
              <a:t>* Niche Case Manager roles excluded from demonstrating this core competency: </a:t>
            </a:r>
            <a:r>
              <a:rPr lang="en-AU" sz="700"/>
              <a:t>Fatalities, Industrial Deafness (ID), Low Risk, Tail Medical and Work Injury Damages (WID) </a:t>
            </a:r>
          </a:p>
        </p:txBody>
      </p:sp>
      <p:sp>
        <p:nvSpPr>
          <p:cNvPr id="27" name="Footer Placeholder 1">
            <a:extLst>
              <a:ext uri="{FF2B5EF4-FFF2-40B4-BE49-F238E27FC236}">
                <a16:creationId xmlns:a16="http://schemas.microsoft.com/office/drawing/2014/main" id="{E77DF4F0-7029-46D7-BF9A-E805D2E0024D}"/>
              </a:ext>
            </a:extLst>
          </p:cNvPr>
          <p:cNvSpPr txBox="1">
            <a:spLocks/>
          </p:cNvSpPr>
          <p:nvPr/>
        </p:nvSpPr>
        <p:spPr>
          <a:xfrm>
            <a:off x="983410" y="4794307"/>
            <a:ext cx="6480000" cy="1682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Go to Insert &gt; Header &amp; Footer to add the presentation title to</a:t>
            </a:r>
          </a:p>
        </p:txBody>
      </p:sp>
      <p:sp>
        <p:nvSpPr>
          <p:cNvPr id="28" name="Slide Number Placeholder 3">
            <a:extLst>
              <a:ext uri="{FF2B5EF4-FFF2-40B4-BE49-F238E27FC236}">
                <a16:creationId xmlns:a16="http://schemas.microsoft.com/office/drawing/2014/main" id="{058679C7-D45F-49A4-B99C-204DC77EB612}"/>
              </a:ext>
            </a:extLst>
          </p:cNvPr>
          <p:cNvSpPr txBox="1">
            <a:spLocks/>
          </p:cNvSpPr>
          <p:nvPr/>
        </p:nvSpPr>
        <p:spPr>
          <a:xfrm>
            <a:off x="8776743" y="4920296"/>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8</a:t>
            </a:fld>
            <a:endParaRPr lang="en-AU" sz="900">
              <a:solidFill>
                <a:schemeClr val="tx1"/>
              </a:solidFill>
            </a:endParaRPr>
          </a:p>
        </p:txBody>
      </p:sp>
      <p:sp>
        <p:nvSpPr>
          <p:cNvPr id="29" name="Rectangle 28">
            <a:extLst>
              <a:ext uri="{FF2B5EF4-FFF2-40B4-BE49-F238E27FC236}">
                <a16:creationId xmlns:a16="http://schemas.microsoft.com/office/drawing/2014/main" id="{37FA9442-9AA5-4C8C-AC23-F35B8DF808BA}"/>
              </a:ext>
            </a:extLst>
          </p:cNvPr>
          <p:cNvSpPr/>
          <p:nvPr/>
        </p:nvSpPr>
        <p:spPr>
          <a:xfrm>
            <a:off x="9323" y="4538579"/>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30" name="Picture 29">
            <a:extLst>
              <a:ext uri="{FF2B5EF4-FFF2-40B4-BE49-F238E27FC236}">
                <a16:creationId xmlns:a16="http://schemas.microsoft.com/office/drawing/2014/main" id="{DD1AC260-B6E0-4B76-8456-DF6D631AEB9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3291" y="4742751"/>
            <a:ext cx="720000" cy="286177"/>
          </a:xfrm>
          <a:prstGeom prst="rect">
            <a:avLst/>
          </a:prstGeom>
        </p:spPr>
      </p:pic>
      <p:sp>
        <p:nvSpPr>
          <p:cNvPr id="31" name="Rectangle 30">
            <a:extLst>
              <a:ext uri="{FF2B5EF4-FFF2-40B4-BE49-F238E27FC236}">
                <a16:creationId xmlns:a16="http://schemas.microsoft.com/office/drawing/2014/main" id="{1872777D-AEBC-4C00-89B4-06F0612B484A}"/>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32" name="object 2">
            <a:extLst>
              <a:ext uri="{FF2B5EF4-FFF2-40B4-BE49-F238E27FC236}">
                <a16:creationId xmlns:a16="http://schemas.microsoft.com/office/drawing/2014/main" id="{6732FCE6-1EE7-473A-ADF9-53CCB6A8B8B8}"/>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299441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8C7120-D670-46D9-A510-6FACDC7488E3}"/>
              </a:ext>
            </a:extLst>
          </p:cNvPr>
          <p:cNvSpPr>
            <a:spLocks noGrp="1"/>
          </p:cNvSpPr>
          <p:nvPr>
            <p:ph type="ftr" sz="quarter" idx="4294967295"/>
          </p:nvPr>
        </p:nvSpPr>
        <p:spPr>
          <a:xfrm>
            <a:off x="983410" y="4783546"/>
            <a:ext cx="6480000" cy="168215"/>
          </a:xfrm>
          <a:prstGeom prst="rect">
            <a:avLst/>
          </a:prstGeom>
        </p:spPr>
        <p:txBody>
          <a:bodyPr/>
          <a:lstStyle/>
          <a:p>
            <a:r>
              <a:rPr lang="en-AU"/>
              <a:t>Go to Insert &gt; Header &amp; Footer to add the presentation title to</a:t>
            </a:r>
          </a:p>
        </p:txBody>
      </p:sp>
      <p:sp>
        <p:nvSpPr>
          <p:cNvPr id="3" name="Slide Number Placeholder 2">
            <a:extLst>
              <a:ext uri="{FF2B5EF4-FFF2-40B4-BE49-F238E27FC236}">
                <a16:creationId xmlns:a16="http://schemas.microsoft.com/office/drawing/2014/main" id="{0BBCD355-BF0F-42E2-BC9D-9C8593176F80}"/>
              </a:ext>
            </a:extLst>
          </p:cNvPr>
          <p:cNvSpPr>
            <a:spLocks noGrp="1"/>
          </p:cNvSpPr>
          <p:nvPr>
            <p:ph type="sldNum" sz="quarter" idx="4294967295"/>
          </p:nvPr>
        </p:nvSpPr>
        <p:spPr>
          <a:xfrm>
            <a:off x="544482" y="4783546"/>
            <a:ext cx="360000" cy="168215"/>
          </a:xfrm>
          <a:prstGeom prst="rect">
            <a:avLst/>
          </a:prstGeom>
        </p:spPr>
        <p:txBody>
          <a:bodyPr/>
          <a:lstStyle/>
          <a:p>
            <a:fld id="{AD606251-D307-4491-9E5E-7D88612B5E59}" type="slidenum">
              <a:rPr lang="en-AU" smtClean="0"/>
              <a:t>9</a:t>
            </a:fld>
            <a:endParaRPr lang="en-AU"/>
          </a:p>
        </p:txBody>
      </p:sp>
      <p:graphicFrame>
        <p:nvGraphicFramePr>
          <p:cNvPr id="5" name="Table 4">
            <a:extLst>
              <a:ext uri="{FF2B5EF4-FFF2-40B4-BE49-F238E27FC236}">
                <a16:creationId xmlns:a16="http://schemas.microsoft.com/office/drawing/2014/main" id="{FEF3D8C1-F7C8-4DFE-8FBD-88CC3E4E7615}"/>
              </a:ext>
            </a:extLst>
          </p:cNvPr>
          <p:cNvGraphicFramePr>
            <a:graphicFrameLocks noGrp="1"/>
          </p:cNvGraphicFramePr>
          <p:nvPr>
            <p:extLst>
              <p:ext uri="{D42A27DB-BD31-4B8C-83A1-F6EECF244321}">
                <p14:modId xmlns:p14="http://schemas.microsoft.com/office/powerpoint/2010/main" val="225136185"/>
              </p:ext>
            </p:extLst>
          </p:nvPr>
        </p:nvGraphicFramePr>
        <p:xfrm>
          <a:off x="396000" y="1411745"/>
          <a:ext cx="8352000" cy="2664430"/>
        </p:xfrm>
        <a:graphic>
          <a:graphicData uri="http://schemas.openxmlformats.org/drawingml/2006/table">
            <a:tbl>
              <a:tblPr firstRow="1" firstCol="1" bandRow="1">
                <a:tableStyleId>{BC89EF96-8CEA-46FF-86C4-4CE0E7609802}</a:tableStyleId>
              </a:tblPr>
              <a:tblGrid>
                <a:gridCol w="2088000">
                  <a:extLst>
                    <a:ext uri="{9D8B030D-6E8A-4147-A177-3AD203B41FA5}">
                      <a16:colId xmlns:a16="http://schemas.microsoft.com/office/drawing/2014/main" val="2784149526"/>
                    </a:ext>
                  </a:extLst>
                </a:gridCol>
                <a:gridCol w="2088000">
                  <a:extLst>
                    <a:ext uri="{9D8B030D-6E8A-4147-A177-3AD203B41FA5}">
                      <a16:colId xmlns:a16="http://schemas.microsoft.com/office/drawing/2014/main" val="3598049998"/>
                    </a:ext>
                  </a:extLst>
                </a:gridCol>
                <a:gridCol w="2088000">
                  <a:extLst>
                    <a:ext uri="{9D8B030D-6E8A-4147-A177-3AD203B41FA5}">
                      <a16:colId xmlns:a16="http://schemas.microsoft.com/office/drawing/2014/main" val="655120121"/>
                    </a:ext>
                  </a:extLst>
                </a:gridCol>
                <a:gridCol w="2088000">
                  <a:extLst>
                    <a:ext uri="{9D8B030D-6E8A-4147-A177-3AD203B41FA5}">
                      <a16:colId xmlns:a16="http://schemas.microsoft.com/office/drawing/2014/main" val="196238736"/>
                    </a:ext>
                  </a:extLst>
                </a:gridCol>
              </a:tblGrid>
              <a:tr h="298031">
                <a:tc>
                  <a:txBody>
                    <a:bodyPr/>
                    <a:lstStyle/>
                    <a:p>
                      <a:pPr marL="6350" indent="-6350" algn="ctr">
                        <a:lnSpc>
                          <a:spcPct val="103000"/>
                        </a:lnSpc>
                        <a:spcAft>
                          <a:spcPts val="145"/>
                        </a:spcAft>
                      </a:pPr>
                      <a:r>
                        <a:rPr lang="en-AU" sz="1050" b="1">
                          <a:solidFill>
                            <a:schemeClr val="bg1"/>
                          </a:solidFill>
                          <a:effectLst/>
                          <a:latin typeface="+mn-lt"/>
                        </a:rPr>
                        <a:t>Foundational</a:t>
                      </a:r>
                    </a:p>
                    <a:p>
                      <a:pPr marL="6350" marR="0" lvl="0" indent="-6350" algn="ctr" defTabSz="914400" rtl="0" eaLnBrk="1" fontAlgn="auto" latinLnBrk="0" hangingPunct="1">
                        <a:lnSpc>
                          <a:spcPct val="103000"/>
                        </a:lnSpc>
                        <a:spcBef>
                          <a:spcPts val="0"/>
                        </a:spcBef>
                        <a:spcAft>
                          <a:spcPts val="145"/>
                        </a:spcAft>
                        <a:buClrTx/>
                        <a:buSzTx/>
                        <a:buFontTx/>
                        <a:buNone/>
                        <a:tabLst/>
                        <a:defRPr/>
                      </a:pPr>
                      <a:r>
                        <a:rPr lang="en-AU" sz="1050" b="0">
                          <a:solidFill>
                            <a:schemeClr val="bg1"/>
                          </a:solidFill>
                          <a:effectLst/>
                          <a:latin typeface="+mn-lt"/>
                          <a:ea typeface="Calibri" panose="020F0502020204030204" pitchFamily="34" charset="0"/>
                          <a:cs typeface="Times New Roman" panose="02020603050405020304" pitchFamily="18" charset="0"/>
                        </a:rPr>
                        <a:t>Case Manager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tc>
                  <a:txBody>
                    <a:bodyPr/>
                    <a:lstStyle/>
                    <a:p>
                      <a:pPr marL="6350" indent="-6350" algn="ctr">
                        <a:lnSpc>
                          <a:spcPct val="103000"/>
                        </a:lnSpc>
                        <a:spcAft>
                          <a:spcPts val="145"/>
                        </a:spcAft>
                      </a:pPr>
                      <a:r>
                        <a:rPr lang="en-AU" sz="1050" b="1">
                          <a:solidFill>
                            <a:schemeClr val="bg1"/>
                          </a:solidFill>
                          <a:effectLst/>
                          <a:latin typeface="+mn-lt"/>
                        </a:rPr>
                        <a:t>Intermediate</a:t>
                      </a:r>
                    </a:p>
                    <a:p>
                      <a:pPr marL="6350" marR="0" lvl="0" indent="-6350" algn="ctr" defTabSz="914400" rtl="0" eaLnBrk="1" fontAlgn="auto" latinLnBrk="0" hangingPunct="1">
                        <a:lnSpc>
                          <a:spcPct val="103000"/>
                        </a:lnSpc>
                        <a:spcBef>
                          <a:spcPts val="0"/>
                        </a:spcBef>
                        <a:spcAft>
                          <a:spcPts val="145"/>
                        </a:spcAft>
                        <a:buClrTx/>
                        <a:buSzTx/>
                        <a:buFontTx/>
                        <a:buNone/>
                        <a:tabLst/>
                        <a:defRPr/>
                      </a:pPr>
                      <a:r>
                        <a:rPr lang="en-AU" sz="1050" b="0">
                          <a:solidFill>
                            <a:schemeClr val="bg1"/>
                          </a:solidFill>
                          <a:effectLst/>
                          <a:latin typeface="+mn-lt"/>
                          <a:ea typeface="Calibri" panose="020F0502020204030204" pitchFamily="34" charset="0"/>
                          <a:cs typeface="Times New Roman" panose="02020603050405020304" pitchFamily="18" charset="0"/>
                        </a:rPr>
                        <a:t>Technical, Injury Management</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tc>
                  <a:txBody>
                    <a:bodyPr/>
                    <a:lstStyle/>
                    <a:p>
                      <a:pPr marL="6350" indent="-6350" algn="ctr">
                        <a:lnSpc>
                          <a:spcPct val="103000"/>
                        </a:lnSpc>
                        <a:spcAft>
                          <a:spcPts val="145"/>
                        </a:spcAft>
                      </a:pPr>
                      <a:r>
                        <a:rPr lang="en-AU" sz="1050" b="1">
                          <a:solidFill>
                            <a:schemeClr val="bg1"/>
                          </a:solidFill>
                          <a:effectLst/>
                          <a:latin typeface="+mn-lt"/>
                        </a:rPr>
                        <a:t>Advanced</a:t>
                      </a:r>
                    </a:p>
                    <a:p>
                      <a:pPr marL="6350" marR="0" lvl="0" indent="-6350" algn="ctr" defTabSz="914400" rtl="0" eaLnBrk="1" fontAlgn="auto" latinLnBrk="0" hangingPunct="1">
                        <a:lnSpc>
                          <a:spcPct val="103000"/>
                        </a:lnSpc>
                        <a:spcBef>
                          <a:spcPts val="0"/>
                        </a:spcBef>
                        <a:spcAft>
                          <a:spcPts val="145"/>
                        </a:spcAft>
                        <a:buClrTx/>
                        <a:buSzTx/>
                        <a:buFontTx/>
                        <a:buNone/>
                        <a:tabLst/>
                        <a:defRPr/>
                      </a:pPr>
                      <a:r>
                        <a:rPr lang="en-AU" sz="1050" b="0">
                          <a:solidFill>
                            <a:schemeClr val="bg1"/>
                          </a:solidFill>
                          <a:effectLst/>
                          <a:latin typeface="+mn-lt"/>
                          <a:ea typeface="Calibri" panose="020F0502020204030204" pitchFamily="34" charset="0"/>
                          <a:cs typeface="Times New Roman" panose="02020603050405020304" pitchFamily="18" charset="0"/>
                        </a:rPr>
                        <a:t>Team Leader</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tc>
                  <a:txBody>
                    <a:bodyPr/>
                    <a:lstStyle/>
                    <a:p>
                      <a:pPr marL="6350" marR="0" lvl="0" indent="-6350" algn="ctr" defTabSz="914400" rtl="0" eaLnBrk="1" fontAlgn="auto" latinLnBrk="0" hangingPunct="1">
                        <a:lnSpc>
                          <a:spcPct val="103000"/>
                        </a:lnSpc>
                        <a:spcBef>
                          <a:spcPts val="0"/>
                        </a:spcBef>
                        <a:spcAft>
                          <a:spcPts val="145"/>
                        </a:spcAft>
                        <a:buClrTx/>
                        <a:buSzTx/>
                        <a:buFontTx/>
                        <a:buNone/>
                        <a:tabLst/>
                        <a:defRPr/>
                      </a:pPr>
                      <a:r>
                        <a:rPr lang="en-AU" sz="1050" b="1">
                          <a:solidFill>
                            <a:schemeClr val="bg1"/>
                          </a:solidFill>
                          <a:effectLst/>
                          <a:latin typeface="+mn-lt"/>
                        </a:rPr>
                        <a:t>Expert (</a:t>
                      </a:r>
                      <a:r>
                        <a:rPr lang="en-AU" sz="1050" b="1">
                          <a:solidFill>
                            <a:schemeClr val="bg1"/>
                          </a:solidFill>
                          <a:effectLst/>
                          <a:latin typeface="+mn-lt"/>
                          <a:ea typeface="Calibri" panose="020F0502020204030204" pitchFamily="34" charset="0"/>
                          <a:cs typeface="Times New Roman" panose="02020603050405020304" pitchFamily="18" charset="0"/>
                        </a:rPr>
                        <a:t>N/A)</a:t>
                      </a:r>
                    </a:p>
                  </a:txBody>
                  <a:tcPr marL="50598" marR="5059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B83"/>
                    </a:solidFill>
                  </a:tcPr>
                </a:tc>
                <a:extLst>
                  <a:ext uri="{0D108BD9-81ED-4DB2-BD59-A6C34878D82A}">
                    <a16:rowId xmlns:a16="http://schemas.microsoft.com/office/drawing/2014/main" val="4038303857"/>
                  </a:ext>
                </a:extLst>
              </a:tr>
              <a:tr h="777632">
                <a:tc>
                  <a:txBody>
                    <a:bodyPr/>
                    <a:lstStyle/>
                    <a:p>
                      <a:pPr>
                        <a:lnSpc>
                          <a:spcPct val="107000"/>
                        </a:lnSpc>
                        <a:spcBef>
                          <a:spcPts val="200"/>
                        </a:spcBef>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Understands and provides accessibility services when required.</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Bef>
                          <a:spcPts val="200"/>
                        </a:spcBef>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Applies verbal and non verbal communication skills that positively affect relationships with stakeholders.</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Bef>
                          <a:spcPts val="200"/>
                        </a:spcBef>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 </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07000"/>
                        </a:lnSpc>
                        <a:spcBef>
                          <a:spcPts val="200"/>
                        </a:spcBef>
                        <a:spcAft>
                          <a:spcPts val="800"/>
                        </a:spcAft>
                      </a:pPr>
                      <a:r>
                        <a:rPr lang="en-AU" sz="900" b="0">
                          <a:solidFill>
                            <a:srgbClr val="000000"/>
                          </a:solidFill>
                          <a:effectLst/>
                          <a:latin typeface="+mn-lt"/>
                          <a:ea typeface="Calibri" panose="020F0502020204030204" pitchFamily="34" charset="0"/>
                          <a:cs typeface="Times New Roman" panose="02020603050405020304" pitchFamily="18" charset="0"/>
                        </a:rPr>
                        <a:t> </a:t>
                      </a: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45112211"/>
                  </a:ext>
                </a:extLst>
              </a:tr>
              <a:tr h="777632">
                <a:tc>
                  <a:txBody>
                    <a:bodyPr/>
                    <a:lstStyle/>
                    <a:p>
                      <a:pPr>
                        <a:lnSpc>
                          <a:spcPct val="107000"/>
                        </a:lnSpc>
                        <a:spcBef>
                          <a:spcPts val="200"/>
                        </a:spcBef>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Communicates with empathy, clarity, fairness, and transparency, in both written and verbal communication to build trust and common objectives.</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Bef>
                          <a:spcPts val="200"/>
                        </a:spcBef>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Adapts communication methods, styles, and frequency as necessary when approaching complexity to address the needs of different audiences.</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Bef>
                          <a:spcPts val="200"/>
                        </a:spcBef>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Communicates with a clear understanding of the impact and key issues, and negotiates with influence whilst maintaining rapport and trust</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Bef>
                          <a:spcPts val="200"/>
                        </a:spcBef>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18358553"/>
                  </a:ext>
                </a:extLst>
              </a:tr>
              <a:tr h="777632">
                <a:tc>
                  <a:txBody>
                    <a:bodyPr/>
                    <a:lstStyle/>
                    <a:p>
                      <a:pPr>
                        <a:lnSpc>
                          <a:spcPct val="107000"/>
                        </a:lnSpc>
                        <a:spcBef>
                          <a:spcPts val="200"/>
                        </a:spcBef>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Uses communication skills such as active listening and plain language to deliver information and solutions clearly.</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Bef>
                          <a:spcPts val="200"/>
                        </a:spcBef>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Understands and clearly communicates legislative requirements when communicating with stakeholders allowing for transparency.</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Bef>
                          <a:spcPts val="200"/>
                        </a:spcBef>
                        <a:spcAft>
                          <a:spcPts val="800"/>
                        </a:spcAft>
                      </a:pPr>
                      <a:r>
                        <a:rPr lang="en-AU" sz="900" b="0">
                          <a:solidFill>
                            <a:schemeClr val="tx1"/>
                          </a:solidFill>
                          <a:effectLst/>
                          <a:latin typeface="+mn-lt"/>
                          <a:ea typeface="Calibri" panose="020F0502020204030204" pitchFamily="34" charset="0"/>
                          <a:cs typeface="Times New Roman" panose="02020603050405020304" pitchFamily="18" charset="0"/>
                        </a:rPr>
                        <a:t>Evaluates own communication for appropriate language, clarity of information, consistency, and compliance. </a:t>
                      </a: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nSpc>
                          <a:spcPct val="107000"/>
                        </a:lnSpc>
                        <a:spcBef>
                          <a:spcPts val="200"/>
                        </a:spcBef>
                        <a:spcAft>
                          <a:spcPts val="800"/>
                        </a:spcAft>
                      </a:pPr>
                      <a:endParaRPr lang="en-AU" sz="900" b="0">
                        <a:effectLst/>
                        <a:latin typeface="+mn-lt"/>
                        <a:ea typeface="Calibri" panose="020F0502020204030204" pitchFamily="34" charset="0"/>
                        <a:cs typeface="Times New Roman" panose="02020603050405020304" pitchFamily="18" charset="0"/>
                      </a:endParaRPr>
                    </a:p>
                  </a:txBody>
                  <a:tcPr marL="68580" marR="68580" marT="36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24567477"/>
                  </a:ext>
                </a:extLst>
              </a:tr>
            </a:tbl>
          </a:graphicData>
        </a:graphic>
      </p:graphicFrame>
      <p:pic>
        <p:nvPicPr>
          <p:cNvPr id="13" name="Graphic 12">
            <a:extLst>
              <a:ext uri="{FF2B5EF4-FFF2-40B4-BE49-F238E27FC236}">
                <a16:creationId xmlns:a16="http://schemas.microsoft.com/office/drawing/2014/main" id="{44A50DEA-658E-49CE-943A-48E525B56C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746" y="111971"/>
            <a:ext cx="10376282" cy="653598"/>
          </a:xfrm>
          <a:prstGeom prst="rect">
            <a:avLst/>
          </a:prstGeom>
        </p:spPr>
      </p:pic>
      <p:pic>
        <p:nvPicPr>
          <p:cNvPr id="14" name="Graphic 13">
            <a:extLst>
              <a:ext uri="{FF2B5EF4-FFF2-40B4-BE49-F238E27FC236}">
                <a16:creationId xmlns:a16="http://schemas.microsoft.com/office/drawing/2014/main" id="{CF6790CF-D29D-4026-A91A-2F4ED8024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0336" y="193051"/>
            <a:ext cx="7395569" cy="491439"/>
          </a:xfrm>
          <a:prstGeom prst="rect">
            <a:avLst/>
          </a:prstGeom>
        </p:spPr>
      </p:pic>
      <p:sp>
        <p:nvSpPr>
          <p:cNvPr id="15" name="TextBox 14">
            <a:extLst>
              <a:ext uri="{FF2B5EF4-FFF2-40B4-BE49-F238E27FC236}">
                <a16:creationId xmlns:a16="http://schemas.microsoft.com/office/drawing/2014/main" id="{95DBB0A7-5A27-44D3-BAAC-CD0983A88508}"/>
              </a:ext>
            </a:extLst>
          </p:cNvPr>
          <p:cNvSpPr txBox="1"/>
          <p:nvPr/>
        </p:nvSpPr>
        <p:spPr>
          <a:xfrm>
            <a:off x="287522" y="202430"/>
            <a:ext cx="1766810" cy="261610"/>
          </a:xfrm>
          <a:prstGeom prst="rect">
            <a:avLst/>
          </a:prstGeom>
          <a:noFill/>
        </p:spPr>
        <p:txBody>
          <a:bodyPr wrap="square" rtlCol="0">
            <a:spAutoFit/>
          </a:bodyPr>
          <a:lstStyle/>
          <a:p>
            <a:r>
              <a:rPr lang="en-US" sz="1100" b="0" i="0">
                <a:solidFill>
                  <a:schemeClr val="bg1"/>
                </a:solidFill>
              </a:rPr>
              <a:t>Positive Connections</a:t>
            </a:r>
          </a:p>
        </p:txBody>
      </p:sp>
      <p:sp>
        <p:nvSpPr>
          <p:cNvPr id="17" name="TextBox 16">
            <a:extLst>
              <a:ext uri="{FF2B5EF4-FFF2-40B4-BE49-F238E27FC236}">
                <a16:creationId xmlns:a16="http://schemas.microsoft.com/office/drawing/2014/main" id="{C606297D-33EC-4A31-BCFF-0C2DD07E58FA}"/>
              </a:ext>
            </a:extLst>
          </p:cNvPr>
          <p:cNvSpPr txBox="1"/>
          <p:nvPr/>
        </p:nvSpPr>
        <p:spPr>
          <a:xfrm>
            <a:off x="3059833" y="160994"/>
            <a:ext cx="5616623" cy="461665"/>
          </a:xfrm>
          <a:prstGeom prst="rect">
            <a:avLst/>
          </a:prstGeom>
          <a:noFill/>
        </p:spPr>
        <p:txBody>
          <a:bodyPr wrap="square" rtlCol="0">
            <a:spAutoFit/>
          </a:bodyPr>
          <a:lstStyle/>
          <a:p>
            <a:r>
              <a:rPr lang="en-US" sz="2400" b="0" i="0">
                <a:solidFill>
                  <a:schemeClr val="bg1"/>
                </a:solidFill>
                <a:latin typeface="+mj-lt"/>
              </a:rPr>
              <a:t>Effective Communication</a:t>
            </a:r>
            <a:endParaRPr lang="en-US" b="0" i="0">
              <a:solidFill>
                <a:schemeClr val="bg1"/>
              </a:solidFill>
              <a:latin typeface="+mj-lt"/>
            </a:endParaRPr>
          </a:p>
        </p:txBody>
      </p:sp>
      <p:sp>
        <p:nvSpPr>
          <p:cNvPr id="12" name="TextBox 11">
            <a:extLst>
              <a:ext uri="{FF2B5EF4-FFF2-40B4-BE49-F238E27FC236}">
                <a16:creationId xmlns:a16="http://schemas.microsoft.com/office/drawing/2014/main" id="{B264BDDB-0C30-49F8-974F-42475626DC5B}"/>
              </a:ext>
            </a:extLst>
          </p:cNvPr>
          <p:cNvSpPr txBox="1"/>
          <p:nvPr/>
        </p:nvSpPr>
        <p:spPr>
          <a:xfrm>
            <a:off x="323527" y="827649"/>
            <a:ext cx="8352929" cy="430887"/>
          </a:xfrm>
          <a:prstGeom prst="rect">
            <a:avLst/>
          </a:prstGeom>
          <a:noFill/>
        </p:spPr>
        <p:txBody>
          <a:bodyPr wrap="square" rtlCol="0">
            <a:spAutoFit/>
          </a:bodyPr>
          <a:lstStyle/>
          <a:p>
            <a:r>
              <a:rPr lang="en-AU" sz="1100"/>
              <a:t>Communicates with honesty, openness, and transparency, in both verbal and written forms to build trusting, empathic partnerships and shared objectives.</a:t>
            </a:r>
          </a:p>
        </p:txBody>
      </p:sp>
      <p:sp>
        <p:nvSpPr>
          <p:cNvPr id="19" name="Slide Number Placeholder 3">
            <a:extLst>
              <a:ext uri="{FF2B5EF4-FFF2-40B4-BE49-F238E27FC236}">
                <a16:creationId xmlns:a16="http://schemas.microsoft.com/office/drawing/2014/main" id="{AE5F45A9-719A-4F06-BD99-E68A5A3CB4B1}"/>
              </a:ext>
            </a:extLst>
          </p:cNvPr>
          <p:cNvSpPr txBox="1">
            <a:spLocks/>
          </p:cNvSpPr>
          <p:nvPr/>
        </p:nvSpPr>
        <p:spPr>
          <a:xfrm>
            <a:off x="8776743" y="4909535"/>
            <a:ext cx="360000" cy="168215"/>
          </a:xfrm>
          <a:prstGeom prst="rect">
            <a:avLst/>
          </a:prstGeom>
        </p:spPr>
        <p:txBody>
          <a:bodyPr vert="horz" lIns="0" tIns="0" rIns="0" bIns="0" rtlCol="0" anchor="ctr"/>
          <a:lstStyle>
            <a:defPPr>
              <a:defRPr lang="en-US"/>
            </a:defPPr>
            <a:lvl1pPr marL="0" algn="l"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D606251-D307-4491-9E5E-7D88612B5E59}" type="slidenum">
              <a:rPr lang="en-AU" sz="900" smtClean="0">
                <a:solidFill>
                  <a:schemeClr val="tx1"/>
                </a:solidFill>
              </a:rPr>
              <a:pPr algn="ctr"/>
              <a:t>9</a:t>
            </a:fld>
            <a:endParaRPr lang="en-AU" sz="900">
              <a:solidFill>
                <a:schemeClr val="tx1"/>
              </a:solidFill>
            </a:endParaRPr>
          </a:p>
        </p:txBody>
      </p:sp>
      <p:pic>
        <p:nvPicPr>
          <p:cNvPr id="20" name="Graphic 19">
            <a:extLst>
              <a:ext uri="{FF2B5EF4-FFF2-40B4-BE49-F238E27FC236}">
                <a16:creationId xmlns:a16="http://schemas.microsoft.com/office/drawing/2014/main" id="{7295E278-4EC1-4A1E-8F35-F89CA06D3B7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2144" y="200419"/>
            <a:ext cx="461666" cy="461666"/>
          </a:xfrm>
          <a:prstGeom prst="rect">
            <a:avLst/>
          </a:prstGeom>
        </p:spPr>
      </p:pic>
      <p:cxnSp>
        <p:nvCxnSpPr>
          <p:cNvPr id="16" name="Straight Connector 15">
            <a:extLst>
              <a:ext uri="{FF2B5EF4-FFF2-40B4-BE49-F238E27FC236}">
                <a16:creationId xmlns:a16="http://schemas.microsoft.com/office/drawing/2014/main" id="{9E789861-75E3-419D-872B-D216733D9095}"/>
              </a:ext>
            </a:extLst>
          </p:cNvPr>
          <p:cNvCxnSpPr>
            <a:cxnSpLocks/>
          </p:cNvCxnSpPr>
          <p:nvPr/>
        </p:nvCxnSpPr>
        <p:spPr>
          <a:xfrm>
            <a:off x="2987824" y="267494"/>
            <a:ext cx="0" cy="3600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BF927D2-1556-46F2-A00A-CB8A10779F35}"/>
              </a:ext>
            </a:extLst>
          </p:cNvPr>
          <p:cNvSpPr/>
          <p:nvPr/>
        </p:nvSpPr>
        <p:spPr>
          <a:xfrm>
            <a:off x="0" y="4572000"/>
            <a:ext cx="9144000"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2" name="Picture 21">
            <a:extLst>
              <a:ext uri="{FF2B5EF4-FFF2-40B4-BE49-F238E27FC236}">
                <a16:creationId xmlns:a16="http://schemas.microsoft.com/office/drawing/2014/main" id="{4A240CBA-B5F4-4EE0-92A0-9CFF1273A9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3291" y="4731990"/>
            <a:ext cx="720000" cy="286177"/>
          </a:xfrm>
          <a:prstGeom prst="rect">
            <a:avLst/>
          </a:prstGeom>
        </p:spPr>
      </p:pic>
      <p:sp>
        <p:nvSpPr>
          <p:cNvPr id="24" name="Rectangle 23">
            <a:extLst>
              <a:ext uri="{FF2B5EF4-FFF2-40B4-BE49-F238E27FC236}">
                <a16:creationId xmlns:a16="http://schemas.microsoft.com/office/drawing/2014/main" id="{49CF272D-234E-482B-919D-7E1F663FBC4D}"/>
              </a:ext>
            </a:extLst>
          </p:cNvPr>
          <p:cNvSpPr/>
          <p:nvPr/>
        </p:nvSpPr>
        <p:spPr>
          <a:xfrm>
            <a:off x="3142669" y="4775586"/>
            <a:ext cx="4764202" cy="190821"/>
          </a:xfrm>
          <a:prstGeom prst="rect">
            <a:avLst/>
          </a:prstGeom>
        </p:spPr>
        <p:txBody>
          <a:bodyPr wrap="square">
            <a:spAutoFit/>
          </a:bodyPr>
          <a:lstStyle/>
          <a:p>
            <a:pPr marL="11516" defTabSz="829178">
              <a:spcBef>
                <a:spcPts val="91"/>
              </a:spcBef>
            </a:pPr>
            <a:r>
              <a:rPr lang="en-AU" sz="640" kern="0" spc="-9">
                <a:solidFill>
                  <a:schemeClr val="bg1"/>
                </a:solidFill>
                <a:latin typeface="Verdana" panose="020B0604030504040204" pitchFamily="34" charset="0"/>
                <a:ea typeface="Verdana" panose="020B0604030504040204" pitchFamily="34" charset="0"/>
                <a:cs typeface="Verdana"/>
              </a:rPr>
              <a:t>Professional</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Standards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Framework</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Nominal</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Insurer</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7">
                <a:solidFill>
                  <a:schemeClr val="bg1"/>
                </a:solidFill>
                <a:latin typeface="Verdana" panose="020B0604030504040204" pitchFamily="34" charset="0"/>
                <a:ea typeface="Verdana" panose="020B0604030504040204" pitchFamily="34" charset="0"/>
                <a:cs typeface="Verdana"/>
              </a:rPr>
              <a:t>&amp;</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23">
                <a:solidFill>
                  <a:schemeClr val="bg1"/>
                </a:solidFill>
                <a:latin typeface="Verdana" panose="020B0604030504040204" pitchFamily="34" charset="0"/>
                <a:ea typeface="Verdana" panose="020B0604030504040204" pitchFamily="34" charset="0"/>
                <a:cs typeface="Verdana"/>
              </a:rPr>
              <a:t>Treasury</a:t>
            </a:r>
            <a:r>
              <a:rPr lang="en-AU" sz="640" kern="0" spc="-36">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Managed</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Fund</a:t>
            </a:r>
            <a:r>
              <a:rPr lang="en-AU" sz="640" kern="0" spc="159">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a:t>
            </a:r>
            <a:r>
              <a:rPr lang="en-AU" sz="640" kern="0" spc="16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Workers</a:t>
            </a:r>
            <a:r>
              <a:rPr lang="en-AU" sz="640" kern="0" spc="-32">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Compensation</a:t>
            </a:r>
            <a:endParaRPr lang="en-AU" sz="640" kern="0">
              <a:solidFill>
                <a:schemeClr val="bg1"/>
              </a:solidFill>
              <a:latin typeface="Verdana" panose="020B0604030504040204" pitchFamily="34" charset="0"/>
              <a:ea typeface="Verdana" panose="020B0604030504040204" pitchFamily="34" charset="0"/>
              <a:cs typeface="Verdana"/>
            </a:endParaRPr>
          </a:p>
        </p:txBody>
      </p:sp>
      <p:sp>
        <p:nvSpPr>
          <p:cNvPr id="25" name="object 2">
            <a:extLst>
              <a:ext uri="{FF2B5EF4-FFF2-40B4-BE49-F238E27FC236}">
                <a16:creationId xmlns:a16="http://schemas.microsoft.com/office/drawing/2014/main" id="{DF280936-7923-454B-B7C8-A44824EC0813}"/>
              </a:ext>
            </a:extLst>
          </p:cNvPr>
          <p:cNvSpPr txBox="1"/>
          <p:nvPr/>
        </p:nvSpPr>
        <p:spPr>
          <a:xfrm>
            <a:off x="792716" y="4810948"/>
            <a:ext cx="1714788" cy="109348"/>
          </a:xfrm>
          <a:prstGeom prst="rect">
            <a:avLst/>
          </a:prstGeom>
        </p:spPr>
        <p:txBody>
          <a:bodyPr vert="horz" wrap="square" lIns="0" tIns="11516" rIns="0" bIns="0" rtlCol="0">
            <a:spAutoFit/>
          </a:bodyPr>
          <a:lstStyle/>
          <a:p>
            <a:pPr marL="34549" defTabSz="829178">
              <a:spcBef>
                <a:spcPts val="91"/>
              </a:spcBef>
            </a:pPr>
            <a:r>
              <a:rPr lang="en-AU" sz="640" kern="0" spc="-11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icare</a:t>
            </a:r>
            <a:r>
              <a:rPr lang="en-AU" sz="640" kern="0" baseline="34722">
                <a:solidFill>
                  <a:schemeClr val="bg1"/>
                </a:solidFill>
                <a:latin typeface="Verdana" panose="020B0604030504040204" pitchFamily="34" charset="0"/>
                <a:ea typeface="Verdana" panose="020B0604030504040204" pitchFamily="34" charset="0"/>
                <a:cs typeface="Verdana"/>
              </a:rPr>
              <a:t>TM</a:t>
            </a:r>
            <a:r>
              <a:rPr lang="en-AU" sz="640" kern="0" spc="109" baseline="34722">
                <a:solidFill>
                  <a:schemeClr val="bg1"/>
                </a:solidFill>
                <a:latin typeface="Verdana" panose="020B0604030504040204" pitchFamily="34" charset="0"/>
                <a:ea typeface="Verdana" panose="020B0604030504040204" pitchFamily="34" charset="0"/>
                <a:cs typeface="Verdana"/>
              </a:rPr>
              <a:t> </a:t>
            </a:r>
            <a:r>
              <a:rPr lang="en-AU" sz="640" kern="0" spc="-103">
                <a:solidFill>
                  <a:schemeClr val="bg1"/>
                </a:solidFill>
                <a:latin typeface="Verdana" panose="020B0604030504040204" pitchFamily="34" charset="0"/>
                <a:ea typeface="Verdana" panose="020B0604030504040204" pitchFamily="34" charset="0"/>
                <a:cs typeface="Verdana"/>
              </a:rPr>
              <a:t>|</a:t>
            </a:r>
            <a:r>
              <a:rPr lang="en-AU" sz="640" kern="0" spc="-23">
                <a:solidFill>
                  <a:schemeClr val="bg1"/>
                </a:solidFill>
                <a:latin typeface="Verdana" panose="020B0604030504040204" pitchFamily="34" charset="0"/>
                <a:ea typeface="Verdana" panose="020B0604030504040204" pitchFamily="34" charset="0"/>
                <a:cs typeface="Verdana"/>
              </a:rPr>
              <a:t> Insurance </a:t>
            </a:r>
            <a:r>
              <a:rPr lang="en-AU" sz="640" kern="0">
                <a:solidFill>
                  <a:schemeClr val="bg1"/>
                </a:solidFill>
                <a:latin typeface="Verdana" panose="020B0604030504040204" pitchFamily="34" charset="0"/>
                <a:ea typeface="Verdana" panose="020B0604030504040204" pitchFamily="34" charset="0"/>
                <a:cs typeface="Verdana"/>
              </a:rPr>
              <a:t>and</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9">
                <a:solidFill>
                  <a:schemeClr val="bg1"/>
                </a:solidFill>
                <a:latin typeface="Verdana" panose="020B0604030504040204" pitchFamily="34" charset="0"/>
                <a:ea typeface="Verdana" panose="020B0604030504040204" pitchFamily="34" charset="0"/>
                <a:cs typeface="Verdana"/>
              </a:rPr>
              <a:t>Care</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a:solidFill>
                  <a:schemeClr val="bg1"/>
                </a:solidFill>
                <a:latin typeface="Verdana" panose="020B0604030504040204" pitchFamily="34" charset="0"/>
                <a:ea typeface="Verdana" panose="020B0604030504040204" pitchFamily="34" charset="0"/>
                <a:cs typeface="Verdana"/>
              </a:rPr>
              <a:t>NSW</a:t>
            </a:r>
            <a:r>
              <a:rPr lang="en-AU" sz="640" kern="0" spc="-23">
                <a:solidFill>
                  <a:schemeClr val="bg1"/>
                </a:solidFill>
                <a:latin typeface="Verdana" panose="020B0604030504040204" pitchFamily="34" charset="0"/>
                <a:ea typeface="Verdana" panose="020B0604030504040204" pitchFamily="34" charset="0"/>
                <a:cs typeface="Verdana"/>
              </a:rPr>
              <a:t> </a:t>
            </a:r>
            <a:r>
              <a:rPr lang="en-AU" sz="640" kern="0" spc="-18">
                <a:solidFill>
                  <a:schemeClr val="bg1"/>
                </a:solidFill>
                <a:latin typeface="Verdana" panose="020B0604030504040204" pitchFamily="34" charset="0"/>
                <a:ea typeface="Verdana" panose="020B0604030504040204" pitchFamily="34" charset="0"/>
                <a:cs typeface="Verdana"/>
              </a:rPr>
              <a:t>2024</a:t>
            </a:r>
            <a:endParaRPr lang="en-AU" sz="640" kern="0">
              <a:solidFill>
                <a:schemeClr val="bg1"/>
              </a:solidFill>
              <a:latin typeface="Verdana" panose="020B0604030504040204" pitchFamily="34" charset="0"/>
              <a:ea typeface="Verdana" panose="020B0604030504040204" pitchFamily="34" charset="0"/>
              <a:cs typeface="Verdana"/>
            </a:endParaRPr>
          </a:p>
        </p:txBody>
      </p:sp>
    </p:spTree>
    <p:custDataLst>
      <p:tags r:id="rId1"/>
    </p:custDataLst>
    <p:extLst>
      <p:ext uri="{BB962C8B-B14F-4D97-AF65-F5344CB8AC3E}">
        <p14:creationId xmlns:p14="http://schemas.microsoft.com/office/powerpoint/2010/main" val="2782343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2"/>
  <p:tag name="ARTICULATE_DESIGN_ID_ICARE SLIDE LAYOUTS" val="L3HzJucU"/>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care Slide Layouts">
  <a:themeElements>
    <a:clrScheme name="icare Blue">
      <a:dk1>
        <a:srgbClr val="000000"/>
      </a:dk1>
      <a:lt1>
        <a:srgbClr val="FFFFFF"/>
      </a:lt1>
      <a:dk2>
        <a:srgbClr val="103E76"/>
      </a:dk2>
      <a:lt2>
        <a:srgbClr val="FEDB00"/>
      </a:lt2>
      <a:accent1>
        <a:srgbClr val="103E76"/>
      </a:accent1>
      <a:accent2>
        <a:srgbClr val="006969"/>
      </a:accent2>
      <a:accent3>
        <a:srgbClr val="592B77"/>
      </a:accent3>
      <a:accent4>
        <a:srgbClr val="D9107B"/>
      </a:accent4>
      <a:accent5>
        <a:srgbClr val="ED8B00"/>
      </a:accent5>
      <a:accent6>
        <a:srgbClr val="D22630"/>
      </a:accent6>
      <a:hlink>
        <a:srgbClr val="592B77"/>
      </a:hlink>
      <a:folHlink>
        <a:srgbClr val="D910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 Standard_Blue_16x9" id="{74EBDF27-4BB9-4B7E-9EB1-665A64BC1341}" vid="{B65E80D8-CDB7-4E06-88A9-FAEE59BD57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ec62a34-a50b-4140-9bb2-369005a7701a" xsi:nil="true"/>
    <lcf76f155ced4ddcb4097134ff3c332f xmlns="226426bf-8233-40cc-bd77-cbfb168307ab">
      <Terms xmlns="http://schemas.microsoft.com/office/infopath/2007/PartnerControls"/>
    </lcf76f155ced4ddcb4097134ff3c332f>
    <MediaLengthInSeconds xmlns="226426bf-8233-40cc-bd77-cbfb168307ab" xsi:nil="true"/>
    <SharedWithUsers xmlns="2ec62a34-a50b-4140-9bb2-369005a7701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E53DDC2CF8E24996AA8C7F03F09E7B" ma:contentTypeVersion="17" ma:contentTypeDescription="Create a new document." ma:contentTypeScope="" ma:versionID="61b3c6f910c2f12aa660550485100f8f">
  <xsd:schema xmlns:xsd="http://www.w3.org/2001/XMLSchema" xmlns:xs="http://www.w3.org/2001/XMLSchema" xmlns:p="http://schemas.microsoft.com/office/2006/metadata/properties" xmlns:ns2="226426bf-8233-40cc-bd77-cbfb168307ab" xmlns:ns3="2ec62a34-a50b-4140-9bb2-369005a7701a" targetNamespace="http://schemas.microsoft.com/office/2006/metadata/properties" ma:root="true" ma:fieldsID="d0fa493ba370397bf540f8e115d37f07" ns2:_="" ns3:_="">
    <xsd:import namespace="226426bf-8233-40cc-bd77-cbfb168307ab"/>
    <xsd:import namespace="2ec62a34-a50b-4140-9bb2-369005a770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426bf-8233-40cc-bd77-cbfb168307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05e350b-02b4-4ebe-8cf7-456cdea825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c62a34-a50b-4140-9bb2-369005a7701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2918d30-6593-4951-aab8-685bea272a3c}" ma:internalName="TaxCatchAll" ma:showField="CatchAllData" ma:web="2ec62a34-a50b-4140-9bb2-369005a770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F744FD-9D50-4D49-B048-662E88849470}">
  <ds:schemaRefs>
    <ds:schemaRef ds:uri="226426bf-8233-40cc-bd77-cbfb168307ab"/>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2ec62a34-a50b-4140-9bb2-369005a7701a"/>
    <ds:schemaRef ds:uri="http://schemas.microsoft.com/office/infopath/2007/PartnerControl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C258F960-2EB0-492C-961D-15BB34DC88B2}">
  <ds:schemaRefs>
    <ds:schemaRef ds:uri="226426bf-8233-40cc-bd77-cbfb168307ab"/>
    <ds:schemaRef ds:uri="2ec62a34-a50b-4140-9bb2-369005a770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15E2BA9-B256-4A7A-BC2A-95E0364F8B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96</TotalTime>
  <Words>7284</Words>
  <Application>Microsoft Office PowerPoint</Application>
  <PresentationFormat>On-screen Show (16:9)</PresentationFormat>
  <Paragraphs>868</Paragraphs>
  <Slides>42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Gotham Book</vt:lpstr>
      <vt:lpstr>Sauna Pro Bold</vt:lpstr>
      <vt:lpstr>Verdana</vt:lpstr>
      <vt:lpstr>icare Slide Layouts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Joliffe, Taylor</dc:creator>
  <cp:lastModifiedBy>Nutt, Richard</cp:lastModifiedBy>
  <cp:revision>2</cp:revision>
  <cp:lastPrinted>2023-03-13T21:04:40Z</cp:lastPrinted>
  <dcterms:created xsi:type="dcterms:W3CDTF">2021-10-12T06:25:50Z</dcterms:created>
  <dcterms:modified xsi:type="dcterms:W3CDTF">2025-02-10T01:33:28Z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0x010100B3E53DDC2CF8E24996AA8C7F03F09E7B</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ArticulateGUID">
    <vt:lpwstr>A69FE07D-0F9A-4002-8C86-C96AEC9F9ADB</vt:lpwstr>
  </property>
  <property fmtid="{D5CDD505-2E9C-101B-9397-08002B2CF9AE}" pid="10" name="ArticulatePath">
    <vt:lpwstr>https://icnsw-my.sharepoint.com/personal/richard_nutt_icare_nsw_gov_au/Documents/Desktop/DRAFT Professional Standards Framework NSW Nominal Insurer &amp; Treasury Managed Fund Workers Compensation V.1.2</vt:lpwstr>
  </property>
  <property fmtid="{D5CDD505-2E9C-101B-9397-08002B2CF9AE}" pid="11" name="MediaServiceImageTags">
    <vt:lpwstr/>
  </property>
  <property fmtid="{D5CDD505-2E9C-101B-9397-08002B2CF9AE}" pid="12" name="_activity">
    <vt:lpwstr>{"FileActivityType":"9","FileActivityTimeStamp":"2023-01-20T01:53:28.143Z","FileActivityUsersOnPage":[{"DisplayName":"Tadros, Mariam","Id":"mariam.tadros@icare.nsw.gov.au"}],"FileActivityNavigationId":null}</vt:lpwstr>
  </property>
  <property fmtid="{D5CDD505-2E9C-101B-9397-08002B2CF9AE}" pid="13" name="MSIP_Label_bb9b66d2-3d65-440a-b8f5-ec17a745f5ea_SetDate">
    <vt:lpwstr>2024-03-04T21:39:49Z</vt:lpwstr>
  </property>
  <property fmtid="{D5CDD505-2E9C-101B-9397-08002B2CF9AE}" pid="14" name="MSIP_Label_bb9b66d2-3d65-440a-b8f5-ec17a745f5ea_Enabled">
    <vt:lpwstr>true</vt:lpwstr>
  </property>
  <property fmtid="{D5CDD505-2E9C-101B-9397-08002B2CF9AE}" pid="15" name="MSIP_Label_bb9b66d2-3d65-440a-b8f5-ec17a745f5ea_Name">
    <vt:lpwstr>OFFICIAL</vt:lpwstr>
  </property>
  <property fmtid="{D5CDD505-2E9C-101B-9397-08002B2CF9AE}" pid="16" name="ClassificationContentMarkingHeaderText">
    <vt:lpwstr>OFFICIAL</vt:lpwstr>
  </property>
  <property fmtid="{D5CDD505-2E9C-101B-9397-08002B2CF9AE}" pid="17" name="MSIP_Label_bb9b66d2-3d65-440a-b8f5-ec17a745f5ea_Method">
    <vt:lpwstr>Standard</vt:lpwstr>
  </property>
  <property fmtid="{D5CDD505-2E9C-101B-9397-08002B2CF9AE}" pid="18" name="ClassificationContentMarkingFooterText">
    <vt:lpwstr>OFFICIAL</vt:lpwstr>
  </property>
  <property fmtid="{D5CDD505-2E9C-101B-9397-08002B2CF9AE}" pid="19" name="MSIP_Label_bb9b66d2-3d65-440a-b8f5-ec17a745f5ea_ActionId">
    <vt:lpwstr>ad2e6839-95b8-4723-ba44-2c816b7a4a27</vt:lpwstr>
  </property>
  <property fmtid="{D5CDD505-2E9C-101B-9397-08002B2CF9AE}" pid="20" name="MSIP_Label_bb9b66d2-3d65-440a-b8f5-ec17a745f5ea_SiteId">
    <vt:lpwstr>34ae0514-4eb5-4608-8b64-b002d2054238</vt:lpwstr>
  </property>
  <property fmtid="{D5CDD505-2E9C-101B-9397-08002B2CF9AE}" pid="21" name="ClassificationContentMarkingHeaderLocations">
    <vt:lpwstr>icare Slide Layouts:6</vt:lpwstr>
  </property>
  <property fmtid="{D5CDD505-2E9C-101B-9397-08002B2CF9AE}" pid="22" name="MSIP_Label_bb9b66d2-3d65-440a-b8f5-ec17a745f5ea_ContentBits">
    <vt:lpwstr>3</vt:lpwstr>
  </property>
  <property fmtid="{D5CDD505-2E9C-101B-9397-08002B2CF9AE}" pid="23" name="ClassificationContentMarkingFooterLocations">
    <vt:lpwstr>icare Slide Layouts:7</vt:lpwstr>
  </property>
</Properties>
</file>